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8"/>
  </p:notesMasterIdLst>
  <p:handoutMasterIdLst>
    <p:handoutMasterId r:id="rId59"/>
  </p:handoutMasterIdLst>
  <p:sldIdLst>
    <p:sldId id="6039" r:id="rId5"/>
    <p:sldId id="6040" r:id="rId6"/>
    <p:sldId id="5988" r:id="rId7"/>
    <p:sldId id="6323" r:id="rId8"/>
    <p:sldId id="2147481823" r:id="rId9"/>
    <p:sldId id="2147481838" r:id="rId10"/>
    <p:sldId id="2171" r:id="rId11"/>
    <p:sldId id="2147481839" r:id="rId12"/>
    <p:sldId id="2147481840" r:id="rId13"/>
    <p:sldId id="2147481851" r:id="rId14"/>
    <p:sldId id="2147481852" r:id="rId15"/>
    <p:sldId id="2147481853" r:id="rId16"/>
    <p:sldId id="484" r:id="rId17"/>
    <p:sldId id="2147380509" r:id="rId18"/>
    <p:sldId id="2147481854" r:id="rId19"/>
    <p:sldId id="2147481855" r:id="rId20"/>
    <p:sldId id="2147481856" r:id="rId21"/>
    <p:sldId id="2147481857" r:id="rId22"/>
    <p:sldId id="2068" r:id="rId23"/>
    <p:sldId id="278" r:id="rId24"/>
    <p:sldId id="2147481858" r:id="rId25"/>
    <p:sldId id="5970" r:id="rId26"/>
    <p:sldId id="452" r:id="rId27"/>
    <p:sldId id="454" r:id="rId28"/>
    <p:sldId id="2147380505" r:id="rId29"/>
    <p:sldId id="6318" r:id="rId30"/>
    <p:sldId id="6319" r:id="rId31"/>
    <p:sldId id="6320" r:id="rId32"/>
    <p:sldId id="6132" r:id="rId33"/>
    <p:sldId id="6133" r:id="rId34"/>
    <p:sldId id="2147481799" r:id="rId35"/>
    <p:sldId id="2147481859" r:id="rId36"/>
    <p:sldId id="6126" r:id="rId37"/>
    <p:sldId id="6159" r:id="rId38"/>
    <p:sldId id="2147481816" r:id="rId39"/>
    <p:sldId id="2147481867" r:id="rId40"/>
    <p:sldId id="1991017366" r:id="rId41"/>
    <p:sldId id="1991017367" r:id="rId42"/>
    <p:sldId id="6128" r:id="rId43"/>
    <p:sldId id="6315" r:id="rId44"/>
    <p:sldId id="6316" r:id="rId45"/>
    <p:sldId id="6066" r:id="rId46"/>
    <p:sldId id="6317" r:id="rId47"/>
    <p:sldId id="2147481868" r:id="rId48"/>
    <p:sldId id="2147481869" r:id="rId49"/>
    <p:sldId id="2147481870" r:id="rId50"/>
    <p:sldId id="2147481872" r:id="rId51"/>
    <p:sldId id="6062" r:id="rId52"/>
    <p:sldId id="6063" r:id="rId53"/>
    <p:sldId id="262" r:id="rId54"/>
    <p:sldId id="6131" r:id="rId55"/>
    <p:sldId id="445" r:id="rId56"/>
    <p:sldId id="6022" r:id="rId5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3C4E0A-689F-48F9-A539-6FD7B7F22FD3}" name="Clara Eguiagaray" initials="CE" userId="S::ceguiagaray@kreab.com::020f54da-c046-4214-9e67-37811b96b1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BED"/>
    <a:srgbClr val="DAEFFE"/>
    <a:srgbClr val="B8E2FE"/>
    <a:srgbClr val="FFF2C9"/>
    <a:srgbClr val="FFFFEB"/>
    <a:srgbClr val="ABD0D5"/>
    <a:srgbClr val="F3557F"/>
    <a:srgbClr val="F3D7BF"/>
    <a:srgbClr val="2057A7"/>
    <a:srgbClr val="FEE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90" autoAdjust="0"/>
    <p:restoredTop sz="96357" autoAdjust="0"/>
  </p:normalViewPr>
  <p:slideViewPr>
    <p:cSldViewPr snapToGrid="0">
      <p:cViewPr varScale="1">
        <p:scale>
          <a:sx n="118" d="100"/>
          <a:sy n="11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0"/>
    </p:cViewPr>
  </p:sorterViewPr>
  <p:notesViewPr>
    <p:cSldViewPr snapToGrid="0">
      <p:cViewPr varScale="1">
        <p:scale>
          <a:sx n="134" d="100"/>
          <a:sy n="134" d="100"/>
        </p:scale>
        <p:origin x="32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1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2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3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4.xlsx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0.95</c:v>
                </c:pt>
                <c:pt idx="1">
                  <c:v>2.5499999999999998</c:v>
                </c:pt>
                <c:pt idx="2">
                  <c:v>1.1200000000000001</c:v>
                </c:pt>
                <c:pt idx="3">
                  <c:v>0.6</c:v>
                </c:pt>
                <c:pt idx="4">
                  <c:v>1.58</c:v>
                </c:pt>
                <c:pt idx="5">
                  <c:v>0.8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6-3C4E-B7C0-39DB9147149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6068736"/>
        <c:axId val="386040032"/>
      </c:barChart>
      <c:catAx>
        <c:axId val="38606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040032"/>
        <c:crosses val="autoZero"/>
        <c:auto val="1"/>
        <c:lblAlgn val="ctr"/>
        <c:lblOffset val="100"/>
        <c:noMultiLvlLbl val="0"/>
      </c:catAx>
      <c:valAx>
        <c:axId val="386040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0687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	G</a:t>
            </a:r>
            <a:r>
              <a:rPr lang="en-IN" baseline="0" dirty="0"/>
              <a:t> 28A mm/a </a:t>
            </a:r>
            <a:endParaRPr lang="en-I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VdTUV max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Corrosion rate mm/a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5B-46AD-835D-5546E5EF81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 06059 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Corrosion rate mm/a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5B-46AD-835D-5546E5EF81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N10276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Corrosion rate mm/a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5B-46AD-835D-5546E5EF81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N06022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Corrosion rate mm/a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5B-46AD-835D-5546E5EF81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2425864"/>
        <c:axId val="622426520"/>
      </c:barChart>
      <c:catAx>
        <c:axId val="62242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426520"/>
        <c:crosses val="autoZero"/>
        <c:auto val="1"/>
        <c:lblAlgn val="ctr"/>
        <c:lblOffset val="100"/>
        <c:noMultiLvlLbl val="0"/>
      </c:catAx>
      <c:valAx>
        <c:axId val="622426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4258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</cx:f>
        <cx:lvl ptCount="1">
          <cx:pt idx="0">China</cx:pt>
        </cx:lvl>
      </cx:strDim>
      <cx:numDim type="colorVal">
        <cx:f>Sheet1!$B$2:$B$2</cx:f>
        <cx:lvl ptCount="1" formatCode="General"/>
      </cx:numDim>
    </cx:data>
  </cx:chartData>
  <cx:chart>
    <cx:plotArea>
      <cx:plotAreaRegion>
        <cx:plotSurface>
          <cx:spPr>
            <a:ln w="9525">
              <a:noFill/>
            </a:ln>
          </cx:spPr>
        </cx:plotSurface>
        <cx:series layoutId="regionMap" uniqueId="{BCF211A2-3AF1-4491-BF56-BCD6C92267DD}">
          <cx:tx>
            <cx:txData>
              <cx:f>Sheet1!$B$1</cx:f>
              <cx:v>Series1</cx:v>
            </cx:txData>
          </cx:tx>
          <cx:spPr>
            <a:solidFill>
              <a:schemeClr val="bg1"/>
            </a:solidFill>
            <a:ln>
              <a:solidFill>
                <a:schemeClr val="bg1">
                  <a:lumMod val="85000"/>
                  <a:alpha val="63000"/>
                </a:schemeClr>
              </a:solidFill>
            </a:ln>
          </cx:spPr>
          <cx:dataPt idx="0">
            <cx:spPr>
              <a:solidFill>
                <a:prstClr val="white"/>
              </a:solidFill>
              <a:ln w="9525">
                <a:solidFill>
                  <a:prstClr val="white">
                    <a:lumMod val="85000"/>
                  </a:prstClr>
                </a:solidFill>
                <a:prstDash val="sysDash"/>
              </a:ln>
            </cx:spPr>
          </cx:dataPt>
          <cx:dataId val="0"/>
          <cx:layoutPr>
            <cx:geography cultureLanguage="en-US" cultureRegion="IN" attribution="Powered by Bing">
              <cx:geoCache provider="{E9337A44-BEBE-4D9F-B70C-5C5E7DAFC167}">
                <cx:binary>nHxbc9y2svVfcfn5YwKAAEjs2jkP5FwkzVCSJVu+vLBsSSZIggDvt19/epx9UjK2OKxPeUkyo0Gj
G90Lje4F/Ptx/Nejev5evxsLpZt/PY5/vZdtW/7rzz+bR/lcfG/+KNLH2jTmZ/vHoyn+ND9/po/P
fz7V34dUJ38ShOmfj/J73T6P7//n3zBa8myO5vF7mxr9oXuup7vnplNtc+a7V79692g63Z5+nsBI
f70PZaq/v3/3rNu0nT5O5fNf73/7i/fv/rTH+S+Z7xRMq+2e4Lcu/4Mx4XpYUPH3P+/fKaOT/3yN
kfuHx1yXCvf/ZF5/L+B3q9P4NYnvT0/1c9O8+8+///nZbzP+59O0MeHfyobmNLfw+pcyf/5uzP/5
t/UBqGd98sLe5777xy6b7+337S+Dvvjl+W//z8bWT8+ty99Ldvn013vKXqzSaYT//OwV0/7fnz9/
b9q/3mOX/gFLxRki3GeMcvH+3fB8+sZz/2AepoIhxjEjLqXv32lTt/Kv9wy+4vBL5LoEuZiA8MZ0
p2+w/wdmAnuC+x77x2tvjZoSo//R/z///053xa1Jddv89d5//678+69O83MIph5lIBWcpHz8fgcB
AX+E/59bMpJVbu1ErZfvO4R3SV9/05kbZqlJgnqqm4AkBbjzPz77/yGM/C4szzXRnI5OpJQuw7Qk
QYab+5qOReA71bGcxE3X9ZvzwsBsr2qGfxc264E1eUVBGOP3iQ+WEdXd+aH5wtDo96H9uhOcJNyJ
nMT/UjSyDEZubmXnPOjS/3BexsLCEPCTlwvjN0PleCp2oonqaj/mTbrRLqt2jIvizvNZu0mF9oN5
pjJ4m8TTTF64gjfHk1NOc3LNOrpzJ38KucShSyQNaFM8V9kUOvOX87IWLEi832WVoypalWJ53Rb5
vGna1gt5NyZB6iRVGOdsOLxNzkn+C53cmLNZulxez+4QDgCbQarYfhiHgHbOG3WB6HwpAzE8eCx2
0ms/7XZj2W/dzP2qwTt4jPdvU+Pk4y/USDzfa5PWi6M8KW8d3R0clm4pT7KgR0l4XsbJsV5BAmIh
gfRQPtaTdqLEbbpdExMd9BVhWwV4sq3aK79xh2AsYrSTuBtXfO5ko9eEWoiQ1RVGWZ+B0DxlGxB/
W+bltOkmtBKqCyhALBSgc61KokArf57Sz3nbFxuf8PjqvM1O7vra9C0gkPMoEyGlE3U4/zwm8ugP
5YUp9Za2/p1T1tF5MQtWwhYWFKnfD7mcRIRmtnMLNw/KTDabvlDJyjosxCO2Yp90eMpiRUQk+RRo
MlSbKfH6gEjkb3wsVlxswVzYinpOCPF97PgRzWhYkJwHLSV7d9I7GctbPqp6RZ0lQXbY467Gndf7
UUwk55setcOx82X7tVXa3VXUlLs6VvmKtKXlsQCg1Y50Cp6JiA85roNMzW4TVkKmMuh6lz6dd4Il
nSwMyGeX55Ws5TWT9VXtjrsuN/uCOvejwA8dGXfnxSzAALZgwBTVXCAMYvxx2nk5uzCNunNz53Gu
+ZehEg+y0Qc+FX9nfn8nfrd/x8rL/GNJK/I7so3dTPjYG3ntcHJRuuozbaZDoosx0DJuNtJPH87r
tbRIFhBwnaghcWhynSsZmP6upF1I53TFBZbixwKCiWs8Tg1Prrnyr3rddhs5kghn5pD47eZNGiAL
BRIjiooq5URNrLM9xWVxEIkUx7T3q8vzIvACXCILB7qBy5z6XXKdiFoFaKivcVrtnCnfVV6/n2LC
wgqpTe727aZ2i20ylEngT2gK6kxeoSlZWa2leVhIkedcJaTTyTVxFA+cspnDriVvzHTQaRVfbKem
HyUpke9EfTH/1I65dTP8pBjbFfNwI3H9wZ2HNy6ahQ1em9KqnDonIn6z9XPvc+yrXYbmbMXxFtwa
nQz4QpVCGQGgQyB/r+sy6PNkV07mMMpxZSF+7QCvbHHIwgM/aXMfKeFEUnYbNV6mDj4kDT5Ib751
UTEFprmdqiyY8LHi82WRpve6a67iHuCVIG8jdK1Cby73qea35710IdiQhRm5m5SZmRGk3/X4ZUzi
6iorRidwuCo3rTfQldxxybQWYrC6c2MGrnLtarIrqr4PGr//OFfD9rwa+DTf10xrgQYtKjfpySCv
4ax3UxTmS9KyXZL23+LE3fekNGHbddta1XyTJV3AUHfLmbh/k3QsLDhp3cSVckogBc/HA9L6avK8
B53ln2bND21S3Nb5cK3kuNHKPKe5irrOfxPoY2GhjHALn9GhTK+T6kfLnqb0B8ERbv1NG/9c0e51
AMHCAhC/TDJtUhCBRfJDxGlIxHCJBEdBnOa3laMOKCF6w1l31/dyDETXXLjd9C31+HZg6uL8NE4K
/fcKw7H/9+h0cJfKGifptZuMF72JaOlezOqqIipox295vjsvBp9c8jU5FsqUvVdgjh15XfmxtyUk
FVuM0n5XJFpe5U7dBolA1W2tRB+6ns623KvLTddX9f78DF4PSShF2YrCclbUh6wBpWUoR1oFoh63
banzALvZyva0ZE4Li1BlOuHkOLkeWXYxsOFrCal22aUmyLzhoWXOwfNbHZ5XacmDLJQR3eCNAwZh
UM4rgqQln11ZHc+P/XrWg4UFLdlQOGNOa9hmOf5JdHFLxnbPUoJDzJxvXMrNeTmvQxgWFsJgh5R1
McJ23rb6I5q6zwTOJT1lX940vG9BiI91PRSoT661EOHsptd92h594tydHx4veJV/8oMXmxtLdMWT
Nkmue+NHbpfvkcmOfT8eJqNCf4gvs7q/qT1/a5w2xI33s2nGj07mRnk+X46Zf8jKyQvOT2bB93wb
UBwjeKtUcu2ycZMhehnPfRaA0vdepS/ySu+TQa4cKxeWzbdgw+iqFRlyRRSX3hFnzY4M8b7S86e3
qWKhhRBDVkuCRTS46c4VVVDlWAeNKS9oG1/lcbHXMzUrYbSki4UMuKaNNAOcXfM8qcO4TuKLuajY
DuFGrWzUC5HqW7AwzzExbmlENMu6COtSJVHJsHtz3lpLTmjhwDD3+ZTNpYi6Mr2IPfrD+PHljJrr
qVtbkCUbWXDgZKaIoe4qolTrnYurJtC5DIaer51Q8SngX9kgfAsIMlE63MQjKOGIRxfHFyRpHk2c
RB6bjroptuM0xUFaeXWYDt6a2AWY8yx8IHAGSuuWi6hU4lok6VZVWgcVjW9PMZM27ofzS7TgAJ6F
Ex6JO0WlI6KkG+9qB32ZKHtbKHpW2I+OKt2k8+Fsn5e3J1cOnALfVmpewbilqVuh7ifCL5wSKnsT
L+pLNzPptteOuxJ8C74LLYLfAHQYp8QRco4jCSeEHFLzOJVFgIm5ike+AoxLMqwAnzOl07Gb4sjr
qp1Oso2p5i9+6kca/PeNelgRPoFP+jN24siIZA4RmtFW+J3ZoKmawsFk2/N+tKSKFepQkZpqVA5Q
uUW02qHax/uUe3qTQpX91uGNM73RZlbATyydp151cdTnvieCtiriLog1TaZtaZzhq/D5oHfnlVoA
F88KfVcNOu+zDHwAeXkeINSbLFBpMeeB61XNsLJEC2JOfa2Xe3XMsdfx0oUStZvl7qGvkM83Pitj
eUVzD7MVNF6AFG6FOoSL41EPoBLKunngeJAxpT1UCJJkV49s40185YyypI8V+LLAqJ5VI6KC9Pce
HCCqboyq2Vkx10I6wU8u+CK16blLampaEY2Ff1GmfTCa9KJ0xk2i+jBt/ItekJWseclkJw1fiOIZ
adwGg6iGTFdZPwa9RFFbNmHhxPvOcZ7O+9nSHsMtIPDrFHeyrvyoyXzoG6Vlvqkm5YapSKsLr6q8
LSp4vEkEHfdJLvknVzrex/PCl8xpAUSFmqxuJteHyC2TEFLCqwqaiVyTKWhwt0sl2s9oDVWXjlvc
wok4K2ak6sKPyJjeVFAG69ty65RyM2H6CdftZs6KKMtUmMJiMifdn1dyAZ64hRrNOM9MNDko2Zsf
WUx4wCTsqVO9G5Fze17GkiEttJBp1Zhe+X7k45KHM/UuhTuB7cjVKcRm0Vzwbs2OC47JLMigblyM
BnpbABlFmI3eFzIn96eQm7PhWhbNw5tUYhZkFDRXKR/AN3qknuKah6cqZ+Bjdcyr4Qcz2b4q9coS
kZOzv5JosZOuL4Ktm70kVR3stknP63DM0LQFZkZ5WZgc5MlhvvN4+rmPJ/kR9bLa6FmMO1p73nYs
HbORDnFC3mdmk8RDHgpvEBtHQxs2LmpnL+N63g3+CK0fzeqNmeIqaGvdHiR16QowLS2KBUxzXnVF
7Gc8ErBdbJjE+4yYp0K3u4HobdMXd+dXZclQFirlXVPNtOMsyiksjcjb7A5V2rypY4aZhUVZ0/IS
+zOJtAQsxeXkPA2eaj6PRd//OK/AwgbBLMjxSJ62JCYkmtrymVB6E/fmZqyar28b3sKYZGaQiWhG
IjlKZ+84prhUfs+CqmjGt6XNzMKTdo6lLmVKolFTHEop04MW2t2eV2ChvImZBSVk1IxVaYwjYEr0
G9/wDU7zTUPUJW3dzViRMI/5bu7N56n3dtOorjgQu4Lz0k8Y8kocUgtbyi5nrKcSejBUDAGP0U1V
zt85S9NgqgW0aLonMo6bskcX5wUugDO1UEbFcvAyWpKobOOvOS03eU3boGr8sMrlz/MyFlyOWuBS
p8YXkO3gaEDF8BWRtt0SL/W/aer3K2nPQlhSK/xr4vMaNmcSpQhtuM5RqMAvVrBlaf6nz1+AY9I3
BkMJFEMfm97CPnmQyPk0i7X9ZGnuVtDrSqRiojWOfATntGLU37OsXMk7l8a2ot1AczqHkzkGuGLP
0Ha7KwzdnV/VpaGtSCf9kMVJNUAFHFg+27bTwz7pWnV5fvSlMKRWlHc+asZhdllUJU0ZQioY0iLd
15Byerm/azzz0QzyvnSy8ATuMct2aszblTBcWnELA4C1gqd+blnU6/qqGFkIx+ibpKMfzyu3EHSu
FeVQ5ms7lE0s4p+SKW3CwZHA7PGLDwyq/edFLNnPtQLbxDnKFC9YNPQ+9EQrSttdpkwflnP+HGem
uZciY8EkmjogXdsGpeiHHTSPpBvknfBXLLmwL7tW7Cuo17ERKVhG4EoZXkdIOzpo3S46JWTAAlsp
pi0VXV0LASbd1wbnGgS5KMRS5Rdzoz8liUyCRGcfnUTt03IK667jAeXNngFjC2gIO+z1h76GwGhE
oKmzovZCcLgWZAAVxSuB9UAg551SOOs5z2X3NlYV8Ct/hyPTDimKE+1G9awvNe+CDLAjy3yo8SD1
Ntz4L35lPfsFGioauenQBmIiV1zPK7n6kvdbwNH3ZAbKlqFQ2VEfatgMBEmfjKaBgM7eiv0XGAHY
teCD+W05MKen0eSZMjgxQ3Vm7nGZDgH2YAOdxq2+ICiftmyoN76LbyfSPwxzBc089nA+Bk/h/Mpm
7loowoVom9L3vUhU3g5xaEUWwEuVat7T3nyZkzkJeKf3c1apFbUXTGuzL8WQDC6aSjiaVPxu7sh9
OXYqwLypNjWj9+fVWgBHYiGL7+maSKf2Ip0VZTC41e2UkGOVl/vz4y+YzSZZ9gIxQpPSi4w029rF
m9ihWw/QIibzRusHLRCUm8wKUC6Z7PT5i82dCx+1hY+9aJDsiuTk4MDBURvvThTNSjH2ZJhX/ODE
g/5NBKFiHnMQkYrmQ47Evizin9AnvzudtZFh1+kwrohawJ1f57sX2swZ9N/jGETxFAplsSwOSVbg
lTxoqYBgcy0HFzJTmXEvQm3ZJgGi0KE1asAf+2SIw1hOaDOyotnoZMx2TS3yrfB8d8e58lZ8Y2m1
LOygPWS/RQInL09ItmszMwTulI67sU7JvtGIrHQ6F1W18KMoESEN7fwokUOzd/xY7Vsh1X3X+v0V
62MdlC1x9jAbd8vdodgLTCfIPKlZCeWllbTBw5MtEGWJH3Wj7r65psO3KRy/d2+KMZuaqVKoQ09x
50Wz7tBubPCDQrIJ5hjjkHT1h6wY9tLPb3Vc4hWFFsLa5mrWjBRwFB+8aCJIBnmcXaZ6DHxygBLK
kfE0C2vdhSl0/s+ruABTNmszM7KuuVdySKuTJFC8DRUaTCCghXNewEJq8ysTeRFrLJV9Lr0CBGTo
3mt1H+R+8mOaZDh47t6weX6j5Sz86HpDkmn2WFRWwuziztBApk23mT06hyXcDzrgfADybkLVVqtB
rui34IG/ttYX+imUJhVuCYtQM3VbRib3smFDuTlvvaXlsU4mEsUzYT5ikXbn7k5CMP0QTOaQrPnu
it2WgvhXbvxCg6TWZd1jkOHWeVjiGEGmS68IxYcq5zuCCd7NRXZF8bCrmhS4icNKeC0pZ6FH77i8
ygvKIuWlbcB8r9nNU4XD3H+ze1v4kPYpJU4moBDlOB9jQ6JkInsTo5XoWSqL27RNVo1mSvkI5wfS
hGXjHpKEbYu+PHj9/HFiKAlG6X2W0Omnco1Vu5S12TzOumpl2ZuZRUnjoA3D/UZ4at/p9KaGQx4u
xK7n1b5V9WZqnScKDeF0JE9VlW2bQqw45sIWg6wTSydmdSrzs6jhOQpKqaqglsW3U/7bQhHovPf/
QqFXcgKbywmkOELa3EBOUFB+KaZKh2ooxiPpeHpoMpJt8gzaKqOH2o2avWGLnKEJxdh8bToxXcIl
rRY4d3DPwae0+IDGmV1obxWrFzIWZCFOmmBUZBnlEbAy2y2c7y9EW9xM1Nu5lWdCGreXSnkracWS
sBP+vIhSRWSNaOxB6XbMvPuudqdNPs1NG4x+hy5RnD+VDR63MxCP1spsi95toU8et3L0h8qL+sQ7
0DT7KTs/JNnwwWB+541uNOfuJ971T9VYPq0s+Sn4X1ty8ruedZkPFRKCAl2C3rt0eBraeOfOzj7T
/Eo6MqrgUDJ76X3VTdeOqFbMu7BNIQuLKMoRZoVDI97ObQD3C+5aI5/9utBBjOpHb1q7iXNar9f0
sxDJIdB3dJhkUesUcpcNXF2IOu/fBKlgp9+tF8sEu7WC0YlvPpFJXfu4b4Mer7VbXodsZJM7gfAY
Y5bB+BpWSPXAlcmHn53W386v/tLwFqrMlZfUjRgo3FTBT26qjo43P0KX+e788K/bHgihv1unYww6
B9ywKEbOc51lX3PC7s8PvTRzCws6Gld+OuXzgZc937s6QRGcq9UuISa/fZsICwFKV6s602I8AA3S
u5nR6KCwzgjU+gSbqFoJhCVFrJjneMK49iic8Fj1Nc/GO8naT45P3uigVnhDLVvxSZdASh6gWQ0h
l7Mgd1H5swZPWlHh9b0J2QRMh8cp1IOUe4CL1R96V+zrOf5CGL+Ii+rD+bVYgEZkky+R0glPY8jL
c5x/b/0KGu9V/zHtnIsq8cKRlxdp7V/2rnuBBXk8L3RBL5uRWc2MT2LqyaGZzLiDIoa5lm3hbUgz
yhCNoOB5OQsuYDMzzZj7o5/G/DA33k3ZpsBeMWxDdfLG8a0oz0q4qazNSA5Vre+HBn1DjH31lPf1
/PSXzHT6/MVOmYkYS57kHnhw/9HT8QdhvOsa1xFUGMqVpPn13Rj5VrijovX9smDs0I/1J6TwPhfV
jfLld7jM+U3kkGIoYAFtziu05Gy+FfkedFRKyRJ+wGq6docpgrx2g7rqW0PVPW7pD2Hy7TBMB+Wh
/XmZSz5gwUDNnEw1HnYPA/O+lhyHJp6OTLdvwzLfgoG2SFFd8W461O5Q7brB0G1j+MUQlyuV7tf3
c+Rb+zmeE59zDfEJd53gqrvn5wEX0zUeK2czzfO+INObisDIZl/yIXZ8EbfTgSUlPQwqT4JJkm7l
hLHgzDbLEpmRxtNUzId+Jpd4GuE2uhrU3stTHQxV3K1k2gvmskmWvdsoPEMB+wAF+IjJ6kedOuFk
+m3ToQe4j/jjvFctbMA24TJDXSk1AwaZ4/AtHdEN79O1W64LHuvZYa95rF3DySEt42lTl8PBo1DR
zdxuxaWWJm/FPHHmoZCqhp3RGX7kibpq3PnhvF2WVtkKcH9wc+B7tOMhGcYwnvxHMo9PnVPvERXd
CmT9uuT535kn8qyQFv1EXe675OCz5MpHFJKH+Gqut04/VwHB0GBT9IpydCNcFdWlv9UO7kOfNyu0
jSUlrZiH0xtEYcX5QXXi4ymrR3DbioosCSq/W9n6l5zACvuicz02xwLCfqQXqGdROhVRMq/dhFly
ASt574vSyxOozh2wdG9rPt+zyVsJ9IWZ2xRLnc587hKPHNp4uOqKKmoGHMIFwy/nPWxh5ja1UnrG
KamZIV8xmASCkJ9S0ZW9YmnsE6i82HAT5c6+03Tk0I39AbfDxQlgz097ySp2UHO/UCNkOwdGeLqj
xkFXQGBqtuk4dm/LRrgV1gWdxwpnYjrkxZWq3Lt6nLdub952Wx3ZxEkBaW3f4Ww+tGiXT+oIFIBd
OznBhH7ghD6fN9MCfHMrtGNSJNMAd6aOpqm22tDLPNYPAsUpcGeNCb3Oe9ubDshmRyJRpTU2IAly
603rN7B5l/ypgg72SgQvOZMVwXPKFTyjM43HKRP34+TsK96u0F+WnMmK3tab5hxoKjB0VwyB04ob
UU43WuO786uwML5NeZxVl9fwOsB4TEsgYyTI5McuL+HqoSRrdw5P5/hXMNymO8Yyr6Ac3AzHVjjN
ZZWQNOgJ3K/v8jCv1GZyULGlkt/CSw8rRltAbZvz6CBHkXJCw3FO6HyY+TAE/gDXcDHnzQfuAMHz
vPEWMmpmRbrjxkCn0HI84qql8CxRe5PP5U0WTz9Sp9ylM4Ie3dp2u7RQp89fABatG6MMA1muY9IA
7qGFZsI/XG8tU1gIR5ug2FeuiMui64/dzG4yjW7MoJ1A5MlH3zM3jW635222pIcV9gUcff0y9/sj
9/WmTusbncebAXpG54dfUsPasFPX7904d6ZDU/tXOS3MNu0SvucKf2LI9UJdSbziZUurb0U9tP+F
kVUDuUkLZQGTppEj3L3rVN9JQy4yo6IsWXtqYek4ZXMXk6E22awccjD1UAcNd8O8b+/TVsUhF+V9
3aRwgS3bOm63aRy14t8LcWRzFmcoKcbQTBwPKvPazx4X6LaBPu1nOZa4CJupqMnKnrmAoDZZMYP+
EFDxRn2kk9scS5w3B4QLtnJyWxr95CwvYieXOauqkeqjQmO+7eRM9/CYTP7hvMstWclCAS8WQsNb
PuYovOQIV6jrbtzyMb4AGFqJmaX5W7Gv4PZYVcLFr2OGmbonZaouymRcKz0t4PPpmbeX1qEIbvsp
k5THRukdceJvGKFPbt3fDcL94PRNNGisgsLEK6uxgADUQoBymPOOlkN5lHAGDbxyglt4zje3n76e
X4+l8S0IIKyYM5d76ujVzmOlvSLgsDAlNH3ett3bBEaeoLlKW1NApbdzL7qGbVQ8i9352S8AGLU2
fG6UX5oug8G74tnF2e3kwNscYkoPisM7S1AteaMaNldR95RknEl9TAuZ11u479fwC4Z5Uq647UJg
2ERFNqWCxG1bHJGkSdAZfpkN3reJx199lK9ReBfsZdMQ42mGKoAjimOF652p4h11xh1h1SWeDdz0
wStnkQWnskmIknjZhIF6eWwcZxtn4gvL6k0/y8fzq/6LvfZKkmTTCr1ccE/iFhZDkkD5ScDi3aRk
2E5feuEGNL9izgNqwJ9JGGf1HgOh2KT7MmUhyuG1QqS3qjk94nBZyyEEFHJdBBy0JIQ/ooXctON3
+C8nya784m6udjRfMcwCPRPZpEXUQXOlSsGNZp4Gp5HVPvOABlLloVv5ISvgVvcDcbN9T+H2InSX
sykLalBDmSlA08N5Ay6wYuFhyt9RrB9LWXCv0UdnvEaIXXnwmOM4/NK/YA9UjNtBf3C52ZGkDzhf
4wMsJAGuBTZjWfsiG3N91J2BzkmpHgTOEr4DInDWPpuhpvm33DXzBnhi0wr+LMWVlXhweM6mpSWq
jyNr4O07FMHzd8fMTDdSVitNrSW1LBSaK6qnkST1MS6gUz+WFx2jG1Q1exdEuUhFrC5XtFnY3Gxm
45ibuuPAxj42qLnlFD9iv1/ZmZeGPmn3Yt/XVQZPxrRFfSSejJysv6ny8W2pkU1l7KoOTmY+DI3q
7KgTtutwGcIljq/Qav684tKn9XwFE8hp/V9Mv69oO5LJAcs4/q2i5Krmza5yGmA004vGhfd/Wozg
6QfnembeGHpp/7a6jk1rVHkJBzOZNUedi+MA0Q0HzxlOoHrtdbKFlMMmMyo6Vb2OkwbezvBQSDN4
bLOhdzgWtykyR+oVO8gI+0A5b7uQj2x+oyN6RBNmmmOl+++GtEXgyDVrLcQKsSCg8mgBPDEYW2h2
iZv8CBvfoSmaT3AMuRQDv+LN2uuhC7uQ/XgkoYz3ah6bY9a1STiW6CLxUhIkMV5hRy5FjBX306iL
pO5h5QXQFXbYLZyLOiHtyuFsgbaFbHJix2JZAie8Ppq+3NSZkwa0UB9wP3SBmX3YOvID7tQQ1g7N
A09UA9wuy6vgfDwtGM+mKc5zWeWZYpDn1vIbPLgmA4zGj3CGexva2LTEMYPcjSVOeewmfJfo8aKF
i/Pnp76A+DYhMYaHYvtkJNVxKNsgdfWGsaMHXgbb7XkBC+uOTzZ7ATUGrmu4nYiniOIaLmK3qErV
Hl50hqdXzgtY0uAk+IWAoS8MaRTAr0M6ID/Naic9eLuvMx1wp9fuTyxpYeUAyKnhNdhRwbV4YqJq
bM1mpE27sk8tYJZNOZxcmRZGFmPkGwaNuTF7YMqptjGuoOc8RDk8DBSkw/9ydmXNcatM9BepSrvg
VbN5FnmJ7TjJiyrLvdoQQjvo139n8uSPa0ZVfowrJQbobprm9DllFQftGnLFdOv/60fvVo25YMvo
FzInQ1i/kq7ZcW+8DK33WPMJTSGyOICk+C0AMnULfN0a0ZRpploQwCuq33CnnRLgHZotKbKjWtqd
39t7LwTA1/Yde1PR/ltJ1gp2hhCqQxIbIEbtopcs8ezc3TS8tt8aSfxtFHUcTQ4gAwI6bfzKlFNu
b9uj4dqg4xGpHH2buejcCDPwzFgzsm63706idV9na/xuh+VKRDUNdP37uy10Sxe0qwSvUxkNyzgj
IFMY8m+8Cxw0gabPlVM83p6RIbzpuMMsdWXZM8USq60udoO+kCg7ek62kvCYPq9FiNpte3CfIpun
1AKsfNlaI/tS29nKMhlcV6eNjDzW4C03FQkn1W9gewHnjsTaTdcQfHTKSHseS5A7DQKYeIG9DveR
En+8lF0yN11ZHtPv15KAqAnclqJHAEP4O1e292mdv93eWNOntXTfZU1dptHCkzIkP0AegLfHufhy
+9smx9NcPSd4wuUu5YlIh7vMk1+iZfkeWNmLAsvq0BZbf2avt4f60ICuyhD/7whK4mEEwCOBqEKe
AXH+Akb5XyB4WnnpNn1ey/WroEn/Bq5ksUJ7X/fssaqBa5btp8pK+P2aIwNWxkZmOU0yMS+PaS92
ToNoSFq++9wCXa33XaToRERUyWaRzJn4DjBTG9dpdCfdeQX0YVqh69/ffV94vUWDUApQbs3uLheV
xCnG/X3TLM1KVDUNcTXh90MIRdyg8JqkCQp6l7YZi7s5bR6zgLzcXqQPXRm7oB3xVVinQIYqMFcS
9yVg4bnwi/PoqgFVkepwe4wPHQ5jaL6cDXnfyD4bk6Z0xWMTyBx9fv4ay6ppjTR3VmEDVZal7pIq
n/6ZUzthmRc34VqOfTXH/1wa8eM1j2Z0EHIZPCDHmpLcgdg3iBmC90F5YYca3JhwDHd7nQx7oWP7
rhiMgbpDn9hiOjeRui/cciOG8Fi1qzzWH+YiPtVxfQBTM0Aj2yEhc5PtwXARbcYieMCD4jFa5LFm
6VPoOc8eyT/nJTqt4iwchfYfAEja0DtWfLlAqWMLvumVc8K0ZpqT9x4WbGn8Pumr9M9ciJeA+0fP
7+8pX2NINg2h+blfy2hKg6hPxhLNvbn/NHcKXeLWfpjtfz+385qfs8kpsjzHzgNF4cSVKKMnL0cD
UcsGsqs6q16xsA+PJ+y+5u2Kd2Xgjg6mMjG179uK79wwd4+TQ/wLgDlBbJeF87206zW2effqJx/4
j47yS4k3i8kvxiT1RVxKjhNk3yseZ/InmPpZesqb7yR/srJ5E0VJW/5gcs9AX+d7T439dWruMx+F
YfCafW6ltWjh8crpm8hvEyX95zR1M9Bb9+DVptWPJlo7eQwxQ4cDepaTpaFbtEkdVU8K9Bfg6fsh
bLUJ+vxewmBXJmNwZh0YqOjio2hGRdIQXx06Re1NBLKabWENPKmWju5dRpatnUU9WlMo2d5eQ0PE
1YGCY+o1FRHILSWKgVtV+f9K0L95/rRyMzQsn44QlCLzi7ZsAX+qxnYbVbzZSNshcdhH1gXJVHGJ
Kr/9eXsyHxe6fapjBqMe5dIezVKJz7pDn5X7dpiWGIR2r2Pnb0u/daDBg8SkjvLfaVAd+ip4Y9an
MLYYXQsuKpdRQGbZJl7vQmYoz0K8NbiUVCz2SJkuK0tq2jItwDQBsBWWNeEUo+POGrIzyxYSU1ms
ER6aTFGLLF5fWTIb5i5B19NrxeZzw8sH0BGCX7Hco1a/H5vmHMjh6faumebj/n9iNFQTnRyOsF/V
QsSBJPa+Kwu2vQab3e0hDFlLpEUKx1MsIjWGiFwi7j2KejTN4Ga3v26agJZWpHTwynoq6WWh4V6G
6UM9l/dLqVayd4ML6UhCx5o4LaIC7pJFLBZeHe4ye7aeJjLGXpCl35wxe7k9E8PxqKMKgdUCUdbU
kUu4qBePZl0sLZz2/vxWKrUWtg0HV3id57tEOJ1c6jPak8tQdWDmmdAK3T9k6LidSi+Ic8/byZH8
uj0hgynrzI1BXtdtt0h6oQIsjdci/cS6l0WOJ5nSLobAzFdQFMxxYc93t0c0mJoOP/SoAKJu5vRC
UvU25Omj54UrD0+m3dEcf17gJ5UVkktDxuNM8nNb1NAgQB/dDEmrFVcxGLMOPSRN1NiONdJLWqbp
0a/m5U5m1bCbUWRdqWeYDEBz+KVcSNqNqMZIQNA2USqXpO9rdw+eZjAahzmPSRiE92nHj5/bE839
rchzSxkuKKGVIt9Dh5IcFlFEKytm2nHN/TvQQU1KcAahPPsQDdOzmNLX2z/csBk6AnFwI68vrBYc
KllYjzGtbZnv2BUisoecR7uWShpmoKMQ88ZekP9WdSLdukjQJpDuSul9CmIKrKfm76TwIkuBEg8p
QNGc1NDTXxOYxh96EKOtJE+GEKmDDZt5snvRoJAY8tL+OaAesZNhVO0pm63nFrzN19JWObzc3hWD
/QbX3XoXwOqRVWCMQH3UG0Yw1EXiNFaq35Ref5ot5zfkMnaRVCvW9XGdG8uneb0TKDTzKxeIOdF8
o6E6dn33WM/ZIRjs11lEA0Q+mbheYiT4Jdjb7TmaLE/LAQY6q8JCpSiZwuyfelRbZ5nueqtdOdNM
mVqgxYB2Qu13VAKWHc2PrkXqeOzVn2IJDjIDJ4bYOO0e1dRdFNAdHVF/s4fnz81MCwagtR2dzMk4
oFt4q+jT8hTV7WlxIH5xewCTN2nxQGTTMpOh5Em9TM/Z4HwdrGZ/+9MmY9BRh0NhTy2dvTqxpPfj
ulJlm5+8MTgEefZGgulJCHUnl/Kp9ta6AQxHqA4/nMHijcaLFBy5adQe0ZxuP9NwwtJJXzkbbqXF
EXF83jAZsI0/L83h9lwNy6jzJ+JJ2mHoV68Tp2G/UMewYjfI3M/tkc6cCNks5aVpg5cw33rpIreM
PWqtIARMP1wLDyUplywlRZN4tCu2PR29YyHtZcVzDEmAjkice+ICMzNzMASWHJqvwT0LFhqnVf4w
kDXyYpN76jhEv7ACWg89T7qwIMdK4N7usl7ukRe6D8skN3jPb/Y5b6dtFljWOccrEfQiCvpUeEH4
ctsCPn4S96mvBYmgb2xwk008oWQAT13UHRrCzrRDd27rOifgiDbZwI9NM0HZqkHrJCv+uT20aQ+1
IDH4HAQgKYyPq8Y6Biqotr4zlJ+ro+k4RmfIwiyTogaXHd5jW3pHq+AM9YKVzxtMRAcv1jTy6rl3
6iQQwxHNHfDU9Fcv6RbavWtbc92CD0pBOn5xBNRmQY9Kndhdn+2KifabsZLpfilJ8QJCXzcuQrtD
J3va7uQMZUJQS3aQhQvDg+hGd+VwNM1USy0mwpcQFV1kkmX/T+GCsKNzfpCy3dCpXskd/z7zfzTT
69jvTnvJGbpzK4zBcHncOrQ/exX/iZPqS2qXZRzZxXPjO3etqM42IhVabDg0csu9CwZmxZ1jU671
DRvOZB0HORYUfTl0BMBMlvfeJHeVm/+k3fDzts0bkigdrNiXou9aiFMlqTWi37K6NGG/sYNxi/vM
73QIn24PY5qFllnwuadysAVPZMHFDo+x7ADxwO6SpXwNBGjwXh14ONVT2gEfwKGOK4LzyJr8QFM/
39yegGmdtNhQ8MWOmlRUSVP4Gyv3tnkZ7fMpu3MYyiQ+WRnGNAktjRjVWJIIfQsJ2jL6mLUN6BX6
YX97DgbH0YGFFq7gYxXNZdKgnoBSZnthTG4DZb1mzvK5c1BnTLSGFH1T0VwkdRGNIkbD38S2JfH5
WuOHwZJ0nGG0zHIYF6dIkP8eId9+gFrtYQjVynOEYZ91iGGQlior5FAk0RxuWqxN7HPrAYIZTdzb
7blDZf3wud24TvBdiKFQjOepGoskY/WW150X88YuNsvk8+2iorWOatOErpb2bpi8z1gYVAt6cUBt
dgAN07JzRm/ZRtLOX5rRqk40ADnd7TkZzFdHFQ4pI9Aby4qEB+pYo5NuZ1fRWk5qyoN1XGGWtfmA
xl2WNPW5UMV+HqErSaev1TIdBhl97cdhD47G4yg/JYPoUx1eaAPqBy4b0iRzQ6qNVeTPWd2dCreC
fLRzYVO7Fl5Mrqn5vcUoU26NgSYJzuCIdXtlu1uwAH0dJVRUbu+OwXV0sGEw5Hjethq8p1/b/qy+
R/NhageXsC/Dlfhlyt50TGFZDVKkshdJUbK3wlkuY4+q+9I8+Lz6Wfk+ROT9Xdk2u2v2YwXz19tT
MxieDjVEzITUXUCbpCtSK8bLLmp+/Rr7oWFzdLBh1U2id/E0mVQq7QAxDlSc13gM43wU236cgpUS
mWl/tIhQRVPIJ5BUJanHDtJyAHUAKDTKn2+vkcl/dJZDJ5RDCkadLAEpyMPIhi+VVT11DfvaWc3r
xNp7t1N43aXf/WkVY2raGO//w4/qZyn6OsySIJ0eRDDepT2ICm5PyPTta5r6LrRFIxsjV1SYTxW8
pn13X3v82+1PG6KmjjPMeJ81wJdaFytwso0gPd3XVfkSWBAihU5pv83GdCU1MuWaf7fr3TTwqjM2
hUutC5+DuM9O0rc2jvuIumLpqZhNdVxYr6p9xrtrkf0iYI2qf7fR2hOkweh0pKHwZCvSxrIuEN/Y
znV/9AK0PSu+cnM1ff5aTns3uRTsxrihQu+PzeSuU/4x8qaTy6zft/fJZNM6hSHoG9Kpz9osmRz1
o+LgdQ3RKtT/FOrVar0YYILNmIuNwl9vj2iojOiowrYUyxSWRZagbdfaINrdtUEf7nqXbPK6bON5
Zmk8CVdALWytcGZaRC0wuNZsy4lgjxopyrjP0QnQZ9EzjoeVy6OhuKmDDateTcQZZ+tSep76KRzm
/rH8DnEu60h5tntPbPEjFBgYh2hlSNOctMDgyMnJZD9al6rM9le76/PsMRrXuHAMsUFXoHbHOasH
kWdJ7dvpwxDVzQk4e77y403rpd0G8gJGXXv4OhNh/lsGiiNWE/9ZQhVyBqa1lnc+LcaHbBHe/rbd
mSakZQghOuv5MPSIEtLpY1L2KPyKZXv74x9vBtGhiLlPp8LKW+uyVPnZW4YTq1B2sduVS8HHByjR
CQeVFc2OaoIswYtmGztcfvNF9KdEHckZ19TgPo7YREcj5mA3w0syxuibZozR2c5jarFv45Lu7CjF
lR28BCshwLRa12m+i2mjD76rADTg6G2ujxWa6YN82SuIpdzeDNNq6d7uyr4I29y6KMW3llOdCgdi
AX47nAfCVw4d0xSuVvZuCv4wFKm0g/RS5s2ADkg6QPonH+4Gnq9dZU3T0Bw8rKceDDh5elkgA9ny
DPG4Qmet9y2VcmWlTLPQEgDh573Tel56YZIfrdk6LmWfELkGezR9XvNyVpNwKdIlvUCn6MtUkns+
2Be8jW5u7/PHJwnRgYki4nk1Xn89D6FPVdbFeDciEsdqDug+Ahhyh6eYclNzYm+QU6/Vtj4OJEQH
KebTXFgQkcqStqNB7Fn1KS1oueIapo9rx709K4nWRaRkvq1OXhT+W9NuTafY4OE6ELHPI2+YMg+n
4DLm8ehbRz5bUKmCgKE/2gfLA9PZ7Z0xbLyu7py1XlouNYXpRmzf51CyDurvaKb59/bnP+4Q9olO
PMjawAe3IcKtyNJTxOrBjZtO5tmRdyRq98of+ilpmDej9NhREZ5aq26sh6VN3XxDATsBl4qQ2YLO
J3Dn74CwD4J9zfA8syjvU7ou+JFaiOjRyRu0fpiCy8U+pIQ9z0gVV8zE8NRAdByj7/XhgLtoljSR
A+WLuc82dRTwLYqr/sGLMBBl7u8BXMmHelKABQkcHCJFc/fUlWKl1vP3UvrfKi/RoY0+w5HnQvAa
wFDoLKV8G07VjgGnPdpx17TxlD454BxUYonp9IN444n62TaNHlzypKqfYbovQHRy2yhMNqcFmxz4
VOFyZidjh1KDtGQXW4V935X+9nMDaAlE1meAqDrCTgJOEr/w9j5u4ghBK2e8IZrpUMa5c8EoEqQL
eLTRdx7bVTZuuNtO+9Zpyj1HP8umcIowxgkw3LtBvqYDY4gKOpYxLPjQUdtxEg+IzW2noLRUkbfR
b3+PtLxTZI2L0jS/6/jvTsxcFHU0OIOTQMoc/fz+RVYoAFvBSRbyLaV2D3l2QBtoyb/f3i/D+anD
GqeB1uFSujZkfVpyHLzmR0CA/eOqLTboDVuxCsMFiuj4xRo+RvzZtpOe0vE8uLLZlZz9Ui4kiq4s
Cvw04/98tevmOFmK/cz7Ynq8PUODyUdahGENnRhfQLKc9Tntt4UdynDvEarkphAoVqxM0TSMloi0
gwPGLUmXpOSc7Vw8U228pWV3OV/GlSE+pmX0SaRlInyiVEXSWZIi8OcE+AJwrTZI3+Qc9nfEtuVm
CdHg1lmkBbeTAC9FV4XncXTBawqWW7UdA1wnVkKJoaJAdOQjbqhtQcpiSahHwf5ZTuk/pPLdo+su
9RZc0+USV4pMYww513zXkSCIqV1IaDW1w64q/WIzTaQ51AwkXhO4Y/af228tAlG1DHlBmwX1muXf
OnRBAOj/25NPkRr5RIdMcj8kc+bwJZkC9hvibj9bGR0/9ct1iCSzFyYCN18SK6PtXrpNtwdn9/Ls
DrRcyQYNcUwHSHL0m4m+R/xc8vLFHtVD6WY/cjm82mg8s8JqJWW++tYHR56OjbTrzIeWQrQkwEd1
ZTzM6Pov63oNdGfwNR0IOTR07sjSL0ndt95ppmMB3AhE8eLR8uSKs5mmcP37u0gMtFUkoslbEtSz
p2kraCbt+zIU7lr6Z8pOdDhk5qBTGnVFG+/cUDJhmUwKP9pdpaJtMNDktt/Hoq9Oc5Q+ZxWEhEsg
i61PcSfCjLVQkrld3k8M5zQL2n3r+j9aQeaVyGDaHi3JsHKL4oYBI8O18jKk5R3ziyZ267VGacOZ
FWoeDo5P0lHC3CQgWf0q6izaKSsYL37gdnvI2q8l0Ne1+MCKdYhk4IOfPyDKRU87azcBH+/7aXjJ
wemDtuiXkteHCrqi0mFHXg+PRd5WceNYX24Hg4+LP0QHTgqvg1ruMLtJgwbtOPMDO25s68SbLNzZ
LttdbYVAjv72aAZr14GUOKgiVTaji0MFXPS895xYEHv1vea6Mx+t5HUn3zmT7ynv2qnh4oVr+VMD
bNOmaMiWqG1MHcgaxz0dcdtYxLSt8rXGbNOUrtb5bkxldyBvsDEmiuzAfvvjcZJrtEeGMKoDJ6EO
hN6TERpBonUS7qQ71eePRAX/Ti3ZtzyNVjzJNActqbBqmpVtlXk4Yvlj2YY/pnJ4u73jHwvm+ESH
SY7pxAW6c5bEX8YxztFDONjWcWjlneWfUk72JMv+tNV8Yo58tXIfSub8QJrhW1rRnW2Pp9nxjoI4
L7d/jyFoBFrQsOtKoNuzXoDatCCsSjs/9js+bfC+u3a1N7mUFjeqAfwULeSfkxqaRJC5ixIGoc+A
Oqe8VE8us3dgbF4r3xm2TodTWtyGuBwELFAAkdavxePpW9j3a9dmUyqoQyebgPg1sK0qIUvzy6K4
2qNOPAm269r0X+zoN6sYX1wlngsavnbzdPJksFOpu3LAG+4p/0FQjlc2vkbKRPXePZm7DfGse/Tx
5Bu3s8pta1ldzOl8cah6vm0fxhlrMQR4fs/lCL5JNPXBEndLx353KoyewI3pnRwFwXJIJtMYRIcq
FtyavhceC86IyPIPaQvk/EG3RqJsMFZfiy1p3062RVP3wkRzWYrpwWH1IQvaTz3RQnDq/0OXHYaF
PXLPvYhihGTHuEsXf+939fb2UhrOTx2BOYhA9IFQ7mVawl1dL+i33Dd2GOfQZb49gim30eGVvV/g
HYHm3iUQ6H+GeNsFt67ELkES32U/ulB+UeO0caBudFWffuyqhsV5YP24PbzJOrVY0uIJBpcKy70U
9NlGhfM6boAuUjxycvFl6UlcrTWumixBiylNOQOrM/juxUmHMzo1vlB3if05P9yeieGg0fGWjqpD
KiflXHqlvlZBfua+v2NOezeTbGcxf4VT1+RcOuayJyUEnossBNUpropgHougRNsq4NAOEN3I5QPU
tEJv39YPeHzaErXGSGZYPp1GUuZF2IAMM7zIQcxoQonunbFP0Gi5u71+hpCv80fWPQT8orIIwXzV
bfJg2rokv+95uQnw/uzZAcj/w5Wz2rRVWkwQTu7IZSnDi9W/yeiwgJGsGp3Y9/PTQtYo4k3z0SKD
TJ2a29CsuQQD/WGDDm8bkuieMZbYtpvGIWjPwPT0Kekan+jkjjVdXIcoEV684SBJFId5tIFRtOmP
1pvwjG/tP7dL1wT8XarG6ipXHUz9ErXYFg417thOy81koVnDbdklKL3f1TCvFGQNJ7OuZF2A6lii
tzUCj2xzR0WF9hqSr22QyaC1eFDlEIJ3oOx4aSf/mRH+bPeoOVnByrlr+O06uJJSNGuRvgguxRT+
MxGaxb63plhhKtLpqEre0DZ0XBpc8s55K9ic8N4+XMUUGhdog6z3/hA/OoYguogDj6zMyLBgOtJS
UqfJq9DFjGq6sazhzkn9E5XLt9umZfBKHWlpjQA5BpYfXIiCQknTiEtmpcc8mnEUDPOTPQ4rlWnD
oaqTN86CQ23VUeHFEfNvmUJMXoo3L1u2eH35nJvo9I0Lq5xWTQCCFb6w4sYfmrgj9SHMp6OY8iIu
p+AERHK0kiaYdka7fHhQmg5nyoKLdIDQiJcuJp/SYgZljObwYTY2QcnwaaQ6c2xPA7qB8f5ye8tN
O6Gd/sz1gDabYMaFlbX9MXMUybZl5yjQBwGEej8Le1XjwpTo/OWzeBe63CkVY1QtBC+20c6zPRDC
Bf2mTTOQBALoMg/fo4juJn/816YyCbIXy81WDm1DLNCBlllTDFa+CHqZbFQeyo4W4CEOvtxeRMPm
6whL0HG4bYgr2WXiIISbie2e3CXM70AXP6wcmIYsTUdTjpBrER4oii7orBRfwEjpv4LMMTs2EBWi
uyWfBmsD9rYF3T+qV8W2qLpxjSPbFOt0tGXq9jUek7zo4l47jpz5Bei4t6b2XpeR3Q015TGj1Tn3
3bvGoSsTNm3Yda3f2QpEH8eQC+Jd7IkHscU5ujzLcMXqTRt2HfTdx4vCbYZOjf6lH8OtouNzjauJ
k67x0BkXTIsGdlAIIRxHXYijDoRDa2pxxHfXyc/NIpGF9Icqzf6lHBwILZ0+uWLu/0+q6zpeZKRd
LrlTFi+kDJUbpzCUzxFnER2A2betx/xxWbBo03K2lrrdibHLtiK01rAKBqwy+bug7zYmYHLJR+Eu
F0epTZE7W5JHRyFHcHQN1Sa0+CNgfF+6dDiEfvocWNHjbQ82nHw65NLyhGv5YW5fVNo8cfTcpKpM
civdBst45M24uz2Mwe50RseWNaWsMyYvYUYflGM9Dv2yqQe59mJtcBodelm6Y9u1I4Scp8m9voRD
/1aFyHdv//q/uc0HlUkdaBnUMsSLK1gcBlwKvKiL50VuXPCK2ofMh25eVO1oniCfx40Rt0nP+2UN
apN600bUD36bow5BN8BRxW5rnwq5d9p0m9XtlnlP1vzQeWTb8O+9s3Zf+pu3fPR7tRgSWR0f/fnK
OpH9mnJ3m4GNZp7OYENSuORW7bD1rzebKNv5k7jj9lfVvEAUF6heGj04U4M3t3qHJl+mXhfxFqkn
4Kd2Dv2Cn+76/UpO9/cc/+hXasFozGVXqRq/Esy/4Bq6B8rYWdptlfkxfmmUO/EAKtp2TOOl2NHM
AwCl2uCVYt83SdHK+4IHmxqsIPgnVdaucr7Yq8T5JoPSAtlVwcOxFgcM2+xZqWbjdCBoE8WmWZYt
C5s4AJF+tYfU0yH15j3KBm03xIo+3TY4U9lVh4ySyllAkL5Q9EP8bNTP3HY2kIVN+wOu1wNYklvx
hU/A9vJ/BpKwvNoKBeAIR7V8n9VrHSemaK5rWAfL0DiVPaQXktnfnNzmF0SGfyuIOWxsQWHCYdXe
FaCjT5jvd6cho2tICuMCaDekXkRjPqP3/rI0L6rd/6Xu4vEUst3YgmZrZndOEAJ+/KZU/yXqwgP6
CQBCze5LWM/Vw+iXla24niL/tdJIx6NmpVMolVr04pHqiJ8Spc3WX54YsHe+/wYGMBDvJg5S+KCO
4sjqVw61j0Un/EgHqlpOm3kp9688Lmgqs50Yu09RkebzFXb91jjFKaru69qGbQ67Gq3IcJou+Ear
4mqdKr0AJwTXcKpvoIWKl/TPFbQP118mcrgiB68+xpeYYcHw39Z/+cfVh0hHvzJ0WMhI2OllcqdX
NA8E8/MMz7EL/mj1zq7t7JUl+nul+Whrrrn9u0NzCvye8KBPL9Iv4rr90qlvKYRsrx5pTdZWzBaq
Ofm+kGIrAbqvWbTByiBGQ1MFneuJnf/A3k3Zcs7Scb8MX3qSjGO+nf1pe9t6jLuoRWJgZvwuLwCs
xEFQAqCV+fc5imctmeJxybac3jnRfTnPDxjzYWgSZEilJ3ZecLTZuHHsJkZ0vlq/A3BE8O3aOwA7
yKLo2KXyzkZAZB7QxdMPH6yO0D24wPZv//SPj+yIatEZ2XYRjGnfnwO1T0HtETHW/+xYav++/f2P
I2ykk4VGOc0nPLF059pq3nhIk7YA9uNz37768jvD8NAaXrtENeexUABDZcGxrdyVC9XHF5JIFwPP
h2s1tw0a2IwzbLz87NpXVidRgWsxmB+EW/jgKgk5nHBNafXju2qko3MzNeZ4Zu7qs6jm16Ev34oM
HYBu6OD+06+RbhvcVsfiAlng21bt2KeQHcLU3jlZe47q+6YswIW9l2Jcy9UMhqWzhlJLVDYNx+bs
BhTvu9SqdkM747XQctbeLgy29R94btWHJUgOnFPqhC+Dx84jCJg+Z1s6IJerZZqayJ3OdJmLIfZA
jHZuq2iNm8pwE4h0QG7YeaHwnMk5CUA7cJmOZR0cCogwXGOGx4ZLey0b3uXZdOyb421/Me295uuq
KMIs8sP2DBAqv4vcgp3QsVI8iFC05yFi3sMEApHYs5tmpWvFtENafhVVrB5nrOQZ5O4PJRu+huka
CePHV5pIR9LWPE+hmNZN59BN/4h8SArWbp1AHjNZn0tW7G6vmcEpiVZAWrKo9JymqM4gpNkBxb7t
bfrPUtiPxE3X0HOGWKNzfxZNOHM+QKO2KEV6n3s8BAS//cl50W5VWxfbmXG5p24ZHdg4rhH+G/ZG
h8+mjicZV/AevLRAW64P7pawXnm0NH37aoHvI/NoWyJFhDuBfOmZ+tZrNFYrgdn06as9vP/0YPNm
iVL7xPryDhqcW+CpX2/vtSETjnQALAQVltxPsSRlyiTw4PnLDKWMQXgxBSBqhMCjZYlN38l9xbKV
+5HBwHQ0bOh0Cs+S2dXAgO2xUkhYeGWebcYuyCDVXn2/PTeD7/8H+cpmPg4kB7xB3fsRNLmuPYMD
MpVUAkL0SBd2uD2QaT6ay0+Om4UBOm7PE7cPPUhnevlkq+ocOv5KGDOcLDrytWxB/lL6w3Qms7ML
lLjUAd1MPlsp3psMTPP4OUCdidN2OgeB9TQU8onJ7pN7rV13KlfKgat+OluOTCrZLBu+dN+8TJ7T
Knu+vf6G1dExqaUlVRCiRnvySvkrHOilqXmiupSvHIwGQ9KBqcXsomDZ+fZJ4JFWtPV2psuGlOAI
BUSMVTlqcmsPtoad0AGqNGW0JlVgn/zS76C/54D6UK3kpaZluprvuzDSdCiJ+D2mAbRBsgTeF7ew
3kIQFN/eBYMX6KhUUFn2NOir5lyW4gdYIV+9MniECvy9jOTd7SFMG3FdtXczsGvuTszx7BOuDlAq
HHOQU6nXsinjVORQdlpZKNMmaP7cgb6sbFNsAprEf+aDOoyKroQKUxKkA08RkEbOXdjqAIqYxa4f
UwF0umXTw+KFB58HbzOLHv262uSLPLh4cLy9dIbcIdRcvCzcMLWy2gGh4rL5H2dntiQnznXtKyIC
MUhwCuRcc7nGE8JllxFIQiAEAq7+X/Ue9Zd/pyuijzrC3Z3OBA17WPtZ3tTf0cR/RQf1p7DdPk2+
c5S89NecbffaThipqCDUCKF2Nmxr2i11r1R617z6/fdfcqHnhFLJ/10FgnnoxyYBP0nC80FYTKfp
YprlLVvHo57Q/m9KWAjOwQ38cMesrjEJEJr5mwrWhV10LkxttSHCgSd+JM48d2v8MpAV3wA1vb//
vAuL71yKmnBpYI1e0qMd/HBn5QoL6TD8bwPh7BznaSvnr4rhuo/NNafddYqFhtmNn3//7hf25zm+
sxxq0fQD3j5Vv1P0G7EAJn+r5yavhimLxu+0Jpfewdk5wND1G9tu0CeWwpQYamhe8DJe3prA/sdk
KD47A2DoFSoJN7qT6Nwfx+MfK4m+uRIvveGzHL6bQDfw6ro+YSHfMc+H55yavwusL5zC5zpS1dQ6
Qk+2PpFl/oTq55AE4w5Nt5sOJqx/f8uXnv7ZHq+s8pZqtd6xiyE/b82GheMmkuM3h/yFI+RcOcqj
hjBPOQ9XoPfOp6GIx5oUvZCPLfqTMP/+RiV34UmdS0hryWFqBK+VIw+q6nbqmm0dl5ntLL8Kl277
92d14V2fC0UHDHNRnkz8VE3h89j2QWaM/Y/FoHPU5ljOccSirjq1AZ8Lr+XXQdWv35xDl47Zc5Fn
kloovBEMnuK6RkZepWwLrPhtlXwsoD9ZKgpj+mNI466AcZt3H0/Tug+G9Dv2+9dx/i810HMVKESF
QbdC73GK5OTn8eIM5ncxL9oL4MLK/lci+CbGADc8f4f872/rwso+V4ZqEZOljD3gBtt6H3ACZHbw
uqbfTdJf+kVnGx8VXDTEiJGnhHg/vHEodOXt/ERW2Tylb6mJbdZUbZXhh39z61/6QWe3vj8kiQap
ITiitcs+2kgMOPgbFsDAZAq/eWiXlvjZcSA9dKTV3K5H2aNxsQSTn6FSuPn7G7nw4ecC0AQnV5RA
PX7SQfQbdKt9UPvfFGou7P9zzafwgs6fVQgPIVWh0kB/j36QwU9tL1v9TaxwQVfKzvWdXBnYL1SD
OXmsBawm8pR3MzD+rnvI1ZcSgtwIkIAiYXI5+IEub2Ki2LHiNr6WSltYPKbDN+H5pSf59Rj+ETtj
2N7rOQ2QWRjx7JHkT+/cN9f+hVV2Ts8MFjRzTI3Egqt201cMw1tD7gT9Zg1cqlGc4zPXiFE3CpzU
qoPDCKtSDsBZv6UUtNpmRhE/aH8FzfLJynTD+Hf+LZce2FkEkKK3sS5gm5+o6+7imN8nXvxdF/DS
Ezs7CZawXjDCikApGdH3sphjbfxM4J9/3zUX4rBziSezcTPPqKCd2nnQ70SmZR7EMJ4Rg467W52C
H4sJfOopBMYpxln+/rdeemBnB0HIR8+m2K1HNFcKqec6Axn0u7vuQlRwrvxs4OFjoZVE4yOSGCOB
wiJqZEZ6NG/qzC1xGW5rUQ3lziRd+53+5sJrOleEhokfpyVP61PQQMiG1iyzgOyu3103F06gc+2n
CmbWdrKTJ9nUsOaaJ1tQuFJnNF7/DGX93SjnhdVwrgE1U+iBCITtma68UOFLD1eORb5NaDc7Hub6
WwzdhfvtXAM6Jr2bwwnpOdp9aLBM9tGDho2XL6C78PpXJNju7yvtwuw1O5eCznAWMqRi7ckofdV1
5gc3XiFlkpPYvGDu4mPWA4jpPMmqsH3QfPgVJOPNktjT2LuTUsPr37/IpQVydka0zVzWyeQ1p2DI
COxihmwe3v7+0ZdOvXORqIMxPazGUvgBoQ2+ZeiOHWTrywfBNf8BvziVd2td5UsPAYcPjgicZL/z
bLz0Is/CBq/sKOIQFJyVJffadLdQqN/4aspRIy6EYhsh5l3F/6PUlp2rSDkPXOibOjimY/lGA/EQ
znan2fzfEpZzpSigGX5J5rE9ubVz8MaRbhcQjAuUmnw3WH7h7DvXi3q+F4DXT+Nj5MrX3tOP8E/7
Jl28sMbOdaILbMkIo0tyHARwJWPsLbABFQZxMPlv/YVzMehqu2SdkZMeja31Lc5Sskea9d2jufT9
v/78H4FHGzqqPSyo0zrXqPZjsiHTQZkAiyAf/75VLpyj58hNxZeobyBCPppohsi9icOs6YCTwZ6B
GkIOm7//NZfe8dlmX3Ti5MgJKj+lhWfDWo57D6rT4u+ffmHP/S8N+8djGszCA8D6kqMvMXs6aZ0v
gXmVobfmc7n8ADACw6AUr6fU38G8L72Zs23eJunMGHgyR5iEyM3CUsw1jVPVPrs6+FZq9RXS/Esa
97/j7R+/K2zBQqBjSL667xUmJUlAN8sKrBIMCDLfsgEIxzpvK5KLMsXofwOCjfzmjV34geca0MQS
2Sf+wo5BZA59MDxhGEIVcHX4rlx/6S/4unL/8eP6jnhi5j49NtAeoVy/iC2iD/ljUlK//H1dXLi9
zwWg4br2sCeX7KjjuIqfSw+T77nUMdGIE1i3ZL6JgEYQq8KZmQ6e3//Hh3eWMBCPReFXBHScq6Ta
B9bs1qSf84qm34EMLj29rz//x9OzMO0F12eMjwBZiyPE4SgceibZL6Uo/9vhec7cjPlEwFsR8bEf
wuQ+GKy8q7WNQd8x5rsk72u7/MsK//98vskqbOPgFRYmbmKPbB5gVBfDvGiAvNk/rnohdsvjwLAj
j5ypD1xab6yyNkTgEpdl+Z170oVz8FxbOQjIuPXax0CCJGlhhqm/nUuFW1W2ya3vyu96CReQXkDl
/98Xh4Y8qeqRREdBmjQzfZ3uogCMjtGbACGJwvpUYrwFqkV1MxjzCyRPB0VwOhYyrZMirJabZKZP
HVjg+VpZtwm1RzahcdE3+c+lhXWWiWgf0s4W43vHnqxelEvDy18WqoIwN37bfVeFviCepucCytBM
ph6owItvPGB+uuSYtPVHKcxxCiGTAvPJ5u3ys5JrBVRX+VR7ps993fxsJblZXFVmSThsImWzGR9S
0QEEuOaJWftsafrCq/Jn6aTIKhXqI+PG7ud+BE2m1i3CgPK7n/Hv1xo9l2NSgH3dKhhaAlWnh6yN
x3HbJODi/P38+vd3Qc9Fk3wZmr79wusNWIvuQDgAX1ndYXJiExnGvhtl+Pf8kKZnp1VrBdxE+nI9
0i9wTDBUT8CUOvizmKWYmsXfxF/ud//tJ52dW4T3C1+tioBYLkleTRXmkRX0894c9N+EZCRNL7QK
6blOce2GTtaodx19wGp2KxcxNBjRr1IpAP+jZIvH+cf3JwwMMYRUAzzrqKiepQ5fV6LuUyFeBxZ/
cFK+eWZuCsrhxdXSQ12mEjQXdptO1r+B/fGV8Rubp+MXgzuEvkB3/C7y67c5dTqH4OCzYbTaLwrr
tMIEIeBy7YY086chcSGGDgr/9lXPyyMliLl6P3pmnYbaopyv4aKdq8gDKiN5Hnl535oO1c2ye2qH
dGek3rRyeCJc3/tVUm++PgcltF1X+kW9ioKT8b5bup8errlcxeyngjew8LtjgrZMVJKdbaN9PyD5
s9FxZDFwhv64NbXdG11ues4LEXc7RnmOtCmP4vAURX6aKVqH2df35vG6bkMHPudoCMsqOKfA6229
cjUDvwtakUDcjiM9wmX3IMrmSgTxbdkvUeal7a4W4dUo4wwMy+NEk00ZrxuQsQ6cmiM3y1EH/mHl
7hniw0ya8ear+dV4GPGa6E9VDjdjVN+4qLtDGlviEFzvwPLb1y28ntJa/YIOZ/v1eJsWsVDUJ08Y
fGiyNRDNJo7rbFDzbSr6KAdl6i1qTLEM63YW0SmZorfOFznMch9UML1Cvndtk5hlrvIhbS/XqdCq
+/n1pKfG3dXhgDxCwlYo0o++NBsv7vcRDCUAzgT92on9GCflVuv+VvnAP5nlN7zSr7mIxs1kgt8A
boBk7jLJ0uep70+C1Nte9Bt4ZuYQ+v9O6mqLGneYd/hDVXonsnbIk7+maceJg6Mp5kLX5jEEfXW7
ruTGa8gT4guagUryu+cOXI8keJsYV7c+s1eEDNMVDYMnP228DWEIHqsR7iENp3Q71eF939Z3cFIH
fw2up/sJiJANd8BXNR2pkbgG3R00WlEWaj+sM9Oxaodjtc5Z5+yPsJEHZVrzwAddZWg93GLQ5A7A
FHmUthW7BAn5xoJUi3fcviU1oztvpQhdIy+j6PNkvmreY1iRb2Uii3a223kMCkrUY4UiZdb0XZDD
E+Z3qppNuvh3DS0fZKk/I29UeRK4IVsguRc4EaGQ2Xmisbty8cJsrNq9vzqdLcKfcqP9UzhN+5Cr
HBW8Oo9Sr31HLvXETSQykpY7kKCfrbUvgRijHWvUzjlEGykTT743Pg+y37kEsvJgaR4aU5kCDtg2
x7q9GoPgHcQ66CLFVVg3ORyZNkKu/qb2wNbrU39fLuWcdaLe9VDrFTIavqDv4krZWOV+5cVZQAjM
bpKO3w6cPHSq/Kiwe7OR2mPbzSKvmkplxNIjvtsrWmOqzwLn42sCQJrXfpU1TXvnW8ArQWUsoLb/
3cEFqlldmdVN6DIz1Lfg+eqstk7gY1easSUoj30zwwFn8G2WdGLnQxdtbf+x9OuCymey5AvGGVGb
WYKDwkmJ3NP9+Vp4UzI/8ml6KCt31GOF86yhPwQgx8U6lnuvZ3/aklsoS/ysHeIoi5PgaAb2Gvfl
aVbpM2vopin1k6eBNGVegaMDYQ/MGApR6usubq+Ay3uwDLbcgPn8xn/+WccOaU5fddvK9ShWEYAF
kOBhHpsBBChhVI5Z4PFe+vzU2TnZxBoOX25A82CCNjJq1DuFyL+wottpzAaCLUy3xgu3DoP2IStx
WpAsdGqP4d8DnDTAzhr0vF0XM2YdBCD5wlFDR99T7M0aXwMZHmQebZojD8Mgtwz0VZvmbZ/s/IjA
LRKw/ybqCm9t79tVvzO1PAa12fuhQQaPUaIWSt4kyPtKA2Rp6XiKbblvE/U6lnzPmH1AJo5RvzXM
wwhT1ALuXvs06D/9Af7uAHzNm+rryGfuOGHIrVLjF8V6zpJqsteAVFwlcMK7Xev0FGIukcbTlyCV
5UEKROgcpgXQbWPWCv9nEK7vU4LRO+kwJdKmCjuYYGhCzTtEZ2Kv1BxA0sgjzGpiHoF2Pk6G9J7N
NZic/RFs4/3cyC8p17ipZP9QS3GvZZPu1MCSnPJV5qpOdpLJvfHkVlK3oWTKAKS8hd1hk1E5AO6S
iJ/wldUwbJNBJuEeWXjd+psILHq7zMdEr4e4odj/LQTWcL0Zc9N6QTFSbg9iMdWDKoEciRXuBMTM
m6ovN2RaDkntmzs6hMVAl+ghEsD/kFluqnVqXsZSYOeQFmM0eHE+C2+qlD1JRJihSioAd0mzCSu7
5o3sYZlWxr+c5zcZH0BWnWw8ZUlsn+tlBXOih5FdFzKVaapqeGKMr34/BhnnOMcW0Zk8nL9mMSLx
GXgCfXmfLPsoiqqDDGeak2ZA8ycR+xBq+431HCkGjBgXi1fq3bIudY469G1iTXBCgICtt+ZBEIKg
VKHDP9B8gcCiSfse6N/0A0XGA3beEX4ImZgY/eWPc7Rxai3vlJ34jnST3geOyJt2CvuXiU79VdXC
8SYxHVZr43uZMH73VPq0KxLK6gzE0y8iZwvBQuZN0YpaO+a7c+eDYR8GpVdQ3aBErBCrTyLCmaXi
Oi4GfLzYBJ0bFEYHm+rWQNu97aydDwSutC3kf2p6dthPBchxROKYUOhRt3HDNy5t+ieeMMSJmEQt
wjqwua2t3oxeo45x1K8vbpGws0PYmnM+ePsKkgeaiVDhWAMbUavMzVH02ZQVzVbWxkWn2XJoYCh8
XzbDeK9gptRuxrBqH6M18rdtl9q7Do5J+Imkt7+jgTQvtKNigZofLcalHl1Q+GArlkXKWx8uCmNd
38963tmQ2X3ULm0eE+fmvIkEmrkkmjdy4ea5apv2FMvG7csuKD+9cNKfddktFaZnuL5Z+3nUGUdp
ogACeQ0LU/eY4hO6p8tXk8buXBz2V2niNZshbWw2AO63Af0m3vKuJVuLiPWYLkGzYWtZXouGxDDQ
IhEIg3P7M5oi79al0XCTdrK58XkcblLPXzeckQewoZKsq3j4FskkuEN2FOc+sARZjd12D8MnMLFc
78sfDvFpTsqRnxR1wbM0CD6MRs8tTsJ1Q8s1yTxcw1dL39QfY8qHXE71TzJ196bSP6Oa4L3zGv2M
1SJim5cPyIvdVkoaoq4lHoGx4hlKtPIlCWa59dd6gaWNEQVI4oDOUmfIreuSdhd9KX5w/KHiFi0U
yqiyegxZ73KQWbg4yaANUdWfmZ+tk78AnpLeNoAdFKFcEBPPI90C5RAdPMJVNvEleK6lpVftOuBY
NP1nuAaHMSj5nQEPEoc/e4QZ8AeoJekJ/ZkgRzC/IEqf6Z9lBEq5QjgGi1PHs34KoT9wJRZdG37J
vz3/OoRHJxSvgKPacpDPIZnN0ei0PXVpGCDj7W+9ILJgcSzjQSkeZH3pUocMv4yxfWEHAumG/MPL
tc8WvvAtSJIOeo36gO9VYlBtUs9huaR3EpiFHAdjBPpNBaQHC8Nr2ovpRRJLYILJMEuTjV/FVkxB
sy3Dus/XBKBrFBcbONG0uGJAgyyAb6zyPkmxieQw5hjFxzEbjPZ9MF2Tp6uYM+VzVVRMq3eRsl/J
wObc6WXC/xVi7a9RdKDLfLssS/wjwvo6JMnQbCM45e5QyL7vhP3hw+Y889egembDhEupEh9Yke6U
BLE8ogxyg+HDcmMnZoqoEh2eE1fRbhY22otwIPswGpZcwtL1OLRxUKQ6DvMeXzKXZPBz6s/tScYT
sNoK2kbZ96xYrDRFDJJeIQmqf6I2JBvqqMmDEHH6PCd0H6jpIwp8uyOluVuGniNy08Gm88cfCLym
l6Vp4kwmDCIeJm/GGLF9V5sGs52y3Uz9VB0ASX0SPDwhLu1w7nRl3jLX/1Rt/OE3g8iFh3Z71SVv
+InezWTMsuuH+aFd5yHjPuizANHda9SBbiIU13YWJi2fdpy8TT9G79OK676afPcjgRVSQbtEbVEa
AHOez+6BrGVYBIxEmfpa/CLkLFs7G2JEg0750AZzDuYpSiq49/VV0i04v5Rfpzelb+edz4f3spV9
JodI5FZ1EVI70vVZ3ExRjsBQ5x5WPpQvAS/Gso8gFDDdbq0RU88NQrPeKLttPVfviVc2W6XnoBhU
Gm+juUlwUAYwUxst2tlL8OFR7XKmnb2SNTyIZ05jPBnxOaKXC+vc/kqs2LksGB8bKMyQY9hq74SQ
B6cmV0Rd/BrDhhC7jfiwTu+RErYF/s1wRTCAsQ8q+VTBKAr+V2RibBdPa/wBqVV11S2Tvh8pdIIk
FXQb8BDmuXUbIfbjfIMo7tNXX+2hFPO6o474YXHkV+N1ZKM8agv1BcfR8/DaQnaAdja5mbAWTgod
k0wrLbZR0DdYSQwEgHj92S0JKcoah5Is63pLkUAX1GH+IEDB+17GhuV0KOMN7ht4CpQ+7JLd5O3M
KL7QXAFMk1dvvWtxJRYiaKY/jRD9bYMlezN4EvPkXdmTK9ERHNVx/AJMmd57ELlmVTuHOzJ3r6Md
7AkTJ/xKEjO+q9AZ1MF0+uBZfKal5oM63eejZknm4xzO2sTNbwkty1cKD9G8x3TfxoUcvd9AFcj4
n3U3d9msURnQYlnk3TjICqPfSRRu4d6I9h2yjRKuipmN7UR+8jase7hFInj2DHjmEw6MPp0V/eOl
q1GoOSTO+4V/19T3ugNMZUAhfqDjPupV6l+ty4JDP57gsQ6KLs1sFY6vi9eZ6xGzPNf9yhChto0A
gKVZx1tSLqChSCiRYMlOuyPpBnrLaFvRrUxRL0PLEl9s7XW+poTmE+v7TehP3p8OPiA3I9KvRxh2
+maferMod6vfLGPmiIuyOawRvzq7IlmPI7OtzVjeOqOjKEsYR66AG9ZDQ9FM/kaXQfIWw1fYXKW+
DD4h4XFbDInPHzKd8Vmu4fC19Mupy0KlobNeTWi3o3AO0e0oDxY/tcyHYPS3gmiFKmJCi3p2KFpA
kpIPHjwXLHqXG76sukDO3OL8RrVOlwtq8zD/yxuUbnczT7r9ujTl0TNGPVBK0h6nJA/9rAeSSWVl
Tc0TT+nyPuJyrXBU+KgrAHRnIA5i8H0G2SzHCBvNO1hvxoVv4bsEZWcjbrCXCcuBDuK7WZfrp4+8
cA9gmXqDZglzBCyJVhBgpbWFaBO7iRA6ymLqvGZCYjLLGzWl3bEKGh8QRRp59gRWOfKQmEfm06/1
Lz8cqm2ULn+WGJWC2tPLQ8I7Om0NG7zfIzMBgq6lqVAvrtf5V0RoctsDOga6VA8Ez7okEeanR/nc
IAu/bhtTiszVuLLmNeUHW1Z1PrgphqqdODiyhNimS2Wv2eD0DntLZUawCoNiPmQksyqvZ6rnMDPB
mF4tFULfCsUbgCiQQlT+gvyJeWOQz3iYOWYPosISNvCC4iUd18kb7iYS0hyhJy/aoEWts3XjDuHc
gC8R6p2zqCk2HSbTYcjWINBO+9HskQHKK5TZURLxhJ5yWwnynhouD40P1b6ioOvmHuLkBw2i/0MS
k3YnA6e3LAowLFun3S7SlGR+0i5fohFxihip34UwaW6NQSLvSjk9LHJJMluK+oQsHlEF2tggeTB1
lEs3/+4R1T2kopyuYfDk3aQoHFzjoAhRNVq6E0xhdd7V3bQfcR5mY93oe+4N8tj7ibcdFy7awplK
hLddGpxsW6mbcODLbz/w2o2tkmCnejLfp36U7BMdvHYDB6LCNdOOzvVwFOGEakOFGpWBpcVxDmp3
5XQpj4iEhvvBILGggVdlhk/6KdCTfIAbTnsYVgxbSjhB7EzqhbfICFzhM6PfVYcgqBvG9RCY8Q5G
aHD4EBFMvwdFfqkwCXOy4noHJKjNNEZMbqiCjLQ0kbdpV5wEteJpZnEZb/t1ddspNrgylELhTqJS
V9PaKwiZ1rxGpI2qz2pQh2A1uCPMbZp6fIFRvLgNVzPsgmrwipaGv4cpxc3hObQ4uCfjra15cAVz
UNpnKMd+LQ0bXPGg/gMnYT/DTBOmTmaPH7pgTlD5Q2hz05RUA1hQuU0bl2++Is1dNHkko3Rpbknk
9GkV7hcyVg2CKmcb/2veByPWz6bT4p1ESqNTWOlHnBfDfV1zfjfZoDuWbPVeJLXRZ0IYuatmr0dn
FkdfMAzuVdaAa3WIcbboPSjkd2V6g0lAXYi5RyKaejr3V4y9jzJyj3GTxJvQ2TGLqtm8+yvnL5Vb
vCu5xMspSFCf5AtYVn1qcMYZvWZqjD616dudPyLpiYa+3kaJCvYz0rNdv3pB3qXafSDtQ5G5tyVA
4/Dm4fveGpQq66jcQyju7QZfT0WJQHNbY+mjckmeaT2n18sY3quOr4h5wQO6HQP0fzE/CX6IkDJH
CONnfhCvOGXnCDY/5ZxDbzEdkIH38Ikhr4NVfobA+kWsDZJoo/gbAkybq27sT33js5PRgd5gbWL2
0wKIU4F8vRnAqcVGiVbEBs6/61JKtqsIxm1bceAvYt3j/kdBHjCxddzgmo+fFq9JcdfPwaFa8Kxb
50/4T5Bvr4H6EUZzv6tI3xRR7Q05GAz+la9bUecp9+ebAaxm3JXw5JkjS79WYYySKAKSjoRIeUad
Zn7Vg3Uxo/RMbT9epax0m6Bs6jtPtFObNavH36ZpxGVER75ZwypFrantULqXNNoGInU51V8UZc2G
glSKKtQSA/7edYL/QgrSIK+d0ipHtug2cPKgWRBy3HKtcCByAmc0NzX/bWDnfhfW6IsMyzxuIerk
t+EExSjCJfqARkzy6VdY3h3eWCbrWB9LjLr/RABAdy2T87FmIYzgMcsyfwS+6h4Xa9xz78KKZ2Gn
/ANrWnQ9HCrfHSgGPzp0SAvMarJt2ivxEIyr2OIUR9CrEaDv8Yv4pkQ16rqrWv3pL3TKFsQ0L200
9k9NQpI7B9YcvsoMu/ByAkCk443cj+Xqv7Ha4WdNYiHoJqST4xua1u2RdcB7hCOOjgwkGPfklVL8
mRooLIE4to+igoF6CRBIYVHny6zPgh/TAGPvkMTyxfBq2AzJ/L8remjK7ddc0480tvIKhkJi31Zp
gJjPeHSTrOCQIj+7mXsPDlWddZUoAK5Mj87iKrBMsZepEcuuCmm/8/syvOtUSA+uSUSTLX7CT8DD
oHrBR1K20B02U1vUYUx+YDc70FtDry162ozLNmIJbvgFLrlfH4i2hMIyKa15IILjpIC7yQ5thvpO
xVwfzahUMVrotBsiDnUa2pOj67yFGjX+bIbev+mIRnqwzO6PiqByqbU3OchT0XU41MRDHW0saXSV
ajPlrG/dIZJGIs8ZpKF5mGj2oNmvhcyARJVxkicCh2w/jPNjLdqmYCrAhP8QnVSf3oZqGNAcAxej
XSVK2DPQQNFpEOFJevKxHrmF4UxwQCH4JozKH6oUW6vZkY2RRgHT/OjTRWeojOFSilAaxhU1irnK
46p6DxCQI8hcc5LEb4L5W86iHyJe8nbyXqBQR74S1gdHMZSDKAw1fij10MsaGJyEyHHtRv8rM8xV
ipwb50cFR6PMTmUh6/HKDOU1xXUL7JMtekB5NhLtgDwqobYfCfahKaq+e5Y9iC/KRzqNRKRppl8m
DF+NpEfayyzy/XwR9sU2/UH35poRkbup2WK9FZGcD2PiPdaaYNsQsVth59Q2ZLM0yFfr6ZjCkCii
yeGrVDyL/sPrWpeFwrwBYb4fWgFm/HxkrboDqW7bTv2hdM3tEHk0D9oBHC7vFSNVVxOjx1J1D03a
3AZO9CgfYjhs9l9QEPtT1uo2ibw/lVkQWHGEQmZAGR7yj7wlNjmMzF0zjHCfqA7CTc/GnwptBVg3
Wthzr7eJLg8IjA8Rjv7RqYd0hUloWsGaUD33YXIcU/aoRppiLcmfjYf2aBJCCQR8XixvppJWBXyk
1h0K2BD2xi3EQDGDx30CqDhO2IxQ71pjQjYjiu58XK4mjp5cWR0GV/2JgHlrDSDhMRphoYdGTmzm
XZ3GO2fYlRQd32lXXyVJ8jOo7QfDTtwjQDfZMhqwDnmGWD5XvT30dF1QaaaIX0EOIHPSIL4JXTH+
P47OazlSJAvDT0QELjG3mPKSSrZbuiGk7h4gIfH+6fdjb3Zjdmd6pCrIPOe3aRt3G/6KtDUr2Fc2
ziXJJDTJ9t5saXNipEsi2tFJa2q02+BUz1mTHfzO+xmHVP3rNvXt8h9Hbal/XK+PJmF9dXV32x+C
Hmmsh9Nw2LqwJ02IOuI68PP6v8qyT5xaf7Rl16Gny0ft02+wbPHAS5RkTFBIyJEH196hhrrP/OVU
yTkyMkk0ux/PZhWTJBeNhk7mDQ+vY4RmYUTIrA7SYGaCqrLauYRYtW3e0xS2WRuSqzX3X5klMXmk
1l0VcwVFy+ync3IigImolwVPJVBnzr0/fWecSEd8zwsW2S07jxSdt4T2B0padWx4un8YPG/FltY2
aBnVR+2kd4fYMgA602M1nZNjPdSfC3EQfHTLG9caHiny2qABxBjqffXaNL12FObcRLq3DpzhRo93
q9Shw8sXs8ajwct9NsoxOTh2Txidxc2ViuYVIDoPC9eZLs0oTDAcniM+sOrCGzYGbltbYUJ8WDRO
+p2Pd/d8eN/rtDy7/XJYavOW5jrjuqNB37fhQsadbnMw1tN8lpmtx71IQlih19qz/ylteiBlIuc5
bCJ6eHB8JSc3cbMzX5gOrQd8mNJqG6RmUlM5r8OF17U4DiK919K7mJb92qfDnZKPq0iXX/pm3GyE
Rj1DLZBeRpHlglOf/DjxjVOujTZugx9+o1tuLg8Llcum2xz7bXhckx5MKDW1UOvyf7bLduNU/4y+
/c75+ADpDXVEtdWHNThc0GT10YcrzJ3mZ6qSFz3xHEgw86Ga+ieykLOTmtv/mtU3I7nUMK5K5zDt
XnSvO1PXfuOlHcIG3CsF+PCbB6cYs5u31M+yGAEKxmo4GxPRURu2BtDY9jhqI9prHmIAh4/N6q+T
Mq5EaVmB5YHqDlCmK2N81w7/KvpfEZ59l5YZ68rjMjTSKpx6CLvGI77AyPVrVtWxKvobJdHF27xg
tZw5p+ZdIum2rw6PcZKWP4On2yh2zYeicpiF5heUKAfD1J5tu7z6Vfs5NuWDV9GrqYRzNPFfBHlS
NJECKwqxJ16ysboRXKOeNjcLB8sLU4q+okkz9WCS+pmw6GvOlZMDIs5BAhcZCILPLaH6OG0YqgB+
qxVnRAnlqhA/uymlvcOxGKvfuZn8ODWQYFd8D6IlTQhgGKNIGoyVbUW5Wj8yKAxwqFgsxghjxFJK
8G0FWmAU12Rs3ottY5Kv9cirShnM3nxvKpPNanlQenKerZ6YN7Aae/M4VvnAkF4mQb3MUwzZ+0QD
0+vQlPe2Ll+zecswkA1OsJjEsM1S/auHaZcfbVe37+3YyZURLK163QqlBXPhbkcGUPdeujZkXl/F
i+Rcsks4IInyC5VU1oWcbNdkyGOoN3MJHHP67LDWnCCDw8LOYjUhu2DrDuZBUP5IXZqRb1Aa6XPf
Gp+zvmphm2cHTxkPqT+fieo8oX2MKPU9ZvuPWvrGFxMNo0T+uuaMA50DpLdo9k365kEUU3uZ1xRx
Qw71VwhuTrmJZ69poy5pPpXtFv//tlo0SGEqZBF2ZXpXrj2cO7/Dkd89sI9sZK84u2JaD6yJk5Pf
Zf+o+6tFAmeblr9cG3qa3K/3kpInXtYEElZrPdL2lR0C8auzORVemBSe8+Bm1XDSfWsLFt9Mg6wk
HdJLifJZrUcp/H+TlhxwTIiYAumPfJzetKY+VMmG6kybGC3K6a+Wub9dH7i0q3MgYSXAlywxxqO9
+gz+7R+dzIqQb+OjdBYPeASCd16cvwkpMmkxHKwSnsb2Y7ash7TtnrWcFhEMe2+Jz21juMUf10UP
7Pt2HWyjxrqb33xaAANG4zIsVPWHYpiXNuWAqNafxrefR0P7KiZ0DJb34q3EcNpyfcxU3kEKkA5e
EPfG2F6fynU9Dmm6RBg7nbgtt//8bNjhuTNixKMzjY/ZtLqhb45nl3dClKTENbokEzGb/2olYVtV
YX3ZdNGFLql9d2dp/8OUmBIjV/un2eq0YGIEpNzrGYSnI9ZVXtxke3em5tHmwU/8uY2lpxOdpg2/
lhXKyB6s97HgFSl5hoJkMvSTzyUfGbr7vOkazLv+Cil+9Bv5UUgsZ0WWPZquztrsiG/BYFZ05kuz
mD9+YbyXnFvW5L07y/Ra6t2Fo5TLzwOPm+zmkAzr3yHXH7J6erESAZKGjKib6YqlatI0bJtNqGbI
JQj2qjVa9b6WuvndDsLfR2Mz9rv23fGNfWk23NdBUZss9NYMvVWld31M12jr4a1LvC4/q846XOgp
QrGKmtUOkPh1QxMWL76nn1XmyYtYxMEjhI8wawtlu0Y36pwVRjgNZRL3rXu3LA0lnNbAs7X2L1U7
1oMF9hg4wMVsBwU4OROUxyw+kmDBH6QKRzYMcbpBKJbdQOpbSRZQJ+2+2Cjnc+4CkwQgqJK3wkO5
trlO98wGhdBUCD8q2sr6pNvQif18bj4XFMlv6FoKC7xOW6BPKxwRWbM1fxGWqV8AW0nskikWp079
ViTe58ZPF266PT8BURTR0rfNpTA5qfucvlnRjlWw1ikygVVHSjJzEefG8kKruXmvNH6JOpHvQk2P
FIFpd6djciOWm58SQyjOguTQA9acpj3zUThJGSEuci8FN459mOypxsK1pSHSFu1FT4Eb+xW9Xj/4
NRn5c3MAV2nCEnAC/bvZnZhgnVfChrvLSCrM0enc9dJVan6RK0cCg88aum42v6W5v91cWW8fjLhP
TQpgYKlxt95CyNtboR1rtrw3R7PTe1sVd7/UP+q2TW9tpafwTEPxRJaQh59kdCHf5sk5qrRh2ers
n3lYXmply+PkMtUZrT2GWEYLsi2TLIKt+s/Kuwo2YgIx0RsZqIw5wBU6+o6p/NHnlvqkbWYHm8C3
Sq0510zsDyJJx6tkLz9Vjgty05YDCpwCVdqAY9yws4QzSXtJWogvsI1bm9jP2NX/dsu6PHe5T2XN
NOjP+jayfyA0iCtLVAepw1UpwUzUlH1679DLnvOsSr68WVZvhl6hKBN1eiyrvj3VQ2kf9YFYE8am
Mc57ZNPK1+yjtzlk00hjRMYFP1TJuj2WWPQD4UK25r1EyWMM00tV2RvkTz9AjNhC3tPKMYtAzdt4
IFpHB5T0W75cqS+/E2sb+GRg/wkQaeNcF9MX14jNNVZ+CGUlQUmiO//S5jVxuxbPr2zxwih5g5J6
bCtTv7akSd2qvudLold8gXTJtQdNJcmlTOw5IswDwJ3g5YMxExbbV6t1KvzsvS6Hv+nQGlHeIARo
N3NCRZN0B8DaIiiHYmCXoQ0osxk+Bx/F2eSyLiW9+cdzCyswhfVm6wOogzDlqfdaQTSUl5yTPu2B
l0EVfd8so6Uymgj5WvFS0OkSVNXWhsY6krwywlJCVK8Phdure2NBWskVZUSZUXna+HwsvTXl4arg
B+ulfKmTFJXX0qzUhJjyYpujzUUEjBfQ801teZ8PKKnIjddwhyQd6puB/+Fs9pX/TCzP05wkdJ7u
z/LWqkc2dMSGiwG1bc8f2ty9+0ZOhOtmO2cn86/UO55ltVXqzKOy/Him5KdvqnH7qtNWfOn50PiR
6y72GrYCKjyAyxd9XLdwdnuaL6oHIl+DyrF1GdamK9wIDQwqAW3dfT6qWWt+/MpB1I7C0pGRIo/c
uyCLQwY7+8lQHkHNhAh5t6R40ogFQUeAswIFp5e4z3bF/Y9oYvhTOKiS+MAqTLPcEf0QmvXW90Fp
G+MSJtWYppHR5I4XbGWZZWHTOXwGa9flX60Y2x7CthisM8yGebGYdJbYt/Wxi7JGtQDXpoR6l/bi
WntnsqZYE307i4hfNH5b21R+jaXVj2gpssGFi+3t5ZTX/vKxLP1+6VeNkifQT1O7eYJeY4QdZanx
+9fsa0aZuj9Qm3vpuvD7wLP5WGIfv3P6bBoLM1+RFwgOhrHJmK40a7RPbuGCZXBKQE3ylbEeCtsp
rDNQU/q8Grp2bzyyMmLVdU4T9+VUXhyrwDg4QSy8u3yYy60miMILaKRnnxxZvlWgZdWoR6NlGdkD
6iPvUVQdcsZx1NOXLvON6ywK0H9BangeJlKUv9OyrD50FDZOYDQDHWbj0jTN3SQS6UdgcSHnN5s9
IKlErTZrCYqxsKhGaV5r09N8LkUPKYTVav1FG8GNQy3NOh8QYW3LI5EV+Hdtd3YarqxibUOrmZHc
QXewZdrOBCdFlPSTbg8d6sjZUe+la/R3ovJQas657H7JBaz7kmkaerpeTwoS1asts8Bi+ZAi0c/i
31qkWxP5nbn+rWpIqKDKjPa1XzsXOZ9d4WKZKjYy1m8uaoOUfD1sMgvIN18mLyPr3lA2gwxGodAB
DeFw101X3hi+QaJsZ+4/U7fkmIcbIll/XnmND5mpcctKS2Ss04RqfqjN6MCqpFw1+qtMREJWk2mk
HBA1pcJ6tB0FHuKUpNWqCdGE7aOIs2zg/ofOySxellYHwkbgbPTRaJt8HgjVmW/tYfX6E2lZMiVB
u5rbYHZGm4Tm0t2tHp0JdeT5GsuAnKQwIl/hT4rq2Q10MR9m36DnYkzgyeLRo8s4SATLQygKF9NO
56Y9RWJynj7bSVlfNN1u/kXHDdWGNs/3zwpPmzGTSt1/sYUyP6qxlH9BPhHX5asPV5Gjb2ao83Zd
aq3PbEdWNVdAJaW0T1VS2ipih0W5Y+eDelud1rHg/iZjZPXp6KtEFAgf4tQb/VyrJfqAoYI4vjzb
tj+qXaUVu6Pj/gbiFUPcWhlPjz1L5+hC5+wBL3o2R8AJ83bgKc3fledZGCE8Ob36NeZIFKEA3JCn
nnYsoO+ealFJGRIqS5d4yc33vRnSpqu45SuKvVIrfI69Rjw23TKuZ5ZaPr6q3EXiyTLKS8/vTjqC
7MYSOthAwYFkZnvrTQB6Ys21ndvV20WF0u9PokI6dTLc1oS+NTYOJnKfq0/6UJ0sMqBg21M2EF8a
OPY8Ev9tNcarMhMzQ8c5QelzWtO+MGJGQ55j97gGQBcgnQp7Aij2x5XMDCKQ0K5btcVgMlvFD3Bt
9l2A+6IQA/03I6XQU6LltLr0kvTjLIiOmzscVdSG5KGZdMN4QylEf3O1juJt7KvaDvx9dTt0KHu6
JzjIBompy/xBlnfj0YGOd7+C6LF9xdKBQcOuNc5uI+vBeQWCAmCnRVddnA+WWSAh1S0jHLRs2eW7
lg6sxZ/wUnujZ9KeMHK8M8IkT8nUcriYjmreEsfqz4ZXw4jNfLbffletj6QGNd+bL2QXrqu9mGE5
FoLs73QCXPJWKBhgiQSJrVbbxhbUhdVWkdVQX0Lauo60b7KaKr0nSjccUlo6E+lK6Wjpc1INCFrI
kbKPYIEoWlLdavwrpYXIHNsGA/9dTCoJpDWgAx1HPgCM6Hb3UAn3MqwKqeYOYPqIl/axKgNe7K7Z
Nn+7W/m3GLktMAt+9ITswMxazh1dO4oHWf6ptfVVk8xUU86R5tH6SIzQ9sVmfOeaD4kUuo15VUUw
Z4fSXEH6FDIfWsNZRG8wT+fNMK9Q80dbdxywMvnXrfSHeTDOKp1PWIKOCfQvykPKuY3ix9PIrfJL
+7T0Jq/L8I2QHr2EQnlBeWHsmusMBTogA9P7q5D5Q5NPby0hh7NVfTLe3j1/Ng8+beVBUdjuoUd+
hOITsXPxCKn8pvdWrAGGGGJ4rEfrkXCXHyi8lo0Hkd3Cs5TiydEtIqdADEJIsf4wzc5V59gMIRkf
uzxBr5MNyJQV0Z9NXr+i8HjsBuNtzsajzOYhglBjpyUH4oSlaQ3MfrtYWfY5SPdTr8pHr61OnlY/
VtrqBHz3n6BEp8Qo2SgS4LVkfOdGkRGagCX0RgKwmjFiqUNNvXQt44C6m7liyBnni9Gv05mCJRSs
/WnwECt7zXku/DfwfdBL3z/YgzxlXf1iNOsS4rG87ucRVqX0ZZvcOkj9gspGk027kGCt7ajFlrUp
BreckYJLxxLDs5VMlz51rZhqqH/KMs484f9SMf2anBYFdI5QpDUTyOj0xkDwYfLZjoPxnykgORTC
tKY4VyhB7VX/2B9HtC9DzGf5Orv8kC0pDCEVTW2UdiiCUlTjXWG87g6VrvB/W+yVh0HWPzmPB/KL
4rCO/L3b2J5LhNhpB1s3U3My07SOxCf/m9nr0d7UA95FFFzae5avf0jzvHh8g6y8Picts1iQuc4V
B8bjxEoqmkqdpKv/RwOWouDNOC6sdGReaF00a7suTH8TqNpSS4fvHsbHDalqU3pWsNn9l3Rhnsa6
PNDMuwZsTRd7mRmJeUAdwIRmtH5mg96BsVHvCFt+ITuuj3T3vg49vondNxX2knUB5hyp3jDdkhx1
ollrY+jk869RynteeuC6tO8GZjed2plA8xrAwnN3EW4aW+g2d0hnMUwBny8cddLxAXno9wyQWFlM
xT/ma8QRSL77z07MTCAmKphlFae8Ey/bUl4Sz71XrvjwiS/puG+g+JunUstahtGNkkX17Fniak9o
eBKaBNGTzxe+tY9sgHQ3VnntFep0HABrPnymo1gD1919ZqJ52R8IZsS3wWA/SkdaWApthO8kNlNr
xh6hfPFWV2l9SOz+Ooy8gOVEeRygbMyYmgXKsI7JsLw68A1nToq3RdhPZUFEworbstCm//aPBak5
mC7Xe8wCfa3m6QBT/QiK9Wrr2Ys5T79d8i5riJ96rT+7sX2wvfKCeyb0kRpE2rT9B2dxLiz7eW6G
Maar9TKPs37MqwlbI4gU7RGcYMVXNZj/Bk3yg2ObzMr0ZIzWvbD9H2IzIihXFEr5p7UZH6M93zow
8qhppgcyPX9bAsWykIeh7P9kKDj3jzXJ0/NSelqIlouGo2b4nCz1Qt2dCBDjBxDvSN48Vtde/VcK
6ApzTt/1HQQ1sumRbDoiqparMzJjJdXBzac/9OUxlGlpGrcKEHoinS3ACnKWg3Mel3XnWh7XHeBg
/ngbq/wpl32ks2jH1p49vG3pw7hUeWza22MKkNr3eCjT7rPCEFity6982p4LIdUeKAcqgIa4ME9a
Ll8GbZW7wiwel+yUKffKqLzniOhNkM7+31FqV19TD0jGuhiI6Yw5AG4XT+2PXyYsqevS/0vnqjkZ
Mi3PfraoSJ98K7YtLjAG33dkvaHdyGvtLe/ezhzUhOIQXpOZ/bebyf/azIzt1oz3H8gHqS2FdkKu
S1mwWTPhCkpcXSLg1Wlp/QcNvkysSBSNsvqkZ+TQzNmrmhz65p24E+lrbai3ZEGI5+Vn25gPhKLf
fCoIybXz74RMH3IpME6XxWnB7TTVlNwtGBwC02k/ZSGR28ibuWeJNazOnBsfXm2CBBK5jD/pstbG
PzvhRRLNoS/0m6jIl60zFEPDGWiOaS5lT2/777ycMAkQWq7W5tjxG4oV8NxkZh8T3gfoVnwY9Wm0
ptvq+89Ni2zT9+VXN3T/QYK9NFwDdd68lx10az84NsCtiNyax5KdiG2NXqLMVXEJMBAgP7TDPgUC
c/zkF/auaMFROSlwiHJI8NHwPgzdBQ9SfvC2ilRRs70QmAaiWwoS/1Ifs45xXfv6nrA7ZVr+G//F
DakQxNvi3Z11NSIAWzJ7IapViifCnc7SX2KtmO9psdzzRqAxGi7Sd27oEsFK0vS/RkEB8I2/m6v/
JxXmgQCCwMcBUTfigehdjm9clI2N8gcoscJPsHr1M2UQH+Mq/pEc9yo9xvq9wmZ//2ZlHW3eHHea
L6qtr4SgUG1DfLDWHOklvCZzj+VvoPExc8oy5s9RgZoQkZqZeMoNfltRzyrC+9OdhkL+ph5jCUQG
V5b29hz3S300SJ2gDd3GFzW1ryyzJ4NasaBwK6BTdPPJ/Fwm6mhM46k3EAbl42O3Vo84aj7L0Tsv
dfvqr9zEowW+7I+/e8f/T6OGIca0+lLaydkT1YPhcUokPpCotmbPDGUhY1ZcNtMrS3pk21od5SgY
XrsWlqTGa7kr/PcTo0mPvVke3bbY0y0PRDFRkaOSryxz6lPKA+c4Hvm6+ZEjiGrSBmakfpcz0yef
lCfg2rPuqa7182h5r7ZpX0AtjivVLZa33ksxPomGMwcUbZbDM6vPb39QPz3tDrndP7QdzlWXTOBl
6A71vL5IHjONp8UnbRM+qjwxcv1diuzUaziR7EKRVePI5YI48d+EjAIz2rGZqSTx2lZ+Geby3gBX
Ri12CeTFTEq1mz5pS/LWMKw0peMTP1bllFqpCPi4/KxQZlmCKD+dOlw3z/7VGQWZfnIbwUAe08r2
rqttyq9lBAd1p5ehm+4ktOFY1puPtmw+FqklcZXhcZ6IQ2V6Vv56BX8FK2tuhdPggvSKG1qNWA7Y
UwZgzUxisUe7oHlMVp5LsNaoyOVU6qgw5KpRAmJXkTY3LGaTDyZEQ16tjlmFjptvqhzVYbHTmy4K
3hBClPr8uWYuwgSWHf3Jxju9uJfGbtdQG6iJXObYpkwyYKV7HHXy5BzChNLpP50JjOVzzgJNK1F9
FVgvlk9bNRTWtW4fD+QO4Ltx/yDJe1Cl91Mm7jHzt9NeHjfV7cGEJwvYeziLF8ToQzTsKu+NnUZl
+tcmuvWQGXDyyrpb7CCJZ3xug36Zeu2gtOFlk1YkR8lUotvnKjGepcOBVCbyb77XOynt2VcbO0qd
PUHBnqZhvJiN+HT5bsPeEiEVCwctd+L9725SWN5aPmZIyJAhSojeJJoHhcZijR1VxPOkSD1P3TjD
xzirLgLDQZnIhFhOy8OISn+0Faml03trdxIAMLmvwFrV8NtLy69kHe4M8dSFNctRQHegpAJi3GPm
5PzPo9dj5nAnMvamIydC/jpUF7l4Pto9cdQ1/aXlMkXg/7RuxEh6dL0LF498Vb30RvpLR26FZbgT
KKF5Ft2Qnqvj/uZtnXbQah5u7MORTIujbwBvDn1zxOvxnPhtKJacpjoCTQYPSbT3DLD9teXaq8uG
NrHr8pPE9ppgegdoqKfigKKP4BNCCfSPLTPDHBIT+EI/1lJD2F2d5n3u9Tl3raFEduO/YMUI3QVl
o5gsOxZ58bCWDZqIFkUh0LRZ8Bf19lsm1A167XElH2JrcTdtZFd2Da8n/pG/Ps9hyQSsRqNE4wjy
XKH+xzxWZN0vCEQtZGNH2NmwYSGRm7JdOeVrd3+h46KuwlmwoNTu9qE0fF+V/egxmTt5f8Q//7ro
KYmcLd/z5v9LNO1NmogmkCDZFTCfs7wORX20xBKBSkdaacazoR8714tbXUY9BRHLiKqVCTxKp/xE
0satN/WwTZObJuvHrqEkLAGZzesLE/ZjaynEOv5lf2hR4gDCT88202TTDUcrJ4eyXeJ+MFdY//Q4
9fM7PZEnlP4tyq8xpHX5iid41xLgdZ4RiVrxkuWnTjRvPp7udXMu3N4RiZkcaSj2ZJ2dF9PGrOrR
jrnwxovlpTXMMOU7EkPNKZDFLkLyBvhxdkeyKTkacm71tgF+FHXvhHOJ51hqT/uVJhZPDxarifYb
ZxmtqOz7107fjl5ivolNvoECyYNFcU0kJ5bSzswvq9AjBOYE73Ar+eVEtkBv/trNr8nivqWMN6Qe
HbsNXjPnjOQCM2KUXgQeWKwKu8FqmI0Q1EYG/rwQXbXSjJlc825+S4b0AfBgDvWs+HRK+dnDg7tO
c6+F81EX/YLBbzJCHu0pMOfxbLrp1YVIFNxF8Hm3Ih2fuJd+NaX/KDsnnrPq4BvubyDq20aHMjDq
j66K0yy6bVfTHjcG2aSz/nkyAcUc+6c8mw4J6tN+9PoYGUIbdgpDOdjwyINX7fr0/fBsex7JecI2
BgxaYWROaMZNwQX2P3AxCcQS+ygLJPfORLHrjoZwrtQtoZt3GHzwBMKIKjuSTJlhs8izOZSgjzaa
W919zLcmrlqBNpL32eT1NFl4DKdETf3WccIGDFRj6C/3HTBwfezgantJ55pu2+f9o8BZOyNM0J7M
KT3gChkRjOA3EMNXnRBChrlA6Jzzplv/7UV9ztv+OrfOwbUcRuEt8IzpLfGgPawGIsPAbm0Ppx5M
h9AFFG9pjGfog8POlcbbOuBxMoez1+pXv3YwpFlOpJvJCTx8z0fFW9hnzsAMyHW4JgdP29BHObeV
nZ2YTnjwgqCi+QbHcCK3YkSmNX86VvLe+vUR3wOxDvJo5tP33vG3MGJoRXpURR0YufNTm3t80Z99
mhBS4D3xsovHUceDeRfqDjwPUTx0iFSGE7QxmCaHF///Xm+g9n+Iv2a01wINV6NAYLJ/8Mm63Rvb
84IZPWezA5T6vERuof5r3C5e+g0BYOlEpvaRo5y/5ZP6MykSVxbfjbUey+vwawVJVfYkL6mwCkZW
58T6lIbW9kzNNjXuWRf3xYz+p54xugIJShuRfe2HRq/pQSeL93bF0K591MiIwH1cBIaAP4gLX1Az
H4pm+VYEDR9M5CVBKnxAC+k+ZBaPZFVfBqu9YvkLWjt93ssLeeAvVYeEa/I7kKIyLniK0Qf+o5zo
IkCubMQqU2f/7kZeq0pvYpFW142jic/6SS8zwN3ym+H4g+IJH22s+U0H5diVsYZ3pUk1XMH6lev3
mPEqNz6ay0YNoWHNwOTosPiy7JrGOEK5C2O8Z5089JuIPc2O97fN0gfyY7pb5VRPflp96R3uqf0f
lINGUKz9lw/mJxHubeOF1/z+iXQPWD8zTsmQSEXHfNjE+C1Cc/KuGjqVdDavTVVe8u2bB2HfsT73
u6/KnFNX6S96Wb+S6Brk8PB7+IVO/vnYmmRmTVHebiQ2dpJHY5EfSzOd212wniH5RSpwwcI9hLJZ
OfHBxnbPfemhVXP+f4XuJ2i5NG3oAqwpxbVJ2PXCzhp2c66CXG++l7K9lsoi/gjSlejjlniZ6qeo
3P+UhzFZQgAhbnaCKckgk1HrovfZ9KQ+WM0irhZ652NVr4iHHVR5C94I7lXrVa/Xh67sUaN4yorL
Vq8+NGd+YYjpI/xIh1mAb1FNJGFJt/7YI4bB9rqezE0bonpoWKcJKVsng71e01FqbkhIYCEBqRz7
bKT+9y7YJtK5OZXNUh1BiT462X+iYDuiDGYA0gNvTEM9Z8lRG24dXCWWQnCm4D3Cyl/38BCUZT2y
qjxvH3pRirC1iCuZF/JRyvHJZqCZ5+l1yHtAnYVxY/Pf1qp9L0ww774+YUL8YyXzQQlxgMMmwIms
22nMflS2HbqSEbPUbxPexpDmDEwa+fwgUMB6pvaiMD2FS2W/LRz8K8s8ndlsb5A8GIkqnu/65Okg
zcoQgVzZVH2t7f7w5xNnw8HBwI6Fwi+Ws49LaGF/CCSDDf6SF5IwvxcMVgw21iMEuhbkE8FEa/Z3
ssCdjfxnKqtfqzsQ5mD2p9zonhVFCQS4vBkWydRzmp5QLTMWVuAwplne6rVHZN1tTwLF4bY5r6Yt
nhc8JoHeeMgoBuZC7F/od3kAMZrylg3lVXrNr6LWxLnSxt+twtk+zKw6GB1uBucEhiZ565hhvG08
Llp90AbvbSnHl1aqR3M0f1du+p5gL4PAc4jjKbDTtpP8J53ly+Rp9EX2T5uceN9TuL5BA7KIXf2p
7jeGPpzWpnsHHs6xQQzIlJjIAIyLqneD3vbYZ0fzR+FbKM3mOls5CnfuUAvtUZWNN5SFR+U5n71T
4pOsEbWONjZ9k5VGNvw3P/TcnNpmj+gcJalE5n7yb68gpVMEaPhL99f+4PZw51TETa1pPNQbjmGr
w5znpAnc5opU5n8cncdy5LgWRL+IEaAnt+W9quRbG4ZarQG9B2i+/h2+zfREqI1UxQKuyTxZdeVF
6VQdoyoPV8vJVJfoku3u1fMYy2Sy9Fcunu0NaseIfzJ6ovdAXZpRahmUXdBpkQAJsWGCkm5n37hG
3Lwk+W28Oa63qTujOeNl6b3OQUIzpmfHQK0mMuRhTjin50YhUJu8AZuocP7QITB4MpJ/Is/PeM/P
Mk2+xBjsWLVfTNjKXI3kPwcO0kr54ShUt6ER4HTOrCds0HtsYiFrLv8zCsOjnc+oZZKRBn96Kjtm
3BhOwt57dcYCTprxQ97tE2vag631m8uJMnLUy9HGoGfO26JKtqoVDXL0+uhbxake8L3H8IWYSO4J
irr7ffWCYvu9dpjJ4065kpf3GyTZaRoZq/I73uzcvliwXkrqGPogUqTRuB2LaDw7zAMmf2Z8C79H
gxhI45yRaehv5t521oPsN8uU0Z2Ce9QSyYucvN0iDfvntZqStUSEiu757s/la9r33+7saoQ6OAl0
y4CnUr/0nHuIEts+NQ9LGdL70V+elm3suufRMNbWOMA+XJ6r0A2/04D7qZAvBfMMK8yPuZcdwyo6
DRZeO2hrKI1PpvKOWW7fpganL/Z3yCdsKSZbgsDN16mqX9t5AMHlX4CWybWXBYpKcujWhl/ci7hB
45v2r/iXGYIO5V7WqYFYtkdbhNaR9j79WZo/r/afe0YucT6+egN/P+cTCoFfP0Ui6SHKZLlPpwyl
hw/4CXYQSpzQe5U1G8nZvrrOcC4n52ms/Ydp5U9doF4HGX5GQNxpxtpL0lA6LS+vtWhZNPV2HBQ3
iJ/H5buHVyFXiQXgagFDMTe0VbPp2KJZFL0xqi6Td7Qa55c+rm+mgiwHqimiHxmDZMeuqdjOQ3ik
0ntUSfVHhMFVmmgMjVb8v7gEAbFO+uapDJrD0h9NVOkOu283ql9FvWS8A+aM7OkA+es0+NXFaRh0
Uo13oXXhM1/eLJuBXVvP8V60aMc7k09zBM1t6ziqZqvTZBuzbcunAG30oU000B6377dIM62nUSq5
r0QaX8Yo9Z8tiEpoc835PW2pkDGMiaMe8XTvAtOQPxAIMNZVbpBtmnEIPmKcJzwsUpW3cuSwGaf6
6KoKmpKeBKimcOl2qpuLyFnX5qfHCb/ytHtTtgVZbVFUWuNvXCHpqbkUljEAqHgUiNQmM4wUPvVs
vy1OMCHH3zCYGCN3/7w+OkWh4V8x77MRQzCzSSPMSmpUL/Bpl0LP/nai6GUogIcR3sFBlU/OKU/6
5L8mHNB+UDKsl3WaJ0SElJ3dyDzQPZCV7A2HEdUHW5v4LwJcfbatJeyc5n92inMTwiBKOrk3Joha
iiZ7+Yrs+k9+YBbieXDKs+iHYcdnODiHikkruLvaICmewqiI5DUUMA+q/E86JBjlgjpaWXCWtKq/
Q985Jx3PML4QRKnx9N6Mvd5NxvTVj/kBEt6ZpcSTj5Y9doJfHdR/8mp4gtj3u4y6CTF+xy9PpViD
KdDdG/oOeaC6o+js2YfGY/yBKf8d4SBkO6dAq5wBPBu6n4iLzu5YuUi3+8EQyWaQcV1pvuDDPw6t
d8MmhDKt3WG6v6AQUv+/0uESvcZJdB0qoKdtMoyX0KkP/gCrDvXMQ4bjRTCTzWr1JdT4zVEV7Lwu
uSM6uEQooWJ7MQdMm6qZriwGyzU6pL+WTp/d3kfAMVkdLB5/i6zgERlC7Rmk/hlm+wyHBBMjDqBN
Zw/JBp7Rtp+56HE0frlFeu2RVay1nbDoU+EdJf1Dpi4b+yErYSTqkxdPqBIgDWxSQ/8hcs5cp0H4
rxyjgd1+s0jAKdpCv33J+7Dks5CbSAJprGu/AybYN3hoObZXHhr0rVMlBeKQmomH16hnCjNzbwT9
w3GpBCITTiXIA95RG6iHdtz7pAULASpehKanOs8/RkNCEpxleEz9vL1UFcYde7IWezpJhsIw/4vq
7qubreAxpMUVl2tw8qaloUP7u+6ajsB5t2KFyUp5RRL0SHkzdLSfBLO3DlCNungpsvavRraGovWG
UvHKaD/H5YqkzpnZH8ZIpTdyLuqjMWTqxxKz2HuzDPaqFOY/JdsiXMURik5hjYwygpZVQ44ktmrC
4p54hdiHZfVZVdDtGPhS9RI3sKqgrq4KOytW3EbweSK50Zlr7v3Mejfpft/FxGNoYEGJPfNVmf1v
wVCXM6+Ut6rDAEJG1ZutbfGfL6fix0ZJgNIEvjq8tKlat1SmB1+MFECB9xyPHJeDckB4xOZ01ECI
VnwNJ5fRwf7JooddpIB9xuzVYhdGyVgOG5dVVzxpdjaTzXjY4L1Sc6EuCTOaV+UF4y4oveAicozP
0p4ayl/3NDs53ZPqwYoGbG+vWRM8Gm2CdUhRcVtVjmnZTSLQlKUZIaZqrklGoTwrB1LeTGIQH5aM
5fP0Uk7U6rId/zHmYXcyVOEL/nB2U22I7SEbKu+XNMH3Xrd3DI/3GvEDfKccPYSGJCVGVh1hn7xF
jYQS0lNrdL1TbEN438COmCBAfB72fVL6dJThSyIQo3e+ltdKV195Z/9nBwGYVlUjtRfEYRR+3bzY
qfozItLwHHlQ5lxwelDQ05WfMz1bq6FKnoYKy70eMJfjmS12vSPhaXkdu4zMa9fDOFo1tDD+RGV2
qMmke2QqfB+k6yChLl/t3JrXYUFrj/2oRs4fZ1fW8Pa5Gyz7M/RRH8VW/Qd5irOV4/jPy+C3JdQf
2cR2bpzK7M+kpjfLUnffByPltVn92RZpdWls9NpVKFmxlewxs+ZsIZU/Mkm7W32Q7qPaPuu46iLO
cnwajUKXY5ZuhooV0YZrTTkM3Lk5ibJH4G00F+WnLlsm93ukq7q5Ir0ZAXJrQ+b7GjnbCgvnf71q
fk3d7aF71KDN8ruVJ7R/JhzZ8d/M0UAvAtUYy0zAvbRy2cpJlb7IvHvqWus+5lwirmKqgcWxWode
+WXHtLlO3z/ipgfjVv72Uvwi3gy2THDgwrnGv6KdH0aeXuscasjyP0VSUgtSzkESelD3oAn2bewS
HNSeuzAM4CujtSsXHRB0NeqNr7DoGS5GvBl+3s8bSDfN2Y4TdxPgs2rS6dBL1FwQFvGiRD3F36GS
1V6MrV8grQifExKkjsyY4mUmm6/9MDC/w2A2Hh0KtpM/BbG/gVA59+tm5KSin0ZyB2Wm3QiU4OfC
wMgzEdWzDlBWnMsyZzswOl6PxVQTnJDgL+o8w77YEi7ufh5k/RiaNP/KW2GycUPAyTZY+CLj75uw
XIWmgR+ejVf5KQwvP6VWNf6C28Kt2zPR92l+YaU9O0bdvNokowRzgxi6Dc3sPnS1bjj5QzCyVi9w
tkWKbZqXeKfW9sW71pNGFI+Tnrd5VCfE3uW+nyJxzuwgedJSwkPp3fm5T/5F/DQ5mp/c+na10f+4
Y8s+J7BkiS5AiabDn2AhAnY9YdGemvwnyPJnVIQJ0mKtB0h+AHk+8sUIil8JtOCNSQg9kzlo98hU
INtKq+HxLcD2cK9XSXnDw/7m6g67dqZz9GelIXc6jqp5iw5++KgYvZUo8tc6DzlfYE95/421CG7x
2GNoRPMV/CdATFVr+JX5KuUYgQKcDEQc5b2CFBIJCfOGoYhRIJj12rD+1g3zOVPSVfvAmu49CgMU
Yq74qCZjlMz1HHHuIp2/ibRlVRO7U8TOdED1hvsyAqeQeN1HPSXiGI/YIatZzzXucBEe0jy1jtAT
9MGFuM5I1zIRJ5lRuMHcGJwAQY9AW1pxkXrC69bH/q8aOmuRQ0+Oz71nWP95XcPxnGQVzraBpq4H
Qp1ZyfjM3hVzQY35d5owfBkooFhrYWB4jnPGEZMRMiZwXf+BxpHaNDBjB2Andra2i2dKebNCmO5X
oYUwSvxCUcSDwcbPZWZVczPZeAHODhPAlGYdc+fQ+f1TxtK9qnS9KwvEIfUwTycNCnXFqxo+z3OE
sJVz+YC53f8a6jF6UuFQHQtmX+so6rjebVWPJ2uY5UngqvvrDJJJgV2Oh1kU/tqfNXboJIiep9RL
rjhe55OFH+xsl1MCbK6f4nVmxUypkVV+YtsFu21a//oaneamJeHyQNyYwqDgw1NODQPB2JRFCxqt
+8SnyDzQpotc976T7sJ6yK4xT9EVw2BEixVUzs4v0FxqbOlMzMNiurq2B5zIp3A/2Q5m8secTxDw
41o1UHlt56+eO+NYTU34nOda73gxSJfJes89BmpCJEPMT3JyXfaR5BeJFiR4MeToTrM8/dYG4eTs
e1HejUMdbydXC5ZQBiOA0JoVugQkabsY7dvN9Qvuh4SB5FtCLwkdU4DcDJys/xvohna+ED41zjj5
zEl1aRTvdRQbwYpSaww2U2rpp0DpJDqqAjUSyjL0TS1MIyzxSGWPfZnk4001SeRCqfTGGN8o4YCL
19tdJ0awKJDcRerfThEzTaYOKTas2TAJBuF0pKFPA6ZiBG5pr07Z/o82tuMcBynbcH1xZ4dBWQb8
cG3MobeNmnAebzOzjecI2e7aEpNAUiGTaqcSf6z3giNzU8uOgXPE0VTrWj+7rvbei8Aon8vAyF5D
m7EMQopyX47a+RJNbq/qNE3JYOPvdkE9b6VmJlW67HaJfKdu4aH0PgdQe6/FDMtOzxGsGN343xXy
ZyIxVFe7IDlmu9/3XIzAFMwg3aR2027dgA41qknmfvLdrrhoEcMZ6UicW3uNP63RPCzBBWGKZwVn
fY90jANtnJnbVIFbf1i2V7zmND6Y7UusZ5r06BprwGU0QoFKEW5M20zl1lK4LXDweSBSdH9SyNhh
gQn1A7Em+K2EUz6A2ULzsLVztUPcfHmjshXrLntb+4FY66RqVl5jNns7jsQ7ppRpz4u58D8o8NsC
gcw6gu6+wlfKOCH1Ow6l8LeNQkCmzFNXymiza9/i93yq6F7vlefpaZuGoME0BPWdLV3vbtUEa1OD
5I/QhJqOg1m/VCj82Af7eF3jChnHDs9Knmx9ZJR7mFnml+TsucoSd6LnVuSOp9CLvhw0RBubNf5p
cKCmd4IZfsx8liK6Du6Gr9Or1QUGVnizOJtu4j3aTENNwhq5twdEGsybIF5QFLTHLDGcl3gksFN0
It857Jfe6zxLUL0nqthXCZMdxzDai4GlLluFJa65AW/8r+cb4X9KVZBNcE+Fl8qtIPBjgN5onwgk
4is5d2Gr3U34N8wBx5gA0wk8Z5flm97J7X++EsYzXgZw7qmnNolgVOox6fAPgaxxSrtu0fA8Yolz
ZlobV1Fs7FBcWxsgegiYm8Y+xCPizUbASXEaLJoWA4Wdhbt3E88mvAJR6/3gy/wn4VLakaTKFAfO
1drzK3BlPsYHAyMpoNGyNcJNZ7HZwr5ib5oAFVkUZ+xQLIfBxrKC8cZKgXUZ3BYvX9x9Eo9S3QXh
oOoQePV0n+KpPmQaZcYhSCHqAaVnjWhquAnzEGHj9Iaq24NRG7ZVIpOnKGmtXxAcGEnTxHkOxCwf
oAEaLJl1vncH32ByrMb+oKcWeF1E94yqo9cG2Qne3P+17T4rdg1NsYO6UfkndIjlZfY7pr61BxU9
bdjCNVN/6t2E1s1mGZe4zt8pG/ojVC7KcZdlo9dixXacnv1wDVA1S+d8bwxQTz2WmPd8wve25mJf
/Ipj+NJU4VeKJnfRnIiXlJkKKIxyZsegR3eTdIZ3a1KM/LzJgF7UbG3sNPLRyepfR4X5SRumuKDH
FZ/p5IOCpAWl7itTuoJVgpl7R/J8s7HcItwkctn3D9J7myJPvTrD/GYXIru2xtCz5fLzbeemAZMi
4KObuA261zAN2PcElYo3UAKHp3I0sO6Y56VWYSw6fPYhS1prQMJg0o2kLaA6cgQmYwHgYM8axXOZ
vNsi2LaQ78OyhgYegfhzfpqqpeMKUO4VUUAlvWy40/jdMVIGkjYi95RnjYtLVmLnzQr7vq9oZ8sN
80esPdJpNjxXO6SSrP5Cm3+KmbHTqU+L5T6PKnzGLvtO5filSHuY3MFcubNYGVQJCR7IAIQSYF53
Pdvgt5QnNjpu77FMLi6bJ+TR3DEv+EfApplrPm9ry/cPYdacfKN79G3EywWDZDLoBttd1jV/61De
yczGi9fhJQvWeV/9JDZuqzr+ipyA0AU9b2L8GRxVNE8RMQYeMBQ8mpuO3rSo4Ejno/UydazGo9HE
oiZf2LQd5iwsuRnJomjGY0VuhDJjBO/zVhBcIXkoc/eMz3enZXIW43Sec64AQOv4EO9tcB0TohP0
3xK+9TzGd9NsUOG0F6E+VPFBi3LOk3CTJuxASd2dbUSFacEoHkgfkl0GwY2aFinx8GqME41G1Vi7
Ke1wskBtXc2t2x5bN3CeaApyQMhSBeupsuvLOBMMkrFt0xSRaGKVjIOnuWwYzMjCyXfSMsxdZ4p5
wywKWFvnm/9c16nuqUlVK6qlLMU4utISDkZf9uk573JyHeC3YgOGZwH+Cp90mzTTHXRdegjcoMPe
k0bPtScaurIEaVNWg7Gw1YRUlE/2qu7q7rNwSWzoqXaPVtFP13yo+m/PYVyc29n8mD2jgjrtOoQA
CEYrkyGam3SL+qJJLHqMoKtQtfVMavoSgbbtVdkb0ndAWt48v8VOpdBdjc2T1F66x1gX7QzDaA49
EIxVXkIkbBcCRO3aFnLYMv1NirzfMXed1kFHNlPaw3SP7IErzMZ5OqN8cCDFKn/FTu1L+JpDFmB3
tjO6GaWHjjpxygj72AJ6s8kmL5fsALs6BrXqMUS25h48rMHQDjdS7MDSi8G+n70AuJDnF+6plaUU
WMnBlaeuHx7iPC92pc3QWw1h/ewO3sinI5XuF2QD8kKsIne+mLObG3BkkoUsiLvZcX7rwdUHQCXB
mvk3Zo/CQ28TlgP3dl9tBhiUUE98j6HKiCUQrSoyTD/edalkMVmxidu74FdXlFWQSpyyXxm++qMt
5k4GjrdtkFQ4v8GZUOLzZMHpNMw1u994p4oUkGSBrzMtmYHmhhpgTuBpq6I2OwZ2CyMj9ySFTZKM
M6L1ETNDL+d5awu/O2KU9q+EM3mfqSry75Lnf1f0bEETBN3vQ8Bwi594/owgfuOBrgag1slUb/Vs
/K3aPOPk6H5MaAObFJ827HcLNVTe3YsyMLd1iyA2rMxmWxvslG1l/mVK2K1RCXfb2faLY5B7CFTa
2iP+usluwHDTgzMKYkVEIrA7F+UHliv70dcDs1FO2WOf22CiDbZXRRhHZ8G1+K1S0azzCckCymQg
6UHq1miBgQRLNDerzu3EOXIo9YwkRz411fWj0rn13vZcF1aE3M5OxD9R1+WzC3eNaJjcJ9JDx+vK
cwSjdqFf2SJ0R8GimPgAmk/tZtXOEo5B3wBYyZc1AsjQVTs1DXojsNldbHyMG6kwGWpukjNef+R4
PdZK0wTV0sTOcOVpztnOZERaYEEaTp0dFz8Q84r7oO1mbY3So3Bxo30Wq/F5TjJAKIOMN2NVIqW0
0U8VQV2uR4fKzI7bchtVPqZZ0YqXaqxT7Pmq0WcclgjNSqzhMPP0XnWEBfXKsbdasrO1lDnxBfbr
8+TNdyvLjH9hl3f7IWn6S0cuzI4dpbiR5oZ+m+7gDOAAhY7L9iBUobrRzzmvFgLgbRy3KBpz3ozW
1PLLKMryfeylvgFyNJ+rmlvBt23stBb2iVs/aWeD39Z4LqMm2Dh2jGovBJGHxwTXh9tS3tTGdLSZ
5W7MZh5PU55UoFyR52jZf2Zh37gQfdm8JAGCQ97JyNmaWaax1Bm6WmWTnd2svi+uedSVyylZ7ds6
WVQoZrsOSVFcF8FAnYetqXq2eVuvwxSr31a4POvIwIt3gsQkELseQAyyizVOEgvE5ty2cKuE9caG
295JZX/bFHGnHrDvGZs/ziADOIFRQj4EgZZvS6PGjOTixEmSgNKhOFRNRJuC3peyEpfENtLtjokS
huJX2Y87T1rnLJi+J48fyw4oZEvnJw3Uu8MLFVVq7QCqgSS4ndltE+y1b6IC7o+7X/4/DBI+jN4h
8b6q1ifpsv7D4IURL3KTqRFv6D02BTGbXXUdK72tAQ8g4/ezBCxOg6tMM/GbrsZMtjA3I2YbhjD2
eWQ+BCZgNXH1eQFz+pzc9Vg/Lb/aE5rgBJ10atlqD6gUZapdnIRM3nSTX3OJ4MqyxB9JTJCKnEvC
DVNBBppbZqQuyl5DbPOOVGE4t4Q1t5eaI1uF+gWSx84OS5TO8jDH+cvEH8gydTIdqteqC4dVh+G8
SRLUAS4DAqO9o2ebR9hUg4soKDrDKFkzYFlTTt8Sw/ojLM58tL5e2mJFwRtLpcvBSRBZ85M15IcD
lGEhsU3NfBeBuNwYonphrcLKGpqDcqARXRtbra3k2vTBHjQiU7/wJbIV8ubsaCUw8jt0NGDDu444
vQo33/IIJRhbzSL5a0Co3ISoxWU0/yQaZn/orEdox0wMEG+oDJvYvDFdKFsz6MS+ex/muwejif3m
h1FwORS31By2phO9W5pNzJwdDEccGiFPRhIemhEfRQ/Mh4H0CyE9+sivrq8+c97jgu820kjtswQQ
3vLcSWq/1BWwjkJcQf7ZmaYdZQCC1Z8++ltbH9U8bsDjoqda9NHpf150R7J0QVNIsIcAHokmxbes
FU9R7gL1bYfmPAvmagt4FdAhtiZYYFAxVqHDDyFTrBN6O2PQXB7DRPgvYzruMvs5h9uZ8IQHZncM
pvQ7KAQsbWrWgQPxY6q+DdmuRvMzY0IpeHNJmbl4BA2AK0Q8Kxn2cPa4hjz3rHsnXUCB5eRGnWYn
d82zMZb2hX/J56u9Ma/CBjXzoPHvWkQpoAsdEGX74RaU9NYD9+DF6TXAT860BBKyGwkmh2qxJda7
UCGSSKvuLVD5C1fctlJ62+DQmWV1C3WDxqLh4Vic90F2w1FFsZ6t2fz36Z/IMDdTMwkQnrQSA7yx
/j4MyXs8KJIZ7H8YFY9QPT6COrU4ZwRPv78RaIgqJOB8YIfAPvi5eiz6t3hAoEoOfZVXu9QY96a0
0QiQPjPaCzLJWA9x8Ccbmq+qMV5tc+q3g/LelyeSwSMOT37rZJtPNjBcGOv70EtPQgXusUEM1ebT
i/JfuvhDQJFYxfiWzab/MJdYyxGum0Q59qSbBcHSFW/kXBMSkJBlKRfmICbEcDN7yOwGH7b8VHPW
YpUZBdJUHBz+buRjjC1+OicDHlaSVSjQwugB1dQ4O51FQo8dPnVQhAIn5ZFK083YOG9dJm+TRr3D
LbAr0wLRbXGrl+ezMaILfZi5KR3O2NEeMY1hQmpT9xgq0qC7BvmqS7+yPAjW7D3l8/hJBODBWQQ9
uQ2IweibRSqUL0APlD/YNpenIU2HvauhIoH6zGd1bVwfLc3IZrRG8b6pqhj9ZVuwNipU9aXa0HpQ
Pk+H2PJK7IVJdxFSF1RvtGZmSFchPajhYfTSUyeR3E5oO/BSOBs4YBCb20PNDeuY7zHRM4R8KmPa
5pYEmgfcnGBA5PuVp97A8FygeZ+sWcISbfdqAkaibcKVMfjHQc/ELR9J+sNFzUCYsSNdDg+8fiqS
/AN6Gpj5pCt3Rco5WMQG9XPzCCc89wUQiI2NWWbtsTfe19K9tt1St8doE3jFX6XCL0BEF3VLv06q
6ic2R/IjGADy7Okh3PHaYEzWau/3aAOtwnsQiE5fByGbCBlE9rFMT1h/XogxWBH491JJsqhIA0CN
8Wsa6OeTJrtyr2BYtC6tB3QbUIjFgsJDXUmnTPgBs+egR4I3e2wMaFCVmxprD2c50TrjHzbyfz2f
2MQIBAbJd1W/DpbbsUK1uCKi5lfx6bddxnShsdilTBTY4dYYGw4KvRvlgJxIe8xP4ncIBMZ6LFIe
6PZPxMwfBNCpmhBnKiB6LeeByvwzgQf7zIkvUkRPTHaeaTQZnQVWtVGZvMrR2wVN9zGnvGJ66pHC
DNW24cSoRJlusTT/wBC5sK/YzLyFLVEnzHdO+dgx+7TOJqU09KFPO6PsKMR5CAnhIz2MWRhWInIg
UNqWydUb9Ec4C9KUeptHiMDAtEC1bjBaTBXbgwX14o7wBzjVRpMggrHr5LoLwhcLGHKbkqMZhp3c
VpwacDxCbvR6JMXJZDA9yZflhwDJvyiahp/JFmdacx7FHKIBpe14pFsEB1AFe0urR6THS8G3X7YE
JqGW3shgeEl64xm0TLJxogluw0Ada0hrVTiA8Qx8nWGFPr90ma9w5kmgzjTJOO5LJmhhROpEiyCD
hCJw8yk22nU3Ozji9avymaKWHD5aA9EKvSc3Y88EdJBPdqWBzEm6jrp9rWuwrbM0XoMGQZmLUkLL
gTiWTP8kHpt+YYZbcvSITvEg1kZFc2UyClp0QlDbRMneMcwHEYFv8cK94rrbxzXi4MJs1lAsezZR
6mojY/cEDVHTDrsR1JdtGJ+OmpCe9/4+5wqN6W1azRzDstFUNxITR5fdBbOYghMuJd2b9M09E1SC
R6s3VkcHR5U/QaDOPn24NsOl1OMIoH+3127nZ+genTNPbUHWX3kvUHOsh3lorkE7WFvd4HLvLLNl
MmhP22DRGgah/NTGdJvKgLXU/FtbNITjPBe3BtWgQ32Y4Yok9fCeYW4N8hZzF9dH7aXfJCt0Xwq1
91lW05+WcNU7E3Yf16R5s7z+nhatd3LIWvpTJEP0apUOmKZQIt2U6HYAhfMTRRRIjhVDA4hQ56qg
R+sY36MJbLdiMxc4GF8MpEEsl02VIFANg+dJEsk1Y+TZ+oEyVw3hY9CT6chjKODt1S28ZsfGpQLg
zp8glPWUOykoJ4fwSbvhgzmfcxMQdYNSbRXGuJoKh3VoidkmCBbiHeUbw+PGQhcIInG5PdjmIYgB
vKOtfh3NA2jkoACuIaybZk22jXhHyOxcI6jZ0hDGK5JQWW14pb1zsvA/JJf+Wjp2yUpgujCfeJOz
IM9oLvmJXDwhkCM+K9wDbW+/tyAQEtkpFObFvygZ/nIgxXc3tp69JnwnCvaZOfTB8yx7N4fAsXVs
v8SRCRrA3DSh/cghs7DSODhNCK4U9e6EqLCXkbHKCTXag4A3rqWlRnxYaK5NTAE8nbpJ7kw31KYd
S3QSLBsskPjEsDAiDuV+5mW3QzT0KWqttesGX+jnXwO3exST97EMfyUJjQWUeKzZMDzTIrsWDM+b
ZD4lfG+uPbzqRIsVJBDCWESy8CfM++Qs6K+w/yizUDJsQ0rVD1x4KXNRO0v3YIeYwpdwEjRemgAh
fFklJzuyqcXjN2YKHr5YMpx7EfgwlMpna3KBURjwKXqhWHAAXuKNLV7gjpcwrUZW0xWf1jY+RKNz
rLuEtiGYtqJ3yi0z70diNg/0yMEx1AOwlwZsCRAU3qPkJ5mjrzJ0v5oAtXjTXIe6vDujvkgPhZ+j
84OczRc/sNS3nTivkPS2i47UDer+yKSQriC46WJ6HlrSbE3i7ezJ+NtGnX6EdiA3g5Hd6qx9+LkP
ct+gayJ9JTUeaS6GVcIONsxy+k/SLPcz2H/HGG6ZK+pDZ7HmSv7/myYSO12ZtkeOblqC5ODpBGmy
QqBlz121KZogPYxqgXHn7ElrOW6JcmB4pDoWpCP2J7KClXr346QDkOiDXS/fzSH8QIi1narorWqQ
DHKuv3t2cUcGcOpieVTpeEW3fp7m8Mam4Nuu+HAo7ezmYvpA2PJXMN7YsZ2/MdTbYO122VWl0HAQ
5QWZuc1A3M6Oe4rpaju0tUlJEcNEnLXu2gltqGt0pQnZLu4y2jBt87XtqLcawlHDeVNmbrjkXe+x
4ZebyUvJPyPnyHIl+jHBLkbO/ismxv98m1rejtY8cSc/R4QPhe5upB6tsAEtcGSdxRQ+Bjkg2K16
XcYm3vkk5ekkRrbbc5DtwpheOlRXZnTXMIuPgTXT3iMAlmqCPuaQBiX1P6YykBaSF8fJzghLvmKs
S5uqLT+bEf4TXUBRVLBQrIZtng2ulisCDMZ/oiL/ahXm3rQeBdr92gUr7xW+OMipJyBh7t1D7ywx
8Z4J9YYAKcRXeclAQTO7z0N2TVVl7Cz8FzvWkQiLKGFvlVEKACcRZDovWuZStphQP7ALTgbRgIkt
LVrlhpe9RDZ09P7fpqZ+wAKO9dWnlQHAlSDnUGSEg3ogAytubNkllqm2aHe+J7uDzvwULxQMvvUQ
JeJv61ZYx1RseHdu9/KzLDMf8QWqOEUoOWKaBdBUVcQgp47brccsdHaYIwGpEuMy8r5wLdSzA3P+
fyydx3LcShJFvwgRQMFv23vDJtmkNgiKlGAL3n/9nNKb1ZuRKDYaKFRl3rwmCLolnGxYk2YKvmXj
y+0YbpctI1gu69TXo0vUjAbIXyteqrjWtlEX4ynujO7e7jGQlxP1YdR77mEIWhhDhZ6ddPx/dmw3
5jog8n5Nuk2xhdsh1xBZ7dOca3iUWCbF0qAmERpG/aS9ups5jzBgt+q6WfHrS+J7PRSMtoiPROUM
KzI8gCea0Ub0ERUfZVux92G5TS3daQc7mQhbbknTUFHNW7sOsXt2PYyGnE46zCznfqs5jHsxMIdx
yGR6E+XRfCta3rxOC2GE+rZ2b032JKCbmvVktGsfL7W1rJiM9QYYOlOIaC3MnmBOk43aHLAWMZLM
QV5mVVi91Ml1qPofgW0Bqytxdk6oBdaqweHy4SgHhQrXg4UGcrfupqw/lpbwTlIbIF5kXn4d51xt
4xagRjR7JSbnWK0uaFOSj9FpvC17TbudEn9ed1A28c5n0mcknKVuHWTbUPf/2JxHSrGb81q6eHPA
B5/wD4m+LGYTi7I2T3pgYoDGLIu3qWAIMQbrVI27Wp8G2N5LEDON7Q4HybP0mu+WjghOgP/XDEv8
V5165/jOZzskh3ZID7FJsjmg6MYER/NljStn1NxgTaztAZYu/hXEPRpIagIRf8i6tRZ50Kw9LBpT
TdysrvqZRY3GGUXDYlDixDJQIhkc91jGaEYw9tN1+5himwN9Nyarvfs04QorQdeqjmfroPcuNV3X
vU1dN8JAJq1Gi06FqzJuSkZd3Asoq6tsQtWvBBkFvr2w7w/4i69q23qOVbIcjPkRiwLHgWgrCLSo
Oqa1dv2Ku/OfzoYbFVW0oK2qSmR4cib/lJIVapTaeUgUjChPphHsm7L4HTVDBXdSHqY4uY0JqGjt
vODVdB0647OZx5eud5D305SmBCu1sTMs7Eb7UsIUd4ofAjQoMotrOltXt7ThyqSfLcq8VvO2VlNd
BJhdhe0MWVHRacJxibMRuWBcLquoutuOeSl7A+26SD+alMERBlB4GJ7AAl91fIHdQbgLkUXb2R4O
Q4qHgD4XDBe1eh/W5ovIxcad07P6/3ZMPymwvk+HECRpOocewSmwq39nXbMJ3eHq6/rZKWuWQflZ
KY+TVo7vnuxPhd/4Kv5Ix2Q997dMQ8DEWjSS3XyA53aAVMKwuf+FUmSTZ3IPxeZSOfrWhG688U3J
+FleoXVfBfCWA6kIrhj+OUWY3K3YuTXVfDP+CV+GC+Gd9bFJOp9GVztRjqItrsDh/nl5xBU0ohoa
v5U5r7NN7gcvHrMncgiZOcGnC6r2EU6p+wvwhVlUlGbnAZ6W12HrFlTOp1EYe5FP2EMZVCsLFFLe
q4Msh4vDYXuWzqVhPEfiSIjPW8K5Z+TFv1vbQRi0RIbZCJ5RA0GUUUyNI4eJyZg7Y1LQ4ttmUnZT
WrfMXYHMjYxRbGj5dwGCRlArOeNuQmY4HrC2liMhRVTryBG6i0aJEpLaA+GyO8I7AABqh184mTyw
yiTV2wnYjhWRpdTNjUH9gUv8aoiJBvMz+dEX7lJ4/TbDUUS5Z3lob+3y9wBfDs9nHHPDdqmQ5rTx
xKkXOq7+ZOUqYKEO9XRpW9O4bUesKRDBxiCbvTWtc1wpa+oaxJtEagDlYkKO6+uBEcOnP2r4VKFE
LtM1B8wmMTG/DqDTBObBILOdufqh1QgfmSxz0QHyZIy+jlVorOs+ehInvZywOeBM4Ejo6PoMlSr+
1pWzh2ib2axhp39GVnPARtwa2JBlEmimMF+lgT2tnPKdkkPI0YG6H6nckyrGp2EgGUj2lA9UUTQC
mqo29fxTyORmMypGgMn0yoZYWKeMyQJXnosIbdDcHnr8baiqZ0xzMxw1TAuRUVCeamQz8xh/24U8
KoxknsQZscj93yAZu9y12bhX3SePO0SW4vd1vIV0vZkDzs4KVLMW80oP4Hq3MZ0/0JBdYnGAYcwy
MBAnWCJ4+Nm0tsv5WsseH85sxA1RkZTnS2GGK1iFv2a4L2aGVl0iGOgpFDL5nvfZQV1XFETY/7wD
Xp85QlZelr4FkPXDEecuy6OKw8qfP09sagPduqVSBf6C9Hv+1pPtJe3zSyg8el6MI7RkrxeqW53W
nGjrykLOCmD1z5fGSFet7lKpk50LwSfQT6nR4r6jhSmBHfUqQQpRmT45ucx+kyheiTmAGOntwtTd
2bRKIVRw8l0VH925e71+qFLvXtrGBkERbFdhIouw2nspiK5PjGNDgOjcRvssEMzcyDLEeHm4wmnB
KyLzlpakS4z86ZkkIzCv7R1dGGCLqbTec3Q/i0kimzSnpYF8W61Q9AbLjusfsCzUC5Q2rOxgmNdZ
+F5w0PXCXgteWxpdCMHyPbOQk6awYYw6wzHe2zqGZ+28NsIG0KohJSB8iSi/9NLcYwp1izCCHRrv
s4cNRH/7SkCUirxnSyZEfnSeWBhfHVn+4IKHsJjlrl4VKRyU6yRkB+hsSGHqZTFf9VjtY968kbUm
f1C1afwsOrAkhgdbAsw7I8mS+HamVA+mtapaYD/yS4BmpP9T6w1T9vhPTqIkKJ6zRI+/lzpWv8z2
g4VRYmFb2mCznnnvrObFqM1jjeYQ2ARue50ywZ9Pfl1am5hFUbfFK5DZxvKplOYCcYcFXQhDtOXQ
xk/PQo3l9vYBxhQ23DApaDRKuojhLbDoVakXLbYezFjaes8kbqMP+RMSBAZeCSHIQ5B8jW7McmrJ
OWMgyeYOU7/K4gceCTtJtCvmYt5bEFUngzCR1JUOLvHtl9v1iJlxdV+bRsi3HPM/jT/Z5O8M0So3
U9ThCNM3gz/cqxyEhfJIHbG8xdUX7nsnIae3VHdung1sCx6c4XnOPbeN4s1vg9Mwy8/O1seF0gCP
YURKiHX1Aahaz3hpGodMed/Zl22uXJlGctuhk2n9DSObl6JufgqAUY3Tc0FY9aNQwZOad5GJuy1m
TtIyE3e7aq9+GX2MYLA7B9r8DYTChuOLu6ZvIiF3gT1HdjxZMXCQ00UbZrgagWuCJsMEy4uv0E22
WcWgEfdbyODoJ0GEi9zY+xVm6l7uv7WQtheOq7KRGr28Cy8OLqGGRpKufzz3JQ1UK+2VgEA0QHth
xeWUlW6woohYMrDeFVYIEwVKRw+EgRlGPFo7V5WBQ52HsC1dZmykMZ3AxsU2G6LohdnPTLnv2ekV
qyobNBnjpdw1pw8aWxI7ojYcHmIQwLC9xO2kLBPcO/DhZeaqDSQJ2s1Zr+fPyoGxOo6picsAZxiR
VHsWBSZG5QdFvmD6IbTNOIDBakzYPD/dRu702VUlNNhheGW+8aa5UYj1C26oPe1eObi0i6EGD8i5
ZCSmLrQ2/y0sd9XrJiBEc+39mEkqGguTthoY5xKX1blsSEpwuosPuLKgDNyJrr/DwC2WHRIGtx7y
VQ2lgpLkJ23QrFLhwYR6aaU8aFj9Iy+KnEdradxqKSbzZYZTcIS6NSm3KeutDHEIr8Ffdh3f9Y9V
2Iy1usRn1A6bEr6/DemKPjPBPVraW9Tq+S+PSISnI6lYgOZRbz0L2SOkaSKAzIyoU4Q3zk8Vhi85
XgNYTv52cAKTDpPeeLxBMFKOUuOZfNB35L0vhI6+1DgEhAFpg0bhXZ3GMMgE6GjrMXO9gk0at24i
iSguFLsNDm419B5v1gRtg18GN3/fzdqOiE4gPHK2q6TZGDVu/yasGrgaTLn8Anyi2XnzcK4owDW6
LNrAnp6V4S655BxBeY9bhdnuLUqVRtTfyDIItSl3oZaeBtp9GvyTpxxECjhRsqW+CTtcZQZIWKeh
ShumLdRKaITGnR0YwUuAmInegmwfpzgWYna3U5lsvB5CXuabyUqQPRiV9qGVTfRtzeTJi6l6CBKn
41rBIeDJLc3LqmDGCqHeK77ZQ96ZeEAuMsz5ONVQfaY86zeYBgcGlVJ5iJsJ06Ucg8Q62xe27yNk
yEs4s7WWvivjCeZgMCZ71oWexPikIF7DlxjWtIUpN4Ve3JM9Q/2Pn+LanKZPyy5ObG87n/xvPLn2
7pzc+izeJF13RTm1ciPRH7DNrnB3xT8ozux1Qt78ClcUbQEkEXHcMy+hqxe0HFQRO2Nk3GuP060J
wZySDII24xVmMI0Vouru4WGc4/E8WEX6GuUJsyun/54h+ezAoxRiXFz1oN2Ltv4Jm/jhVVQl0GI2
GST/lE/2rXrfu/LOQHc/SdgEQ582vzxy9KgdcaUbGO32YoWi4dpYKhouBpXzToWVfHRacbaHmPvp
bILM/LBl85iU/0/AVo/lwSodxqsVajvsHI7Y0m3dpj82Y7oD7H1tQ5h6uDlleKsph+yhUaTRmIK5
YJ9WMF2RvNGdo/XylrPEnqMl/c6gKJelyh1gltZ3mAW1p7ko1rUDQJfWb6SqrIzE/WuYNtTv+aQ1
aK3ilGlakuZwMQiyQM1IzAhpGTIiGKPhtDd1FoG16qGdF6by38kt9K5IOWHI2n8qox1U+iyBS9Cc
Fgj3BhpWTykcS5eQquoWc4XCgd/rwtUdR0DVvB4WLkbEs8CWNsZY1ffxiA+64buqyis8KWc1I0Cu
m2FL1AMlkYK2yiRcOx417DBwV7Rhi73yU/Fkxqm5lFYrl5XTrkcLTlCEQnxhjmJXE7eRaulOn4Ey
K0VhmHe9QMFoKw+TsEI3kWM4VzLObWKNGYdpnSoWpfLMXnk6bmA+Ogkm+8sJz2/JOM8cwiOTtK2h
7OAz1FJbFBxkN5QYXGCiTACL2iGcGrIqlScsmOaKOzaZaO7orROCCFFYLsyuJ6co9v5C7aFGnyKU
tdV86k0g2NqsmGtnxm2kZ0rmZkAmi6VIamv7yK3VjTc/qhYXFoOvF3XrwcLJCNP4xMa1QMwUS8HH
JIaLaaMxUtfk8FXnEl1+pOGfJG6s4m4BSQszI+kj3JQNdgig51pQv86Ecm5FGOCFEzbMqSS3LRz/
Vmga69re1h0JdUj0cKLewSteR7r/Gw3Rk40bHl3PaVlCiCo9DD7C/s10jatbj28lkyt7HD+KlKMr
958ewjO84h9ZTQ85WNSwokIy1STV/BKNWNlMQwutZ666bx0T7E8pTf+Q9SLcGJP/5ebNdwHzj4aI
La3v0v1sFUcyfLgZyQY1LTpY92rwzVIx3yas8xJNB5Ptv9W3SZiG5s2Mljw/Z1W0L9yUo2gOb7Fe
j3jUd0f1KCfYWvn8Lxyc1SvOpZy3Pi+jr7vIhJoXjAOZcWmbVFfDMjMgtS7cz4GKRtJ0C8vV9olj
/QeGYidgIHIp5LgLO/tYE8ckZLy2Le09NJOteiEGH0IOux5shLOTzx+4/PIWdWLrjz58F+MyqbXF
qstgwXnUGbIpnqPqLqrC48wg+VOL5x2DOJi13qpu8VF9VFjAxhLS5tlD+D8UBDrk5i8M1Y6it255
t+94deQePidEFCJi63iJQH9ZGY9x4FLjvVrElgE5W58uBSMM629SPpokPqYgoAl9aIolixeUrCgY
XXx2YGKfYQuKD8i2qBj5cK4hRwTXX+Jgp4jtHhUZ+kpG5u4F3v4yh0WWArvEvDROyw7HDNaGsEAp
zTaX3rnMOmdIiwyv3Ria3FvNtC6rzxTi+ADBwDXeB+fZWN98nlGWm2kAGuZaeW1Bq3F8gAkD9uKc
SCFYWwnhwXAh+Bc2ltpugpsM6LRrxsve1uFA9MtYl/jbPbhgJ7g0GE2gZSlBIm0SBIlHccIlX4cL
RZHX0bm1/U9YPFNs+PhPgY8P/3AeDUiQ6OIcHHXdlyn/4dIziFrMrnGx8RQHZ2kb42Lmy040xh6I
aJVvOrf5g228QP+Y7w0EUGqBd0QBmmF4jlTX5+7zPNmaGCfHFfmZ9i3yge7jbwvlGAoyNuui2+fs
Y+o3ahoirdr5CoOdj/x1FPs4dOmYIkhQNLbGg7swojiPSMLq07NLkci/Dlm1kh2av+CO4qKJuv1j
yMdV3ZUkk/6ZGZd40l1MWK05w6fPjHec2JD+e2AsGl1aW/VQOo4sliSU25eZqqRyvojp9LgRcq82
If5BRe2v4QamHn2YvOVi/sOfikpcTKYBnZXuZjhrQum2iE/3TkPzo1ynHIxsbM57hx5twmvYMwmS
VFDsdFB3Ri0mv3waEMgw8FSfw9vA6pVYaMM/WPSuWIwpPgsTszWmGNwFMsO2XjGhdHgM43eU44ib
OyvWoNa/1BLoRC1A8nT0TVIgEGk3FRIMskZWfN1AWLAeJRDym2m/2fDSnPrLw2nNoPzotY8kZEgo
dtX8NuBNCYtuH+Ek0haYy4iTi32xlVFeEYr3/wvtx00S/WbVT2zQ+F9ovq9cWgAE6Jgc7CPwrDOd
d8bA6l9YncmMAnYnQSg4VB645tlNXi0v2KG4wrxib2vxcSZTnYJAnUdVZG4N6L98qKKtIvEhI4N4
pTB68GF16wE9YbrGKJZ/2zZwSam/RYSywChWVv2VMCtiTXN96qkDa6HWlXuDjYLZ+6lGfULy2E5z
x0NeEbLY0FIoXk6HAY6YfvsOpsIhInj/h3eqzadfDUB4mjy5tenc7CojWRndpK4wHPV9arxErA3X
K9cMRdbqVW17/2Blz6S5sDq5CtzNzlyAet3U4h1eSHk68geM25clr9fIduDpETDea4FFLP8ixjWp
H55Uu3Sj3jrqnAULixsnqHdzrAAKQjjmG2Et6KDLaTE7r3Bw+pkgYhdjNljZs7XhLc/YLtkbKutb
fXivyEfKU4PPHfOfBoceWAIY7OrHDFfLWjTXjBvCuPjJ04BDszYRnrHI468WNkrhYvFlXH354Noj
JDkEmK5nJ9i7cd5c8JHZMqeuFtwXWnXAvda5Fkn6Ra4eY6WQDpMcj3d4avsJDp3ajVH0Heg/OY/n
z8l0dtzK1NRPueovJcB0gCe5GQYfDEzquLuUcHgjbV7Z0t7zLLhbU2wcQuiOAft13GUrIGDk8B2N
8ztffuLWDt4HuTSLkeaUMdYGavVqCu41Gax9H+1CThIdUHHA13YaqQF55fLyG8u9BfnBa19wgvDc
kA9bGGu23KsuPXfmp3oKfSsPniDmmcItbqJbVJAzl2vMavhyenlUm3tbQ6CAD91WOi675lazxd4a
82s4mWpj1Lr2ndE/FLoYwBqxVJiuO7tYsUiwrVgLe0/sI0kc8osn/8/arNsPcevCMMbjkLeoZ8OP
XoVuvzr8CZfqlipRT37wJWKuh5/xa+xMYbG6ToPLkXMc6Y8i6LsDPVFB4KbbblJ8iuMxXcf+M4wJ
n+4IIppBN2ASbEGiAcsCvC4xWg2xV1SlrHofCsyEWKiVKG69h2koZCp1rKDEXVrthhMn9WEpOlAA
BdPbdlMyuSo5Psb+wTjgFDfZQmueRBKpfULuHc9eu5QRZnTpcdCoYajmpq+ii478rVow5Msv8Dfi
DV1ZzntGAd8qejGiziwpvjXmPDUAtGt0W9YG9B1PPiaEImxkUWRsce1bBYFL6VutiORamZr/PYcW
+VUANjnVQZzJnVGVd/UDRVct2HEdPd2m0LiDa4qSzUPkSvu4Z5K862qMOo3ibNEZcHKOyJfVOcGV
GjQPHn4dvSJckyM1dEwWUmf+iy/TMc5ybAgdbcNeLWPjTQTt0y70I3blr4VIn5M5vXCrjMBYjnXw
qV6NbqKY5lUbmXKFeXXtDOcV76VlW167ileKaa2qY7izUoc7wr/GhoUpFrWrnlDltw/80S8c7bOL
BEVjDIkpaiX2AI64zsplNqsM6j9EWRGRx6xVOxGHsIs5oEcH+d+l9+Z1n5z66VD1WMfVxqbq9npp
3NUi6XC3gk2JhR6ndrMgxmXHLVBn9ECnpZV39ebM1QfAE/YB+Cf3cBCS1N4ZJBcVYIpZKvZaMK8E
6gurI3/aY3+ZpunQzfVfCy70Mqrrb0K9dnXmvRitfRHNdAx9bYV/OmGruKC4Q/PFGOqSjuXvMsAQ
uSDZtBL6DUu9nm4CpRJV6UieupWgzA6mgR/B8auPJ1hW9kkIgkhJYDpoU/qh++FeD+xD0Yu31BHX
KHDthZlisWLJ/eBMR/y+93Nb7H0ZP8lM3JLhs0Pxf4ux6cj99BvElmdlmB8yb44YhG/rINib7ABg
ZtsIs48Fqqfl6KVXw5J8KaBg28f6JVdsOxZHY2HvZ0/j70HnzbGsTdjPZGpEW9eaWcuB2OCSt6qN
7uBW4YgfEg4XHIfZWBl0T4RXDr42Ltyo/JGuPNpa/TpKooE8q/o9cCuSWF+bLdnacXOtKgnc0J/1
MemXmmi3AJl7ndR0pzK2oVJLovZ5SXN4ifnk7WZpPDJcmlVxOcCBY9CzQ8K8NVm/skNRS4Ps5MPF
rr80UqJjcePd1sU50N9q9k1eWbUdR2xaiMrbgKn5u1F96Lw1hQ5OvDHb6uxCIiKFCY4mu+rZKOCT
nSmVVU3T9D96Oq85BHuWlsc+z8CD3ecNGs1WJ6zA+gbDWeQQHnNAjqo9e8FP1D45+Tj/1BszMUjS
sYFv0zvRpIzhVAId4hD/l8nEXmX9uWP0wsYpKU3ZgUHmmA1cpPlV4hqT1RGKrWuT3tUZw4JXR4dW
dL/m6DXlg/mt7MRqqUWgpzCUNnP/Eaaz6nIUOthwVI7DJ9IZhl4MJZNuGRrOdiAOwBg/uFB1d9gK
XRcHfVzzVGXNhWvtawPCU8HSKT4sJNkJbPAMi17o18u5YY4v9tQYpBRQ2et6drRrSkn5PmIoY1rU
jtF8dqgsRlAFdudCIHOrGiYw+k7ttgSNrYz2PYchM9k/bNqVy2Xykqo7E5PEDFB60hg68NxApECU
OGcp6PjNPSeqmnrMMP+1GQavjioFWgCFgyUO6vMHhIv9yM7qP3PaJGHCkuB3cBkBwx/R3P20xd7h
nZd15YfzlvuXE7XR/iVaChKYaq9678OmuA8kHi+E/agyM2uw9GZjlc5vdazRMLB4+FGoxotchsiA
uClVsArFjWfCEQpnGqkHJ//Vpd+Ikwgnn+//freq29S/m6FMFyN8eFoj4bxzN/lpP/vuIshJlF4d
TwkT3WXSfbMwzISJpNjLlKBahxnjhSWAkF29W2r3F2IHvH/kwbTGUw2TKhrIKubU4pt4WOR12kdq
pxtP3gz516cy53dG0WNmJg8lYAFKRq6rsROsSomzLavA62c2k1PPuRVQhCM+33bJmVeCrrnS8RcS
AInRK69J0mDrjyswXNod86uVh+vpQBjYkKJTzpFQ4J3RI1RJbhooNteoykLgzl2ctQdVlco8uYxD
snaDn0LHBI3kCKhO4VCeO+JkWQM70isvVass/MlihWfAUVHML2nCYnOeQg9R1U3jSm0TJloVNS5b
RZG940saDjNQXoAubg4qBx5i85GeN0gvqn/BAnGJ19Q6ta+u43+q5nCU+BdokUoGR0TwOrhPZk+Y
K8gnMZLZVhbmsvX+nX/qvdLx4NU9bRG5MH7zCXY115ZMybvaMWD/LxP3t9V5F5pcxtdoV8prwiYg
1VJnQxizrxAX+zqUh1QdirV8YvYDH49ZHCsxOdN6+K04+47YJHxbrQrQzFAyDcGSFe+3PrQ+rCmM
Ac1JuhiDXRz9HtSz9t5VpDMm+ayd0F2qljDy8nUedws/ddBsyYcByoYvzY3xOmQuNqd0XVX/7oHP
7Q8wSTQ8qpB9zSRgoRp+QTODFmOW1r3rnLs6Jox2PLtZtINEcIj4JgAMqp61XRejEQbW1I4qsNse
jxaWnDDyLmMCYz4WGyCwlctVJdWeJ8p7yKalmmp2FrW9B32wVP93oKZJaSj87jBiu8pV8NP4mq3U
p6Wjs6T34DsivP63DrHGW7V+uY4pX2KwB7Xxq123S5v9PzNhfVNY30beLGeOsYgsAXYZqf9/Jaul
x4Jikfu1vmZb5kmrF3oMVhVtrsV/eU8j7H0FRIiGKUhv2he/VZCRz11QP1SCXM9sEvwR78ZMwcZZ
jhMC1Fiq1wYk0EnbXdC/qB7A403EguNGrcTn8LyLGB6hfKjNN2eN1MYz5e2KeX3UYk/1K3sPN0ot
VH7aMQU0CSUJ+Wy7Pzaoinp5dUHAEVEdRaysDzYlEJdqOVWlDjiqbiHboRP8sBan/mn2b+pkqzEL
jyii2dgC9PBcUNwwd6ZQ/weLZJ/TQJGhHOCNh0IKCafFzeO9CAfkInjoZfXbzCyrBWKHgaygAIPe
WJ2BHr4ZXLJavokac0N64tLZzLhqnhzRCTylcV3XMLzj+KyeUp25O/XfLE9XqY1y48NACKjAFfV8
OfHp0IA56i9sm5d+iesggIcDRbLbK5AjY6fTSQtQm6Bp783C3MCSX0f9r9lxMVxD70UTwbEQd6+4
IcMEcXfjQDo3hrMJAJ4680oOdRisdAoZFgV3x2u3GU9C3RC+SGV9dgK5BHu0n16i9EP9L9Wh4E9O
iXtRtyRwXkYOaXVg8GXV0T1R4rIm/g3ucnvJynPyBz2+6ZxHl7/q/jAl2hpFczGohLQ0UsuSM1at
BnW5NbX5KGLmoMma58ROqg2AabysPYVx0vKL8OzC7lZtHKBtIUR/82zxNvFSAVC6uH8G073BqJ7v
wXoooq8ZL53B0lcGJyWlADMUaOAbGvU03ajLZwXmUXax7Dfp+gueYw5MVyUQh9XZV6drhdCo56fW
qDoJFMgGEMhPKhBPLWJWNiKTNWDjvxNJ0XV5Vg7tcxdpR4UVcikmLWlfZCvwKCYS1KTmUmgm3vi8
L5wFsSDm4elH7/zq/xdgnZ8rJKohY8jmgVGgw/XaxTAmXcjYVDeqnqCLt/g1AQ4zTfJUhwHTBrg5
t7rA5omdSmQ5Yqpvj1SzlGOaM9XDDVMVGURb7bhvNs0dvUvLa6PQphLIrNtbPft2uFWmCtj833zh
MPRDw0ZpzdIicVQBVOpgZZ89cdwAkqYN2StyXTrwr/jt6lxFp7JgsI60A2tk7r86n8zAmF7V3sgD
RENsrEiYJrsnMz+9jErHCSryzmV2NsU4w+zP89cGzwnsXXyIp/1aN8XSD7ubOYir16DmVzxr2+PU
8JvCw7iFehwRSEHswyLpYlSksK68En5U62Il4aFOsTMcnYI4eu1pKdwsvw1+2kOm9JLH5DjTuyf6
nHBEt7iQJtrsnLq6UhwCAsXtvZMhW29MuVBNGxyo10kqz1MNrKLEEtjrMZWyHzKL9wOMnUWfM5lR
BZxaUKPdHGYsHtlJnFn7dOiCG9G+paXLjVChcWJbgg71taTygQQXDxMABuaWgRhWrkXWGilTRQgw
GM0vmZ6jWcD/xw7bmwLmB+YHxqht2dxuHTZkTt+c1dumGkf4938NmhA1ZPzv56eDkaRXXRteETBh
YNTV777vf/YeiiYHlD+qv1WjpRnB0UniA8R8gARzO7bpKazctxxfjKVuX/TGOOGUvx9BNUeHAIax
2tuADnAPL6FbfJbW8PSb6BAm/UqV/qppySi0PLe51RN+CO2oHTCa2Ko/nEqDtCDHeEQxYFDtNLeI
2YvajSiHjw7bs0Pc9gvD57umg7GwLUDFw1g1KiqoK2OyMHTsK9K0lsspwyQeOQxSwCjGnJjOhk9w
ME2bYdeS1rMdPcaA+TDiFR/ar0NVXVuf8No5u2O7dlCPtRhmuKWWchnsz6UhL4xtLmRyEyPU781+
jLdBqKOCqChmbUupIe3EOnMEjavWqcU9lfLaFw2GFJKmeUp7755qRvkd4oGNyl4D5QSTw/owpZGN
QNszrNxw+MZVKjO09RBhYqVlBeJB672Jk8dA7aFDoEIqg34zHgnZBKRAzHCRDYWbAh3HOof0ANgy
0cC1ntiVGemcKU9SnZWFK+ApBeXLvzbNGNVaWQYN1k7UWC/q0Ot6H5Csp8OBm4GcepgwbrXy0GCZ
Tc26SJG1VDSTwtHnNQlGd1Prn+Skwp/OcIwzKMTwU0LSXssTF9fvhtYC8Qjhc3QVqcJZhglNiG5d
g7FnZP4aq2rMpOhOk+m3BXGfURlBXFhl3FsrjB8Topip1E6NhFVoANzeTD9Y+1qxnbrIuZWMK5e6
rGxY6I5PsJDHkJGQxn4gc70YnJkhjH7Rvf6lH7o3Nc7vc/veNQiqRzyBKWqZ4RE3g2XuoxadEp90
M9FFAmfMwGN5UKwMZvvjx0IiRYDfbj5xaGMTJcMan0u1Z3YeRsiNXPlw1wJkQepQUnDjkN8Huux4
GkigVUL57rWg6saLF7kMdMweHoVJKSy6D5Bqzn1udP8VQ4Rlno0UlRlGjgLbfPIDhqi39HSxTRYb
5uasGg0QF5bomvqNvd4w8B1VgWwmhl3FWp3R1DcUI+uI0rBHLUNBZCVq4IPKFTbQ3BAdwYZc5yO8
c7ESdvlGU59XuEGNuvaud+Oq8L/Vhenhe0nVx0k6RK8KDcBIhDCK5k9PH5fnNqKziDg+uExTk7BC
zH3BAUr2M0yThpRGBJgwR1uy7yiBM+/WQfvBsJYGrljokcMq2jBqhv+ERSdOkOksX3JlJZ9zhqhf
7bEsW0Jx+JpqBIQE6FAxjwqap4vjiEWDrIBGhYnxE6pOspgVqA8gZPw08jBKjBPUX1OHUGO33VvB
PXTxasr6CPFNRDRGs6zyCSSBxxCQzwYeV/CVI9C3JqEizX+G4C6wCaiY6i5runnOwFQJz2AGqVmx
Q7Vap9oLhYCjazje3SekvHVSEmNYk4jmL2zgHwqU3nmq30zt0EMeJUyL05VYlwIiGK2U+q9C50sy
FdVwlxI2Ii5hjF4BJDXKLPWXYfeqDhS19PSWHLhXqgd1bifqTEbt1+vo3/J0JwN4+K6xAzA42LjH
uE57hBv7zuE+VuGZX9oyi1NrI/WmDR6FzOhJck+md4yGV3yg+lKOxFaFSlS1T1EnqfAVHvFQmu0x
uA32+BXakGExj4pZaI09bZk6ppZ+s3TOSbfaWHCz8UvadhzQGRgFv2MEwTBb1AsS8M1XztzjHxKM
P7PSOHd1+qb5/Tud0JiRlUMwHmuZ3+mjDe3wzABJB+/s1nwLHjd8xSVOh++Cpa3aBHXJetJv4Z/A
HOTI7d2WCHJ6sPbp4qofcqKWOFcgLnkGDDQo3tUrq4DnPBv/LQDAER8yAbcW0NzqizdV7kj3Y9SD
M0KXU1aUezxBVur+21qzlinm9NxIkJS1ulN+me9DNJqqL2sQSUokW3aPH72GXvuB4HbhF38d3AAX
rZ1dZ4pzh4mpDYSJBYWBIX06QwiOXlERwUvx+l8UbOqzYoz6lgVhBhYf4mJEoDoDXtmQRVpV7g4d
5U5NIEKOuRq1btDBdkToqUqAAisRVFdLnZ2XiEJnpbzjc19DNZCfanno/eIExfoyRum/fhLSxLph
idaAnaF7gitAaTuCi9XwXv/H0XksR44DQfSLGEEP8treSeqWly6MkaMnQQO6r9+HPc3uzqymmwYo
VGW+nLl9+jXTz5sesaXsz3oSqhegBl6zUh2R8zT+vMbdBzb+10J952J60ldEL1l6pTOR11jUybTJ
ckvsKef1/z7I7tRF/YXGkn4nfZnzQrs7PeyW8o0xRSiql3aA3JQlT6JaEImQId4Onf45+kHp0q92
Mu5YMRc586bcctHRXaYjW2xFzXVj0sudjekTSPoVMQ8ov2vY2QMz6tAvkSmBZRaENNME4Wsv1Q/M
BPav14HnN6JZpodzuQVMgIxjvC3VzuQ3dV1dBCNcFTpqmYP1ANYJ44qQVYdFs40AACfYzLtSPMxs
zmkDLqBqTgVEQN8qaGnhO6Y60i8DLx7HJhZd0pio+GgHJaJ7QpmsYeCwIeYV6jc6yz8L2eV+fQIt
gb4fHxDLU21GR14MfYFhFhFPDNFYyvSQAbwrWalrRxxGy/uqCnC5DasTTmuWz6xFu7X4P01DKMCQ
7Gli7QLe8Lmugfm1T5ntb+G8I+wJG29LRjjje+ezSTyyKIyDDNpPw2+frBFUFxonOXuvhr38aQxP
Yg2vYky2FmtXJu1bQ/A7BAqSNZI5B6LrqKMXkSfdbHQ7tfLVbi5MpLsS51qBy8aqd2Zu3ix34aDh
XRi0kIIujwULtE2p1TnpO8clEZlbw7QOWdODOdMLzRzv9Z6LV2bfgMFjQT+Iwf1OTE4aPIU1qwPj
uf+3Ny3QmjrD3QVc461MwmPAmxxm6YTODbgXe3Cq8y4Dfze6zcnwoSPrY4xeKPVUWm/N+lVoKKu6
eiSIxTk0M1r9kR9c+Z9Co7+mMPvRT049QJMZ60YQYTmugtF7QmaQGplz6+JPOrbbDgYKbYWDA/Dv
kkbjhwqqSxSjLG+g1nStuiu7YK1vUldlBxYUXY3opgzhbjueG4Iu9aLAoTDGZOUX7pmcjL3eX2vC
ShGvG/8sWdGTrSTt4RDFm0VHz6AT3IX5i1/hDWbT0SdWniM0NQDC0Rk5wcaMUY7yz63b7DpeMbqa
GOXStd4z4al96Jm6LjH1wEK/uwPtCMgTu4p/luF35toAkchZHG66jcdN90REPB8TVB7W1HMe9Jfo
szsB4VQ2zr0h792cH4/SgN5Cltj9ZvK9W2pU4EPrm8XUwreGaTPqRjnaQ1qGEXIw/U0teziXM943
2zmagkrRBYWZBQzkHTbEEashVwIJMe+jG3+mA0mRs+PsWPjTuUJW8a4/1pzjYuGAkPcm0hepJU0V
57QehhiQ4lVLX1uvHrQTdQ2tl7OIOxH5DTkdrIvecmHsMtN81rWKp5gK05DR4RJB+m8YICxWUQ55
xQyffRulQVwFO6nUH8GrgHVbknwtH70x8QQldl2YTpJOLMP87WCKreRZzOuU4zTmwM+pztxHhbql
p6eE3Rcp9ULcE9RAbl6RMb0nUTKJ55Ob8XnBr7imupttNiBJHsq+0urVWlnacRyTPBd177kkANoT
1j7Ju3uBkGdCsSG6+VKQ6rhQkbODn0avwELjM/30UxeLGlpGVkMyBHZsdf7JSYufKgjVFoJ+DzoC
t2WHECRU7t5XafmUmALyLVrwgnnw2Z4NCwUI+kNDPYE2WpsD1pNeAThv0/6nYdthf3g03eK3ySd0
wSQhdA6WWkc+tY77ZpTFfWR6XCik5mQ+W2qH/zTn9lTpze26g+qIRgrbNyclHKRtHQLcFnPjw38E
NUwQTuTGKDCs8MEBi6631JYDx76pVH91We/myMvXC3joVTMRzYibr44H8kvDB4uzi8km7mpthl2H
dzbPtc867rnDKQ0xDAX2s1fJC10rdpCIVqWZjRbL8uKvChkOm9pBNmws3bGyunfA50e9kzvm8ECR
co79aU8Pad255e1/cS942yX2z4y8gYwtlNhKbVj3yN9SaLRnUj5cZz84JSss7BUeRjU8Gpb6qHA2
eiPd5jLdBdTNBEydeVp3lmB2CdwpCquDp9QHekLcJst5CNI/N6FdiKeJt4eeM5+idnVWxJxRhvX2
JxJn5Ago+b0R2YF+XmozoBfSfJDCgMGwQr2X/db1+ORQ1uBj2eg7kEB7dqb4X1MiwPWaW5a4KKzG
t2EOBWo4XKY2HynweAgSC8Mg87RBxgs2HgJjcQ5jTr8snfg3C/us8uKa21w9eh0r6ogfFWLAKuQT
WOIPfQRoM4sT1AJJkXc/1fkzQpz0yxmSj+lG1SsVE7Anzv0ZoQsDMQIyn/5/9K3CfeKx29ZG9BQ7
ydUhn6hpoZ7ryVZPVjc5NMeSvzumYogH5zufkCiXLUskUGNmd+1GeSSuNbpgLuxD6NZAYdplbTbj
bqHajYpxO5lyj/If3BiDjAVtCr7tN31kSTKOol56iDFa+TxIAa9Va3DUq5aXoBEbeJrRKg2K7ww9
TSSjnwpMWA3K1qKinYb2uWniqwGym2Y69Q5rT/9/MbNQUnjJq5ci/TGnq5ApVf6u60Zax/0WH/qt
pOVvE3bfktAedRuafPjI6bC0W9vHOV38wiYn/Mfc5CEQmbyia9ANqwhJIxQy7iggHAO9tRZA4K8B
tpetbeu9GpqLyyhH9CZ65HC+G6cKO5V17FMBFCKpgTzWzr3djL88fNx5oGlixtxHXyPeJnlyFQwp
VdMwZUFcwGkG/nu08o2BYQ9nHzjnW5Nb7A7OHxJs3mAXx8vM+K/2nX3tk3mZcmfiURuuAlAuIQCN
OY0+rNzAGmF/iGY8gFteQ1m4Nvg4/AEiRhhRWSrEqx1lbRso+q6JxwFgfl8IcxqECveNnnrRJIDX
/8sRNwVM3LzRLN5EBA1x2aNh3nQT7STKf58t00a24YuDJl4zEoOx5iMy6c4RwIrWD1YNp63I24/M
Ukp0xPrv5fuSHL2xTH81qU+dYLZ2zfYt9olGDFEf6T8rovuU18gx+wdqAEzD54n/2rCNwUndqDaB
TNPAag5KXPxIhIvgMLnRNhYv1jTRHFQ/JUf0qDEfi8x/HGLalaSOJo2zbVobWl38L4QGQ2RDtJKK
tgltdFq+2QCiBs7+eia6UAhYMLG7cjF3pGxmKS7L3PFILuF4XPtwhGeCVfJ8m8ywzms66zyTHM5a
ugDRmBNWTGuaU1DLCbZtL7nq98rw3omhRKhx4koak/uHjxnN8XDJYrXvjPY0Cvr/egbEpoOIgl/0
YYRfBtr11ECBE0CECNawV0AGxnCjlu2iRcJetgEFB9oo34TA43SdwvrY0CgAN0pVxU7GhWSrAYND
RBRFVSIrRVcOpAKHE5s5kH5NB8LsdXFQdykcskKJu1wONMoDWEhedcFowYW0nmUPZZGjhGtT50Y/
FuBgI/PeJQW4iSipcseexXze2fN0pr298/2MVM4OlgO19zReQ9ldg5bBdRsFG4v9twecD/rEerA0
hkRNHZ3oYuswsZO0Qoqyv/RgP3uDI207N8cm7A5jAItutGj9IUplMs9nDn5S5F2Wmd64VHqiUMr5
YxmMQwdHlG13XoekwmZZew2wra+4cEQefCxMFpoPrk6cwap28H4h+qTCY1K7c9nruHQUsc81B91p
glRRmU2xbgRBB035Ys/pRS9R+HQfU9a4KPNX+RJf9GYQTO7FLZJT5jon9GP7onXy/UDEgjIC3Iq8
aP0UHmbaZyA7D44q0GCxpWZaJ2cGE3skB5JW3HpEAeC8rhYqMs+YHjMm67myvr1u2YbdeC/YnPuA
0jBtjhFdhbjNmKtzkArUZebC+HEL9QKzcZb2l8hHF4F+1gJKk1H9TKreGtNY8sKjEW2OcPYxsACI
UUcxjQDLqFwrdfa8aDMUhOKpmEgZ69S49iu76XvIjhsE/qVT4tiIp8QGM1TQpkCpdAoydlGZUG5G
5rtj48oKiws3ee/bJAfgDds0c3tncq7tLY+52UhWFrJ/mkxcTtbODG0IL3VahZ8TTR0e09GyLiYX
vS8BhVERQLxb0xb4V8pmpcttXUSYyjo6mLbAULHDGF+TQqaCeYdoD1RnybRCe3AiZ2E/a2Ru/NpN
835YMFdIXlRzKN86mLv4JzYFz9WAYqy38AQw1VR9tyuJPhNN9yFrGEs24hyE5Ny10trC6deNue8S
WGw3DP+W4tPBL6tXAS8aPvLFucWB8x732TMvjsWRofIIfJ1l8YJ3NNv48s31OenZrv2M527tWulu
pOLgPtAKAMhCa5POm4jz8zCDlYJShoVBRNMbN43HHfbG1uRb6HNByPEBb+6ZP0DjzmNpjuiIVpG/
NVsHPoF7V8XzzaJvcq35YvMcoMMS73k9n2sl1XfSIDkgdW3v0q3ULRbD8VLKYiDxbIWbxU/qS8jR
fl2OOD/8V/gtlFWock3rXZpGi4cF7AxTAn3gMbz6yaC6ZnYfy6+hn6ud73igTkRFHKYxP+HgYWeb
vixl1eQs5p8NEtAEcYDicNgOP/q1Atm/y1nvkPbPbuhrYtZHkzeHhvVDubq/YJfTI6F6RD3LXjNv
ecLcRf0ao7UJHLF3G3FuWUJKXvBVicSBUA/WPLuv+/8LW5LxcPtP/kPeGL/E5Hw5ovqXjcX3xLHP
bt11jn5mceiQhAUERW6hUHAfYgOECE0/DlNTJOjZFS41WjIfSyq5R+l082M72FsxWu5ujrMHAxIV
5OUJx7G9DQfnogPSc/FF9uE/GxDmpuD0vSEW3DyQstcfhgCTiI3a/3NIrfTTdlV2XJbMgBHpM2oQ
RH7zvI3G8pC77Lj9/2JdJAwBLqlgREsYLwQlxpDIkJKNECvUqFlfGcnLHmu3fvbNPD6CrKQvTEir
Le5iH/dddI0M8JZgVOqw/ZATZPXGr4btFN0g9iHVZtgBI/MNKPa32TXnSshz04y3KaCgsTilb7Fq
f7sQv9uJ2ZjljHwVcACGgeg0cL1xRz7TV4qcGjLxJRnC5IGqa4+v6ttrvWyvVAVmgM51JFS1hmF9
xlh0BDRHj4FHoUOkuouNasuyM9Eja49k0JAk1Qc8s+ATVj1iRxtNUzwV7HHWZZyLI4FkN3tke/LG
VlC/uBqayiusKx7hBlDkjOo+GxSpFEXx2Qig3ubyqHpICpWgw6CqTBKGN91PMjjJxR4YVJnOuvCq
5zyEh+hjJ31sSnZks/OfJ4wohd0/VZ73lQ5y2EVRxCwhhVvdP+prjvNDZ162ihgo4520PYqfCBg8
CTLEz5gVgnCbuhn7ehy31sboOrHxi4q9GmoupA901yxgrdN/Tr5EksCa64/IjgOmDAWm375qdiVe
NCQiQC9M+dX6DXhr3tSpKdD3S9jnNMs+K3e65uBpk5HxXzfwoke93jhSY7/Qrrr3YOCjAsfqy/tn
TxMi+Xmkqxa+REE4raMkAHHTGuExBp2+bYYxBZJD+2gO1dX2gtNS5HeWq2hAwtVMGRVjqgq3YwBQ
GpiFnC9SsXyCQX8xEl5Wk7zdqcck0XvkZQTBuyyWW1qkm0nlH6LOHu0RFXHV/MZBv5FlfalcmHfz
5B+4BxktffCnkOHPsDM3+aTrLxvGJh4vpnzJyhJD8hrOGR8xZtbB3asbTon1zocej+IIxUoExIpT
ePxqCrVnH0D6nV28xt9lGPE8Gulqmk9BHtLdWE5+W+5NJ/8sRrD7plccMLduYUTs6sx7g9bORH0p
nvOqIlmtusHW3y9p8C8y+8NSz9+xYZ1KL9/KycIDhVjPDV7SGfsO5VIjzXo9BnG3i+bqaRG00rwm
/i1SAbvRsBBO1N1rZGNQrP0zsx774HoKM3/ts+H31NZLalMJj117x2DuqfAm7Feeus5kEiAM5uG0
iPZrgpFFXua7ul1+wklryBjFwM10sw1n33NmdMyFYWbancPqNUMM7GgX5970oGz1lkQSx1LxXDR1
daJhyQGWls1oYuVDcz1snGjCutPsIo+4NhqOWAvpGK/j3j0q/YcYNm+ky/FgknSwciuHc1XXH2rK
KrC85kHHZZ1MFLmfgksSig7XG/kfpIbx8gHsdbvhySAUQcDXWgm4tb45v+Ctf7At70o2N8c3Lsgu
dhQD5Xj8FTP4Rafl4mAi3DsRB6DO8T+Lxb1bMp7RNmdECurpHJOYdz+gQkLtzAotpuWSzqxqqWWc
29F5mkX+LSoL0XeMuGxqgdEOmNZAMmOHHPLhkEW+tQsxanzHXY/+3rU64tUX+q/BJP6YsD3bJN0e
OV5LDp4szEMUgvGpaWYRRLMh99Bc9ZUYN8kA3tqb3ue+svZt7TKk5o3Fg4+IO3Bkz6MZHDvIamkq
r8gds51XzTpO3SVgGfuotczYsUhsI0qtFlgtDaaFMNXu+oGYzZYYnbwXv0UW/QllHwO3+zELRpjs
eiJK6V/k8XAbgDoaZMqsTJyeaTwkWzIgH/vK3Hto7zd9idoyR/OJZ55dEWePok041mF2IncjvUiT
YjkmnHCTiPAvB+DlNVSgM1562Cp4SQnEvVqyufdN78ntUi5cjYmx8H2a47WbHLqZF0Y6JABzKGQF
jULz0Cc1I4uIHOx+gvsmeZfJZkXJH0fRWQTlq4jBnLUeAN0xeJSN/WMHfnhdwtS57wqlZx79fSOd
qzct9Y7e1bWGwbyKQ7rvrD6RQ1tSidgn9itA2Q2XDKe/JENI/EzJ+KwFCFhVqvUQu1TrM+TuZRL/
OyV9aUERX8zXqFrwklCcc/ZmkkOtG3ey0tDfddfP4WoxICUXpn2Vta5W0nJcucK9Tk7ykU1qH4Xd
vO6q/lESKnP2ioGNO5Djqg9niJBdgKejeTRC99cQ7c3xnYfa49hVA/ZZOf3UragTLs7oH5YMId4k
4/0ka8TizgyvPwjhrAhv37NZSCCT/6uigJAavbFv+vkCYe7i94CSqh5XsTuuiTg5Lggh3QBaW8vS
jOV03XUpwJoashBhegzo2/FrDoZdEsWMP9NThSHb9WC2WZm7IerwIUzM3TAUH3rKaFDzFp7b0f6a
NkHtX4XJ0ckSnfctEuM5L022BwBcJoMWNwx5fiD/VhFZ4t6vmU2/uUHnLSUsKhFPcFweaanIrSGy
7B4xGFzUhtOmi62wy4kMKffobY6Ox+IU9YRs1+s5TIvTVHu8KRjjj8FAse/ULGk8Gsk7MSQ1JyRm
26EzWAcKx4izff6RurT8hMiOjMZXwhmewlKeowVHe+6Q7Fn272Pk07i0CZkv+vhfQTapKh0S2epH
tgg+1lCeR6YIq6rLH+AjctorrHNokJUbht9VCv46pQNk6NKmA01XlgYN93D5MB3QkXghtFaSmWqr
cRSIUnz7rQxqUpOHDYIwdj55tsrq3NfVtbU9DI+B0QPFDq1TIas7i9G1SwbuNiDshjK0u7QOAx+f
ObLTZtfFJiqbRxQLcfNXjtMdyYrPFojKIjOY4sYUf0FhZM9WatOgKHlL6zONk6CnyeAQRtGh8EDf
RFnan6Ncm0LrG5NIQGoTZ+Lx0krvT8SDYGdpnlKnWkj6YdFV8Nbn1jtTuLC9IfOtifhciQBjZE7M
lRT5trA4I1gmuQpNmwOzcjlbAA0xUWrCk+57wHhmEX/SezizUf3VTs8huTwlRnPTP70g0cIf/fvY
7U5pQvnl0GVyJxPhR3nMAVZHy4wfhFF0ZbQ3V85Pjf4++n/tndzoNT2akAcbVazBltHY3vOUQvRg
4nJj5XnFVIauZ8RxOh2K2tt4cXiyc9anHuGRzJgddd2fToHc2qTrtPG3ROSTswetJtFcceqh5RqL
fRqTNaZXERJiV3WZvIxd+VAJ+1+dt6SZt9sJOz5JPQUur+EbQgG6inA5Dvl80dYS/e07PziJ0njz
CMP8/7Zm7Kt1LNQa6ywbhkWZ7lUbw57pJnV3veFdnDq4W0YAXpU/bhzpyR/mnfaLn/YAN4rJ2wNP
kydaV6gUsx5fQJMNu2xwgovKBghdc8kMM+oms6DNTPzcJo16e5/7oKzBJYDjswRHLAvyW0dHnWDX
gCjiLP+r8O+T09a4F1WRAW65Lcykyfg0F/pYuRW6m9BqoUxkA2NBe0F4nbiEBjgAcFXSv8RDGMF4
pAvZmuNvOQb5aUpdnBNVb2ztKh/W1mK1G1BIw1ecVwH8pGI0TgFCpmBVYKzYl8NIcqft1rQfUHmZ
pBrfwkxkj6lIoZSAAh5OYqzEi+xokI5Riz07kdGMdl/J+ACqst45PlOGwk3SE4cyjNHjYF2NmaE0
eEXO360/v9ilZx+6lHUUIUD/bDOSqVsqVbPsadkR557IBy/6BZCEkao9ETehXN5VoPmOtTKAWk7d
3WgfpynZGllGMI3W+OHQ8Fa1YTzX7kc/1e9V+aF/A3rpUf9OkSSAiQz/pQ5B1iEoYkqpcQpFVWoX
JHjqf5IJfwogOOdf6/G1cd89SerbEH0FevZfIeJ0NxM6luoUZu1vTMC4xd3DSq5XkcQ5he1Ze2j0
v0nUGA6aOx81WBghmfR3ZfXSQ+vojHCHHMrAa1fJOzwzI5XwkhxzKC1VZO1wTc3jywRGye//CIrl
bPKuwN0IdOMjDQPXerRsBMT+06SMfZH8+RZJxM6nh2rAtjocZsegabZ+F9ENQdvU2nhWGnoW9PtH
8aw/IF/OKtqvpGrPiE56MkAyRL5JAX4siFa1+46m3eLDlzTDAsLFUaekPbSWjgq4Jl2Cv4VEszV5
kk9jQeJuh4XdLD5MtHXcnZy9pEyS51LRiQ7QC0S3ma8IC41Hnnccj6EDpqj8DCHHYh4CV5ajg9US
LEzlH45FkmB1srmIXDgRuI/8TLsFGDuDlA1gjDnNnj8wjNY+n0OtgdMfil+UC51ZnViUcGse7dzX
P8CU2lfmMQ5pT6KrrzaVZZsjNAQ3vO0a/sPwNRGjoy9fRcJBU/6iHLdn+peMwMidYm+EkCHpemsx
wvgWaKVVonvI3FBuEf+OAY3SkMJ5+cITeeBwsdZ+GO21oi6/T6rHzK8eOa0dYYSy08jT0PTHuR8O
GA6+pjQ5TJW74652xsUOn+sJmEB1qrsKXxBjV/+5T0B53S8jxnSx4xPyZfWOQ6jXznKY9gCxsulX
gNNBet2LNSzfteQiY4CbnXKtXxTP/glG94krUrHp0ihaJ6Z6GJ2foDLQyTTb0YS0XJ3M8Voy+ODP
sVsTpyA5ISpMiDTc3dxGHRrW+0GEJtPxo0MLreavqdOeE/stNIBDUb2T6JY9uQZ89zpl4PLQsVPZ
tCV5jHjp0hYZfgRAivOv+VFhdjKs3zK4enm5jujcDJYFXKVqDkPfl7iN8L5WfjOug5jGZyhTvHqf
Nt9Rv9ymcjcW0cekq66AMK3b8ld/O4souQYheQHS89R35a4PP1UpNzaOfJdQhrrM95LMLUU+AA8L
9ydojfvYfNE/U/8CMcHt/D0Zy2CHUd8yJkgUN9HSb1dXwVOwfhtKKv059OIC0u+D9aHXn7iR9suS
wDttxM2cmLgvTxhZLZe+LwqBQM7Hjv8zb+u9/mu4z3px4Q/R1U7ndk/jlEzXVj/W3A3CIGGPmYfM
gSHTswfqb9zVAHDl2yCjvXCSCz9iqSI8g0SptK9KRjR9dvqBDawFYeAJmxG991/9PqRWMgG+ih51
PN5hgdnf5RgB4GbWxjbNXc5oMn7XwrMkN/cmTD1zqnHq8Gw5g9xPi/y1suU1TdXXnCAFdsiXgaLs
fRqkdIIzPXRq2RpV8ZDOItzjHHbJqbRD/CR4aRIfnDfpkWYTnivZ+CeGYluNoPGIzzDr5ZXSg7da
8WPRpBDWiz4/ormpmpe0NNEBkZ4ROMwQKvu9i/B05TT9IhM1qTOiEe/PKTs92gr4A87PPKEzlMEx
yXjtZ/src9Q1B3pd5hkOCKaPlnogMGPl2Io2N5yv2YKLKf8GD72LMbbA1TAWT8LnhFlG59bqNwS9
70Y0JL5Q/5C5JGflZ2w8uY9VgctP8ClHiP3kZMzKvPqFCplpe7PQ9yDPq29KDrzq4nWcR9Il21qJ
gIjW9N5+GQIGzMXGwdxaNqZ1MmooFcb05YKJZ2t6TYhujPoKWRNspZCMJ+IMkrU1YWmGWnki0ftk
Ejq50Cs1HShJM7QyAziy5GWSy0X1xjP7MawXysxxOMo5PoxtvFUST2QzXSyDQb3RHeRAvnIopr27
SHEeqWO61DVvFaOTOTPYn1DiRc2tM5If1VP66I20puGMCO1UJCxHuWJGwugi85fzUqf7ZSpOol+e
nAWolBdddeh6Bd63MVJIIjTyAjTmxgJ+l9Xd5cKM9JYOVmdB0wLwh2e1+vD40Atck9AL1+mszsuS
b2cTDmLQt0+O69E+UfM/PCXfdhIw/unXEIGPk9c+tF5+L2LrRQ7t1mRSzCjBxsLEThFUz0E4PLvl
cM6QsJsGowpMTasuMm+xNR4HbiVIwnWVEv5rgnkyu+zXsaqziBsCLFE91lE17hrjo4cois7Je2sa
VgGzMBX+HsU/LpKajKa2S/YuIHL6wuBp893I8dcnQDqcSaNUzBmGiC0QdN9zBvx3Cr0bB6y/UWTa
pRe2HL+yc5O8+VGErLUtHiPVHvtc3XdWemhbe2Mq58htx46DW2mKzsbQXnqBsA7r5yHK6RiMGCO4
a7tYajl59iqs5LwYcYBtOK0uoZIFiDgSslr9LBtl2RxC2/vq3eAujonRSDtkkhkTQmemMux7bD6G
x9ml5Dba3nirexR5Xn3gdr3ArQd5O7WbTsg9loHVQNXaxCivmrE9VzlreFzRHcZJbqJesbYUHlvX
yThu9B5okf7ZGidifcY/6ZjPBpQsd7H26Fj6dULqTgsZdV1YM3bouTwv0/iAFxo6nVEk7+FcA3Ho
99GsxRsNlDsMICPyNoeIXu9VON3NIRb2JGHMisFvDjlxRdj/IaLYsOgZ6wWw9ZzynYb1rk/ltztG
YE156SMGAyArW3JHSg/BT4nKl+xgL7UR4iZ3AUOvPLMl9mMcdg2SPcJ+6Apg3cgiMkqcOXj00q7d
IzXj2fVJn0celuOtXJIHK6BynD3oTcO2CadHX8prwZNiqTfV1e/5NB9iD1gkdRpsmuCYjeOzQCqL
Z+JhyDyOKHS2Fn+j5AS3HPAxbKGJ/9473im0x1Obp5dBabl+QLY90lR/DA6eN2yURWvWSY1TZLmk
cxr1qQzt/ew737OnQFRm2RdnY9ScaniYY+8n9IlgGkYAd4Ht8JjY0dUv3TfVM7gHLrhlhHHoau8x
t6d9mgRPbjKep4jxmGk+J220I1n7DuwgnQN6iRLV32Az1NfPUFw2v6NFZHRTbMwe1rEdoUKFRdei
To1nHC71sW+bi+PPt9AXd4urbn0Svoa0iIs6PA2s2mOavRiIS0yqHcJ+qZssVLEJ9rsFsKHfqFeU
Z6eG7rav4jWBHMzenPPCErl2cyfYcX+MlUVGB74VAqQ8hcZ9yv/KUtKxMJIvxgyfQtrqIDmmDg5Q
CX5UQEAmCyfyaWOTxdaFiF8GJTm9HyW/cdv09yJhrkMw10uoVf/gF+vnFID9yjRB1ji5C0BIckCM
5Hhsje5ctygO57RhUuGJDve5ToDqo29vjigDma3j0MGD3OjkkkUUw908ZXITteWf1Yw/UyovWEdJ
WJkG2Lp+MFOE/Z+hsHVtZ/xxPdfbcLNjTKmL91QJA5Wr2zJ/dvqOtM2WNl8zLzuanT5gx6HZDg3a
42YUDHEyMlpNQ/RbRcD6Fi7B8hAXBhNFJRMqfDW8FYU0zrFkD+m68NjL6Nx1zT6QHYln3q6KWFyR
Qr5XPZiZni6Zw4tOtsSBYJgTXrCzLHwEB2O2z1zWBNttmn0Isw80jkF4R+mh50z954IJQy+qj7jF
Tlm51m2ROW5FG2Kx68KloUFrOeDm7ArW8BxwzE/y8LHNa1RFdQ13tKsfUrtyEd8tOKuKz2VWvFlB
ZO+trm62ce4/EpQGuMNsV0ad/bOhIYBwUlCO5rajNdIyywaI7tg9ZGHdfp/6c1m6D3Zn/pQwA+Kg
vIszaMcMCca17MkIahlXmC3FRzmfm6g9Y3hE/oZurd2P5Lhv215hfo38C282WjpCj+r+PRThY42k
os/LB/QDd0uVMx3vmgRhVWD8LN30LngJsetu/aImhlRhcmmIPBWl5pF3764MPIbj3ZVzuOY/3NEp
uBktgd4siXg8rr2BMX5ZPmh+33cmxKKaNKP1MtpYIZNuZ/OJ+xnEKwkNJ0NhLnUgiYlYkNmL9wEN
yHcp2CsC5FQ87P9k4v5LBia6hVS3lgy8dBh/O8u4r/tG8fi6MY140IoBw0pGBFWBC5JoJB/AX963
92FDh8eBkKLMDf7vrca1+0u5jvGdRr34JCn81NgMvJIo4FGExA6adU90/HmG8qaPP24gX7Oig09C
oNAw0Fsu8h2Nom4/jdJA+QCl0Teco9E1hEJQfFBMUHzgVpNusC0ZAKV5ydiLZqaVvziUmaSP3VPw
Lm8kP3+MXfQh/LI8qKVmuDox0S5oh/kiYGMJX6Op+s4QVobVQIcje56MjjO0OBQ9tPDaIG6I7oZ0
PBKHyahh4iMeW02vUoV7iUZV7B3WavgcxidIabVzUvoOs02LF6Dxc5M7O+HTFvbKnHDedq9GIled
8Jib8yaY1XMrJsYH1WNiEeNQdmS3L232UhgslyNUDbD/vNSCjNCuRhbvA0xxES0OAWmXju27e0ZH
j4bZ77xsiPcRNR+6rXnTG+Zj17S6HzAcYme5S5P6SpLBM/kS17ToHkSUP9oE2aoao8lCE9SYFX+/
CVko4N6RIwlXcDw5Hm5FHTkAuH0LsJs6uFxwWSq0umgE6ZQN2XQB3/kZcg06t/iol+7hP47ObLlx
HAuiX8QIcCdetcuSJdnyVn5h2K4y9wXcQPLr+7CfZmK6psuWCBDIm3nSEvmPgAIN0hi+nhnzZoZG
ajAu0wwYmXIY5L1cvzkK6oa/fSK9LESNY95sLhY/pIjplV08JH78HLHcW5aKzY5Tu+0h44waCpPo
RkIG0Mmqw1JBmkjz2XfGhySSO4MJ61FwTyc/+tqxOXmU6wwZPWejS4miKbE+O4fenX8dzMc8uujS
joftb0FM2PmpTOK/rkueoXKzCXuYjaBH7qqz2DWHATXbDcjQUGeBIRTzED+PmKLHwsuOIkbyB5Vk
8pibB5Rp9PqR6RB9Hqu2DYkIaXIpfgg+NKeCk/DD22gQ+qn0fqpYEiywKWmIoFn33OAINPcAn8zZ
XxdFishnD/RDVZr5JwYAZa15N2wKE/huEHUH3+idreNh5cYTRuFO6y3hSP+dywJDHe09aNKMpc4Z
+eTkKTnyHoxh/BOIjtGrLzCY68cu7raM/3emQ4P40DKGxeyUibe+wGaTLP1zs/uny7oSrxyWKYN+
4Cm9RbC/o+UcKVNj3DhB8hIXwZV4xlPhVPxGgQPlc+RmPJUo62ALu7Xk5OXMKllPkeDdaCix8RUA
+Arc9iEuFpCvjW2Et6HnUhtrKC88CHPMv7kukR+jhZNd1zEAd0QkJoV5bFt7V7BeQRpSOw2SrSeq
HSfT2bCba1GKu5oQSubwOMb+IfbzA06BOx5Pbhw2zcA0s+5ablVY6NutC+g4qIJdp3BltppG3nh4
zKL5JeYXtfv4VDeLD4UwWuwgcUx4S2fzladxnTTFprdbOhJH/V7MLBJaINLWPki735qcKPo5ugIO
V/cBNwNRIRjIC5crikijtMAIUlWd6iWdZYf5dmqYkLmZfcsN85i4ITYj/zim4cqW064WwmBS6BAG
JaPCsZ9RVpok+2ki3J9W9kiiJ70sD2eVebT+IEVNODbTHJPi8l8mzOKCLxFz2MnWjF6KKNjZTRts
2mE+qH664MLtaP1yBmwjzYmZxN/AT/7kBdabcjQOKac4ErY2SjySXpRkLSW3AeSPxki2UYSfNEpb
BvbQTbemzlMu+fVdsCM6tCWkmRrR9xf8ct3ZzlZGPvOKEuVEFPPE5zne02S6yyRiBK1fmzJ4sefh
NMKd5CVlnyzOwcpw/nm00QNn4qyXmmrVdtzH2ph9SbpfuYlxpbfEJXfMrY+MD3l9JfFutQX5147X
WT08MzGH/SrPgQzwAZm7ZDD3Y0gvmlcpGJyeobGcR/nJ1wZDrIbJSTF7XBqL9q0tBQDZAEv4GFaf
KXV4ekyfBi40SzfP1XboDaY/BNi/iv1/CHm/8SL0BPytWRn9NXpCi619lazFNJhfRVBZlzJF4Wew
US7WCxqdcxyAGaPGOvZ/kwlNtVqiq271xtAB+KPfoQABYINXvZtFsfPz5lZ5LhMoSBJcj/DdeMMz
fOx3yP5U14g3p2X9KhDHxchJb46e7Xp8cKrU2mRh5v6pPc5lUTM/Wg4+xsqKT2OXv3U0tq2jgS1A
BaTiTVXKY+jX9WnOJPIaU5BV61M3Zo5LmYWxQlYAVG75xFar4pej8LPN6Y6sAL+cLBnUkk1b2sjI
5JeRW5xqqnlYniOgCpNYFbWsA33iaeuCdxNsDDNjsb5n0tBb1KDGkMcNTiwgkNkZuBxcc2PwHriC
fXq2NgFfmKjMo2LT7GpctjCRvNl+VdxTvGjce52zj3AMk5Zi35xlxW3fPqY1ykTnZqeM7zFX0Qdj
SdTDeka51S3sIN4GNlvmtk2bD2ekWpd9KIdGWiR7r5kaunA7ItamD+R2JkyTy4P20kOd+m8dnPAw
R523wPJvhgU1bUXjq2XNdLCYUaOfc3ZLbvrDNsQi7A4D5YwmdO8q+cdX8UwMyD4JRxwx1mB5ABD9
XFc5J5MmOkZmGIJ9o3G1Vpk46Cz410vTZ3Q2o4VTGYzb1jtGpXltgvahq3GYhjUlq3JoTnLAwZtm
+Uz/DEZVSx9NBLBQJai7of4tAi33Get8lhmUP+85tBiVYE9gutLin/GNJe7LBRmg/4mOoqMrfEpF
8OPgQII6Rall2Hf3gEsljaQ9TlfxwOt910e43Yx4WmcxjOjBSX58HHmrlmTxuBArmkyieRqgeMDk
5HRUrXKvvXm52KO4kMxzxW9DP6eVuiT+vFc8Xkdm5AFPFxf8LLEZAM35gyFpBgrn5GqC2uDP4kWj
JtZla0WiKI/9QGLLKlg5XfAexsVtCvMd/p+TFcW7JKvOs49Hs5gdOMMNFszeHl7cGBt72Jjehsl1
DsSK7cLnM/ktjKnmNcWNOVni0k3RHXuXgvbBpv+5Mi9RnlBFL3j7YJ/NOUXsPWaix0bUBKib8VE4
EQys5dqYxu4Lpbr7ypJXFeWXnj4AmCMIAIMHWqxkMLY3WCgbVQwBnVQtnYEe3dBt4h7zRN3G3vkt
MJ/H6mJTyYgtBlHD4e7P61BiZx76cEORx3pp6krq+l5XkrfmktwMElqLTfnH7T+6grmsq5mDEg2P
Xg3OJE0DXGD095QFnZLZXhfpiKQcveKa3OigeR/T4lSMQbrXDeWN/b9i4MWxbOPWv4mTnBcx2Kgt
lktZnXv0Up+BxVykqySBQ6Fk8+WG4tCIbCtlcaCfHRiI2dPjVNhQC6gIL30UXgNrloHtDXQVZ2RK
fMCOmI+Eg9Qqr/ifq3JpXPCmX1Xhtm+L9DKjUsnM+AxcCKcL7punY2sVy6AtvEZRdOOkfi8N9AZk
Y/K4Zv5qMtCkdempWZ4jmzA0nYRZVq1pNP1WRM3fkEpfzZgF73swWSzzh6jVqScONruLdM+BJQoA
iWDxMzrMx7hbPCwJVJJ4sLqaCfnfxo0NSx9wYA9m2GHUEMztBoTKk3Lafe0XZy+af3OiZUw1DQYR
Aedpas6CzH1jB/dVttVMhOUUX5bPMq7leYyj7dS9qojOLbyVQMae8pmelj6+lfMEbsWEvrecT/LC
BBKgmRrgJSU8OdzkVI+7Nq5+s7BgFVK72zMVpRiqT3+cxaDJLhk2QGDSP1hTT1XkbH0O+sul3oyN
jW0ypqJyhWbxvVi8/yQ0oxxBG8+e6k79ZLzjEtn6DaFjha3IpuHSmFFthvaBitMdQcM3uCIHU4Q4
E8g2ktKsOkCfeF6hqTuX5YGcSoLinMkKQ+y1lv+yumUOjKIQ28+FxPWQgOLno4ljuW87Cz8xiaKM
uKCe/NOYjjtW2N9yiHj9c7MpKA/2fEF5Hoa7FagHfEs8KENhEglbEtqola3RMkeYnHtsxM9GoMDz
KDlwYzcZslY+0KNQIJlIpg3xpPCoAo/CZbbpiaCxuPeTXX6Wgr3Lq40r7pa3Hu7Cppia5AyxOyGg
r/azL3HoBPO8iQrzearLiwbvquk2cYFfWmQO1wij0AoseD4YsMw8AajrG2yIOPDWDr3pGypb3cPg
0PbemDgIcU5+mlP42IkY6bsqxVMMWAVrFZ0hJfB/Tu5X0LV0SYgy3Dh+81qCxRIwhbvXARHa56cl
kkV6ST+2mVyHlU7+YGHAsopTIcYdsXItj7s/G7a7bA0dqLrauY8ltufRhwpcvnuUNVC3zP0GuAZ2
IIbmGxR4xmE2w5QqumbiZQzppRj1ls63W4ruxDIhrpFd4wgrV4V4aOXfdUvfe062XuTpIU2rr3wy
nyMcEFjmmYMvInjjL7KFvkcFgzs2x1en6aF7+ufam9DaMDKwF6WT3PGB7TPrX8NRvrPLD9IJ6Mw0
DfOvPyhpnefxBzLgqhQv0ugAI/3OSbuZnPBVUeTCRftiJiGHkwaBMnpjE9mTZSC+7z7aAQRZVCjG
H/Gqmhpa6P1twUg244lsbK7y4dkmyL9cvYIayCB+ESfQS5jhTY/uqSqhNkaD3oXtHVoUlN4ovpSx
uuGIZO5f4UomCDIO9otsJNN757B8IjjnHnJWmQv1053nXcurj/EDl0q+Tp3guxnB6sTYuNYWfux1
WnsLJRzVADVjl/vGGynNa48Pivs5uWb3HKbGwk5gZzJ8flQkBQQpn4/bbnFIlJ9t0v41AyKetQES
Eczzg4TycQqCivll5O1VSF+7RSMuZvQiMHZo448qFg9hS13CQKly1bwSqUVACA6AkaASu0/+6J3d
ErRjMSfF3p6bz0x46nVWtH17gswZJ+gcOAtas5WAc1GttWHTO5QW8/um8Yc1b/MfIMafDRNrErH2
NXMtalNo0GvT6IQJ/eqU+ZvqvHZlpRNqe9erbe0ajymxRQUcCjUX8Xr0w7XR2eh/Idtk1KZ73qeb
Kq93neeJvRWyyZKSs/um3rlhzaGVL8yr7BpsefMniMwvMKnbMZIUHcmnNNQBkfRp1ebD3i31Hof4
Gs4NAzsSddbwapNpSYDotWl9s3uMIQbX5PAc0E3rx+ZDWY7HFt4hjwKTKs1lNpsfmaqvFS23Lf+O
HKdpaw0fqMT7uqYZx/KjlzgfH11uAUFLL86Sdg/PZRge+uVFZeD8U8Yp9vVREWDkkUzhvjky+7Lm
d6GwuA0WN6tqh5NoFVFuESvExugzcrK/5Zj+EnhYUfZMwWyVLRth/R7ky+qjo5NkVHptMMN6SQtL
RjxkBQOGwfnykgUWGSsyaTkxQ8ioxbaqQ0LYLSEFXrnbOc+vrZgY11NC3qLm9xkUCug45pHixpGu
n8HHYAfERqRfrQVK0uDMP5XxiezBqXWjn8g1dr3CRZ4RwOo0ldRlx7F6Onf1eK1DcXTJwSoIBOuc
OTyb75k7Fl0DnbvNOP+ORX4z2YDiPnvTrI5V4KeXaLC+KMcKVx3bYdHAK0snPPS0C2V8NM13D2hr
yVdw0eHSmzuiWKpRXtjv+ZKlimGFgCvseW1jbTsMgGhc/rpmcG/Lo48k+0Sohh5wPBkUmq3L2ny1
KdeZpwidFvwAs3AzEXpr+wm1JU277W3r1Szswzz37FlUiIiS9o1STV+1NdPmNzy5ePUWHRjpb1oP
PAgrbxlWIoY+p136W/OlbYgPm6sgyF+iljweYA80AH4W322pTWP+s+qZLKvG/tUFD1BVYhZF1H1J
XSztw0LvGxRXV5yKHpUgsX/CX06uHSGc806gelwJZDsY2ORrg2noNJhfGSHYhU8a5eq3CyhpZYDl
djYAa4pT/J4Eb7AbZ/mQMHUemSyHXsI0RdavJvlIKJCOLz46w9v2kfVrO/GvS73hESrl2R9JrlcK
RXbZ4AHMEy/XGxX0jyk1KEYzHgjz0vyj232ZNw+U2FtbEHW9WPq83O/CJ6VR4nv2YwdNnvVk9hyR
tQL1gnF5+TIm84l5H3MP0PcpuCc5c3Bh9JvSEBDM7t8kh1S4XCe4qe0BXB3pu2O1Wj++of/IOtg3
S+190QCl42Cn0j9D2m0zxjNdFG6t0LmM+fRmunKDdfthUU0lqSLRd1wpQj7gTtAzxd2/dCTvy4wT
QMsSMfYylbBeSjbhyMHHrlz5qIroaba8V1Bt+7hD2Rud8p1YCl+aO+fcQsv3ifwf8u+Zqfgp5OgY
wDsmwwxChZZwUWBH1T0Hm6T78LWT76y+xLnGW0rrHJdNKoyNFbtfk5qAQYUaJnN2DabyGjLv1R0t
n4K1EhSifamCnIOL5R3SXu+ZW7oMRfFp2fTfqEm8KGp3c77Qne8Qv8PbuqVBUALh48/18E1gxqKl
hc1rwl/eQVwu/E7v47aa9w6SBgmRli9Ta45CMPwmdU4dC3OJO/8sx0bkrkvAi0uONWDn9gkrx42a
xB/XkOsgKX4sQ125LNpt/kNRx7vjBtsqLl6V6sOdGnV7NOL+lqr4Nk1MWJSmf7GEgG7Ih6ClJbkd
gYpzS/8YXFJNKcgo3SxuzvFKouLgE3Nbub3xTTkQly0XTWRWuAEHJv2QObrS2Vhde4f0Q9uKNR5U
Hv3RHrjMpKamxfhnSXWw+/poNoUL/nEO4RAmu3ChT7T1sNSf0+kK+wpmDkWdXVl/JSrLV9008dbs
v80weGqZh6zCkh7aDH4pjifaoxTmZz+PXugI6NYjkUmjQ4A2hw4zamg8ewxtluMjYqrzh2jxNjQV
m1kAm7jEoV7q6I+7EKCyYCSNHoP/NE6maC+RPd6XZR876R8VurcwcLbaS3iLkKZzJaCUTElkpW8j
A3qYkOhtwvKP8KYvnXBHsJMnk2wVDiWGySb10gffBLA4oVdY0v6Ezf6ztMEuy6uJ6Q3TXB7MbL9c
pJYLTMWVeNeG7h+DjpnKJpkZByxR7lN7LVmWTUiHBoaBS6h9EHq8OyBjT69Ry7ZDmWyAZQZabFOf
bIzZJLqSGyGbk+S9axcdciEPGAa2AFQ9VZwmdn98dStnwITJf2YCwc0dMi4l9THogt9wQs3peThc
Wup613wMk/JlFM0fo/D2Tl/wWLu8MYNxL8KR6rjuLbfzI8PqZu3ZpX0esf9BESZHPkE44GqPvt8U
oAXrHndkkBmbzGufzbJ/5X703EDiEwUgk2Qx4LNMPCYZ2f+icbIdygLkjWOMcP8YsDU8wtRPBxil
FLXsjfFguMGJyrr+IFRzy70ov3oI/7GNVZKSyrUVEZyABEgg1mpWGWytpW44HsB5tLF9Jn/sAyPq
CRvT17petsmCYJpPN3WSDRdk6Jcqp/hSlqwFM5B7rK97IK6n2jS/xOhfhKhQ6zp0lMYmAzyqu8en
GpG2Xow7DoVX3TuXfjbp3oS/luIpRd+7WZT24GIBURtXX6Ffnrwu5v5eVc8dEmEwRzDoO16deKdi
61/vW/+Wo2fjhBfLwA0YNpDdzOhBVMNfswXlXyHWayeiyEwdrKLyj0bW8PTkf/2Oeuo4J3JZWCyZ
ZgMT6sdW9h+ZCB9Gh76BlvlrOcWXGYLrZzVisEGdN2wGgtwqtfawYMhV5/OiWTZ1PFa/kAlJBEMc
hZZhvS5Hq7HwHt3FQgTai6SMu62Ut/FDrvIVCYveTh8LKXfRVB8R8/WKMhyaGjOQvelkMlW3rAd0
QuDIS70YRd7Y81aejfVyVJzku44JoZV1L4OLedEZXkXYXunlPSwPcC8tpFGOkq5mk6KE1LZctUkl
y6QdJvARItgEbfuh++YnsvO/uieIIDwoVaI/y8UHZIxJcs7t7gyAkWQZvTEIpBjguPfGA+f1ynL/
moLzcaqSb0BU/GhN8F54DLXFpHCrBODA+eAGdBQG/BFAQ5SRiq10bdMxu3KmmamKvJtecff7AFtz
5D31Ajvu0I6wkzB5Sizwa4eNuNS0IVfTzQd+GLs5Zr74wZ7yE/sx7G87fHbg361dp6vYweS9RxEr
KCDZhEa699oZx0l6kZW+zTFX6dCK3ntHU6nCTAmESfOGo/aFCNO1qMdTOuCl8ZwJ6RovcuOwwYXT
0WhUhAcXi1gec15xYuOthRq0SrzuE18+GHztYCDVe2tpWOmCc80pI4SKsJwbDYa7VUoONu/+8Kzg
wqEgkFnAnMGDKUVPJM2+oZ+/Z5IY4OQ21EWH2XUcfOrdsRvmxj3DCOuUAiCESZlpv54K+2nAAhXF
5rgtWx+qh+D/Vg2km2hFZ8RX487TTAiWeKS9zbjRbxLfesUGEkJf40QbDrI/UTzZHwJrOpnS/Z7g
ZWoPibcndNWwOMce52LavboZA03dZYBQo/EJcfy9GqjSMHNcYmPeMuC3nH0ZVh8KsFPsIW0EcP6h
+azBma8nHTOmYE6HovFoa/9LztUVSxfgIt9+WX6rFofpKnMV/ueQNguboVr62AUS9TBffB0PPp/D
SmP/XDl6OkyxecTiUq8SBU5jrq/Y3gMa1OQmmbNba8aXxRpn+fGlbVGiOSgQszlFwqS4yp3yQwNk
AgcBp/Zy8QXzI51U07wIAENsndQnUOdQ8v2ZwvphXR3z0bgtI4oWTobCSCAnRpcGxNAm5WDcpcHN
Wt4Dw6csx2fRz1dvmiQkPygIafkmCBlDs7iatXwcp5gKCjaH0soWaizpbc4PjKHknXf8gWg4De35
p4/1SyR6h/B6I4KK+Sc5izGAB0NBF4OTkV6DRZZbLraIIae+LW4lYmPJHr3s1WFDeM/S33qIHhw8
Z8SrttPibJzyHztIt4OcN3FW3gyf/F4BhR8p8VPGOYaDyH/NUiRwtXwlJPjuaiby42cIFCEEGqmM
QzTXR9ttdz5HisIXR90VQPMKwpNslRZvrtpy2f3qW1m7L24XfPS1+l32yB5JcFFZGfGeO0xMdtPR
TMHIzbdBtMTciGVkXQIZP43KPegaU3404o2y/Gfhht+hru5NG30Ly2b6zvNkV/JQONpZ+7LIgEeA
dhiagX6sIWB8AD8oVQXYJOvC44vgRDreHujY6ghakMa4ecj8zGTBKi6nBF2rlsl01++qojjWgsNT
2gMDUG34uFw7nSSstpESZ9EzAl86qCwzwKVEXpZcM2+ZjBKnBM4ABIEn4aunPOeiGJkn1hobShJt
EhtGZ2tbO2KMxFjQCeLS++eMUEKXfxKk2S40gn9zwjXajfRRquAa8w1XI+8K7DJ3rwseijB+qwnX
l72N6wtayCgekTQeJic7WjlTORIEggkXWsZh+WcOE6thwjbiRXupiR6387HEP+zb/WvgyLeRDYMz
9stQcRDOORKGivuqNN6GRZMYqu9o/jJKIj9+xBBGXes+vaZMN+bM+6EXm//fo1XJkNYbYuGReJ68
aZcgkQHr4LfBfC/FSNkZeUucIISmY17tQO1K5m6RHs4zB6UsZuSAGabl8ZiRI82SxBsSlpAep+rm
1CbVk2r8i+vNgHvt49IPuyxHhJB91tuXvBfAMpeXosuvlV3wBoExLcwz1NxzRo0XWPJ0W7Og8I4T
vOtT+zLo/F6RPFwBHqXus1P30gofl5tQMA475VFQINwNI53PElzYyM7AK+qtDP2VqJlo6kzdApp2
4yR8hx1Cm0f43PnDU8C/ACT5fWyWpBssz5VaHqQ4jkiS0hIQyuQSg2RZbiNlM/7M5fjdce71l8e8
6V8RpGlRABBTdxUH6/Rcc3JChPhxUpPElV/sPS//SGrmMrF9arWmG8y9DR1WOdXfGigxOHe3BuUJ
A9nGKu+3QapOhs/vGMtqpyiqwWvlbZkGEYgUwUM4NRIjbvOc2bwLBdcGz4QU4FI/DVt+wEQ/N5SC
I0x9tZ39hoiGzM5mP+nubhJbBcWRPFdIVeypPBQlwIu6fsa3ByrWAJ2NXCP803KALhvxMHXjuWlp
SbAUsBLisasJun7eji9Jrr/aFNu455rlg5sE/x8r/k0kFX2bbpGM1eJa+tyTgOScwGdRmY+i5iau
ezU91LnJzZafS/LqjRygcaZ1ngx9El3/JpXeBwk0U94AdKXwXbuZeyz5oZcH2e6i53xOeVfOfwc7
30krws6j+vflh01Yfm4vClRcRgUkdEkN2IegDr+UIloVYi8MyoK7BrTEFbmv3f+5y6jLiUM70Yed
RJcxUj+9aW9zp323THqsjaatHpMoi7mclPpYSO97ahWygKaw2O1PGouaMoZHzpsPbcMBxp2rNwwV
+3bBqZXdlT2OVIQmrY7GC2V5qB+lm1xcQ2G5aYHPGoSWtqApRg5qnea8k/xg++L11V2k63/MiQEm
p6nWsx/96zOf6VoH5MmfDp3FdWq5/SalsS7t4MFyrIMVMxVV1c5S471NJJv0yJ1yWlwTpiHPrQq2
dk/+bK4tLrxUbzN3a25lQWiwxG/jRtV9HuOHtq8+KtV/lE1rrMa4B/Jn2hbD6K68dHOcgdh2GC/2
0VNiVncGcGgI+sNzxS0LcAFCpn+Mx+KadP5LD4CFS7qF84K1NLjq3pbR0nTW/ubS2acB+bgQ96Z0
fH9fAsZN6c3cCLKxu7ATT4JCWmvGcYzhBhnfqG6ty/kG4Bx28qqAbt8daNZJNrPjcCMu3GBjeYii
dZ6OpEdByJlhQg55pNMAdpue7X3flgfOphQOcphp6uuAV4oKl/ZxyujSG8WGIBMgP/vTmvJzbINo
cWp8BmOHcuSjbsyBfsHr6D7ZtW0x+qk5/3bzQ4IjmehbdLI8BqTKsK4hrtAc/mYvGRdHOOJnM8nX
YIG/faybfR9+EA/FN8JEpnLKx0G4Z5dXz8igNpAZ3+V8dVvGhnVF8eTAWQzPHLz9+LlhQ2hn/4Uy
06PfYN6f2GmZH1LC6DwMwtozff4M8Y1Rn7EXmtdopjmmUqyH/cruNvRMnvus2w4zbmbJHtIDzYJG
AE4IyFqJX0WAXBfgAxyHKK0WXbGza/alcm6u3cxNJhiTX6WMlzrIzsoWJeoWRgBmD6EYaZTMAQ5a
MKdIhunSgWnEEX1kzWC7a8xV6sfwWwxrL9AsdMEMIqI0gb7DGJdi1tEkHRMRYNNkLy5m0nvTV+ng
nTPSxczBj7QyTYhMcL6M1rppVjM1C6+BGUePidH4K9/qLxF8JyJMbr/zoQW5qQX1mB5wBgG54zy7
vJUiNyTnkL/5nv+3lFyPOdIOWVrD9uDbqUcfsL2+VWl/dd0Sk0AznWxL7fp+olwZr58bb9Muoqut
gtlhDy2pTZt5pzHH8ZmE9yWfFjBWz+gyUXje5P+nEG2zYdWOda+a7O5rjdbvorA5ikRIX8y0VkJH
/X8DtQtx1rZ4VxqHnjOybw2tW57Q6h6NLPqxOi7FSYR4ZwmA7QkaWy7NXWtR1dNo4qQZwK21FxPU
iiY1Lh6B+MZmoDee3XLFit9FUl49J35oCvsbLwNGip6AsCOi6EGrptsTJd0I6aOZQ0+9pBSU0x/d
AVWClEj6uOi8fVRSm4niXm1LUGG3UdjBxSE8gACGC2tf5e0CxIiL3VByvSCEc7fZ9lrXenU68cXg
hCBJZtZb22bTYI56T3IrIMVpMqQf4aViZDp0Fbz5GQyDRHurSLg3chtbVNdC+9+quH5NGu+aV82N
LKTL+sMnOqXdg1N4zy2/wSBq9tDp4LFUMsoheh/vEU1EwQRjI7K29mhttMwRDcVxmRx2jrXHcfAo
SV5HerxCr3sCJrw4WiviCcRECkrLI6LHqQmElBKiCmcungo7IoSEnZB8BDwkjHFUnpdvPa/cTYWw
4Bn+Tkh3YyTqzmnlB1HwG2GRlV8uMbkcwXsa5bsgRLv2AEgD7QcH2fTBrjCS70iUS3FExXA6+sL0
f4oBsRC29B516mxrMrlFh7YRd/bJxs5ehOnZyXJCfuNboKqjy42YCCv1IIJZQkO7js2CGIT/M5t1
wdhCfktVvYe29ejp+aPgLygcM9vSs0r1XADOl9NaPMpHB91wZOzUZs4Niti+Dh0w1wbupOmMU43Z
PObPqoOx7VuqIX7OeRTaSMXSq/OAY79juUx8xhNDsnWS9y/8Pqdizp+HvH2jx/XBbyaKb9iLpVn8
QPHmTew92E10qofmBk0EkG1QHFMmLk++g1ummaTLER3uncXvLdpaovwzLiSYVbAOsj0W80Pjlaep
n7nCtjUiNZInAqGz4539YWOszArjbZ6Bj47j0hhVJuNJztmH1YXd1h7iexwkx9Ybn0LPeert6RT2
JLAMiRJaKSoQR4OqCykwnAT6UrrZse4HykQ1tddjRdZNWFYEX1viFlpcghOYJYLWBgWOuJGWL73c
5I6Kj2nqnW2n39VJ+dQG5NGtQfwN5/Ega/fTlkyj6457PIaHezKm7xaVuY3FAK3W3YurJTJo4Xxp
IY4G1ej26P8zq/5idP6PFsU+c5vzVHVUvzDNZ0BwU+Ci1g6Yt8egDgTHsebqMu7nwaURqMhiIsSR
OI6tv7PKxtpVw8SUvBjzs8YPPSjvHqX9eVbcQqeqeFz4mZFbH+eqOHhZAmXWTjcLutRIrbtnUGZh
Dh7l4uzfUegi/mKSxv33YhXdD3mieh2b3k8lMTJUQEUA9+y80L3WNGtJH/Uptj3YPeGPk+t/lcWt
o5X6teDIJQvh72HMpNtccg9O0uRv7Wu2+OHZq6llyXAw9pCIcFwHh25wzmXMabl0Fgxh9KWrmOQx
w6VqeELa+1vbobHOVP1VjtgtTXqEIi/KXhtdc0NjQkgtJp+UG6Gp1dZWF34GOwVR3R0W3TOo3hPH
O7ouw6fAiQ5YysNlQvms+RCVNRwcu39oZGhsqFrCOmIDmqybD7JhrwOpFFB/NUQ7MR8sSAtLanKj
BJnCtQRwUXa8NmWXvpe585i3iQ0ioYYqZJQnl4+bIOTJazwyaVPwLedub9cQnaKJi2oMaLMxmyeX
wyqenAwrectmFsn3Kgmie2LVf/vQffR199nVztUqUJwKAE27qp/+/2DcCGdJNyUfc6d+OnJNhj8c
tRw+KTs8mu104UWwYTvZZ3yCXZEDaMDnfqmgJjkAnz/s0r8VOiePWPSAwayfMKFrLtCnKmHEVKir
U0BJrd3L7Dp/TQPGbph0J2+piS2qv9j/STnV1aEvOELT6HUyTZ/pWdW8RTad2BQ97SyCI2Pp/3jW
DEBJuZ9SIFrDRNrpiuIOYKQ3e/kjEqfllP1rCe+QhwVeqHSst3mj32a5OP+b8QE/6doch9fU744z
pvS4qPCTjOsmpeIESwcnoIKtdPBnvbWm9A7S0F41KK1opkilMe5yX/pLCXiwnhoQTILFPSCX19XT
qPvn5Q8A23rBy0UNAY5LxpGbks01DNS2T71DPPT3WUYP/n8kncdy5DgWRb+IEfQgt0qfqZS3tWFI
KjUtSIKg//o5qFlMzMREd6mUSQLP3HtunO3YySTbrIdcWmQONVROhh+yK5Y2ynr3ygXUK4RpJAN+
Zhae+CrQzR1SlFt+raExBQjAMVgyMxvTF+4KMIl+KtBr5SitkRV6zt4P68bfqciySwLxljbZWcEC
o79wiE0LKic/pDihrHcSE4rgEwmSlAh1S1mCo4Gbbfk7Ds+8eXF60Sf3WAXpW8ckEzXhcVWRtoyC
7Li4H4Rt5gbo0PPsAtLRtL1E2KZ/S6QzHp9nUgQWDLkpbJ91k/vyViBhQSWZ5quyecHIe8OZ37Vk
j7FSF9i5/VLHGRebL9hwjGU/b/HuMMbi4FclGprVLbc2qXEV3vC0aa/J5MbNttM0slvLkuhPlMCn
u03GuRjOKg/t/Eu5bSUMliNgcVCmSx8/JRUf4t8hDaEo4+4wtuUkqS0i48s2NeKhuGZos62qqejv
0iVCv+rn9Gus3v1C3CbRrF5h7fr+j585ZfAV2Fm7XNwkSPDut2MtSAFKYfwRs+YZKaPS5bxxkGoi
551mtwRtUk64aCb2ly9EewXcHc6IgCmdYiHOAPCFRTBeaEfHwk1Hhwl+J9NlAU478NsVuT0jHoAf
Ph9rp+GJph2P9GOSKC/5jOoO2hfToAFBbcuSuiNLF+kbeh42kTwhRMVUjB+6lpOpLmu8qbU1Ku5T
0DvlDYwKUtnL2oJLtRMhg8HfJqvjeRuGnu/sx7Slwo6xPPrPPYblmuG2jjH7dRWY08Pi5BF5xk1a
M6RE4lD+jKkl0TTE7oAAEaiEUPFdWVp8RGGV2RZTZNhiMMh0EDH6rPr+Vdg6mO661prjWzakOY/2
qEpn3QQRv6VB4/ZW8qlTzZPxtUQsT9VGKZLrf3IKkJuJNzHrUqGKXZ/3GjZNxHcxtrgstMURUlaV
ydqVpYX3eQlALDy0FS6ynxYKPevkdHGMFioO7NXBPBemNTfCjB6mLw1MUNq/bpIg49ikpXnYDiIC
VAYXiTUlboRZzynoCivgR+bg1zsyBTaLxYiRtZucQuvH9UYnuO0QgbTTM7xLsbRms+xhkvVdgt1f
16EOXEwRi7DHj3HgfH/vtR9ijNKlRciqTvmAsLrN9mS528rxieHZKE1th4HFbVabX7XAF2/x1DSt
+xIuTq+f1miMuxlJYTjrO7ywVvpqN0BujrzDMzDkFCJNgmKSjeMcbKXHRw2OSzoU8JRQmVjFjTd1
KypNPFo1B3TUAEWZyIJRbfwnx4i8YrLOpuQeh3jdvfWycdAc9E63qCeRxm705fdD11NJEgaHzGe1
ncLQ3TK70X+KjrHD97wOmqgFl5tz2gduPbgLq2XkZz8plrbozclaWXxQ0DvTA9J1lSRnCnU8pWkm
NMuxqXcri39lRsCqb4YgSWNocb3PfnPOy66O9yKP7fF5CTyX1pnTavG7XRIlckanwbw8I/IBdUbJ
4Dcnafw0TJBLB1oWhXWeCTL/+gA80dYlXLUuTRr2/HMdj69DMvv9Y1kzO/OotshBJMmvn10/xlnT
+CQt5taId+2myFbJvL0fGYuVpD7apUvmmucCFdmi3MiME5OzJoUwHKD/G7cVgmUwZ6rMJHZAzYb3
DamjNz1O7hIYrjJiuoiJuWN5zIaha9XWRzQ7Q3JISLE33/hUe3N5Lix+F9JP2maEVMURYpg0ILa0
FTz0Ik5b9HCoayHVuVrr98wG54ZzFyym+JFpaE8YFdLAIz8rtQud7+npOPlJx60noC62WhLGF7EE
54EoZHS6iRiawssd66QrB5vILhoUjHJIekyNjswrMq3NNrtXDBuLSCC3DhYMsX3m+/qnL6ekfujt
UaAoc21/RkIrA1zT8YZDp69f2iJY6ifirspFnRrdKobPi6FMLb6tGcOkcV3f10xwAAvOahDhpcdE
i8k3ipwI01MS+yxXbxwdrmFH2ELk93A9GxtqJPq9gkGI5Q/wT/edX2amL3Vyk0tNj9jic/A6N0wk
VmqQloTJsIhfnJ3vMGwXnAcFqHggh2N/YIXH7j30xiRhH2wxKTaT6GIWj/itbKgqc5WlpAmqvlzG
g6Y95Xpc7cbvgxt44R41ruJaMZvHQuAmv3E61wpAXraZjuS2Tx3bRumlFvgux5Zo3GDZl0sigvZu
EmlFcz3KIEjbzTzYS6u2CmXDtBysfIqH3xlLg2Bej72sWJ7teUaJc/HGEBj1g5U1XaUuiSfSptvr
igHQtexs7DkHTTJV8B9sMTtwLmjIphzQdGQFvrwqJ4gCgmFmgEX73pV55OxWJ6xrxvMZxBmTjOum
VaoelEoWOOD7GHtZPaJbC+H5o5CcBmZyFAdrz9+ZErCllxoiD6YQhNPC/rYAGos7jOlz9DRbLUpX
8DmUEGxOrGlIvIMT+BkdtYu8dswfR9JyeOdWYx8dHeyjckwTD3VdIbRVDgeXsz1lCBgXEcU7hCuk
tTesvLMCAwHC5aXZjq7usv8yf0ozBiA6bxlnyRTTFWO0WklXbDCwptbABGbMNRu4rvFYCnV6Bsy3
Y/tZpg96qGqUno1rt1O1DZXV1AF6x4pHvLRIX4FsP06kr6KikLBtYwoC/yAbQn1yIkSV3d4Bncrz
HdxyTZNA1izQ8CJ2vPlr7rNu+C7hiJq0lJD6Cx5AvvYg8sWSFfpDiiZdf3FDJSZ3SWezFR0QBrBW
BxqFSbJlFY0/8j/bjXR9EtOCVXnrhVA/Gk6wurXe56YmQYZpSdXAoI9bbFexBbba2VcaH/Z5TNeg
w3xhwXVeVZoGP05MSM4OjEMEsMsnL2QOoxSKA893W+cPuR1I+x23woIJko396j5lbu0t4qSTAmIG
RjVn6IgWnjFezwcLv2J76Ia+IV6egq/nKA7GRjT3yCqz5A8HCQgfghQrHX977AcxDYkl/+16a+wx
ePKKB+slZPvRRX+xISSsxCCykjWD0rhKYFxVIm6zt7wdBmBKdRhGE1mKYWpP6DEsv9AZdt1FY1xT
Q9XljyrJ8vW7D5UfrQdMR44vMHk5uMm3MJYz1hRu0nr+PTr1vBp3VHANklSQ5i6xs1k2DUwINKBG
4sHbBCvDEGiE0R1Drv5op2y/rFMyywY5RzaqPvkvRzAg3JuRwxD4GxMyL2MmHiXTvlVD7+WntGsD
MR6pBzzL3viQy/trnbNF2fYKBlJ1whyrxYMLjXf8VLYS5NmWeTq9WTZMOpKE3WnM5M7TQqCYj9UY
vSY1ENM/Re6n3Ei451Lif1spQAsxFm8aLm6wPUP0E09OWiI0jBmpUntBQ2VnjDuIk4x0VOUzXpbJ
PytQ2BRC3gfYLJv3onN6x2d+Yea+m3xxBKFrgvIiA4+1loNF6YErJI03/BfLZySFS8QBgWLMIiYs
nlgT0tsMtj0/z/BCOf3bpE6KZ4KeZtGytF4GzYJ9nrVdkRvleWUA0Z4pzbJdk0wi7SIDh7Acy9E8
fwDTqgwrVsRU5G2sRDpBaWr9wXsk7oK9pUXj/TdDJgEcsk8ASjuboVr4Ag5A2LqRJCVOZ2LDlrnx
h1taIXe8y3sCujOMvIkaPqMwWLEdkXgMHP2ma3DiuzdRJisbxOw8KoibSzIj3qUI48tJ+Dsy0XH7
qGJkU03Vosdd7JWd33MZRkmA3IzJqf3pMbsm3nIcqNbBPKZ2gh1uwBjJopNFb48AbOI7Lr0DBaw/
/hb8k9PIkJxP/nP1lN57iFBBqRMb6XwG7EA6ejwVx2xlZhzw/pvlCDrIjZMEJYLsDAQLDKEBy2LE
aRiXLdbXCs4DZNmhaWVyx7OjqmpDYnjC8iucF1n/FkwvgVlQmjBzGl3bQ0q85rPbMqRZYodedUbm
yVu2FLVh/uAwjnJygzt3ledFrlF/jjwgXw8+3BR8TalEVHSXWQuYmslbbSzuBV3/0tMtNm2gTg5K
fXiSvkuxh4/Wckf3PISqNZ732WfQDl5G1pB7sr6WxpsULtgu3KrnMdzySUzhF/dVSkixvUh/uFZr
6GNfSupyQQZa+MmSjwChCmhrqCDobjS4ugqsXp6k7W+orYTvcHBMip8v6yZl44bnDn9THi3G0pjn
caNu2lzXlUOBR1kUXmZQPaq4uCVPOE+Zx2YVP3eNGus7jWAJka3kZ6H65uOdRrwRzGTLc5amK4gc
H58mnAU28X0ybLXj0mns+W14rThCCNUNd/zV7PKuUmXrRcdmxLH6GmFjxxCq+sjx/ixlaFPjaVE4
EEHnws2Y49QTl4XTYsPdFDpZ7lMYPZkGxdYhEL9RDDDoM6uMiLkoihmkHGVnMfW/iVBWmHx0FwTz
60TjujIHgIwXNzCsltQKSIkgJI1xjkaAvNzWDVlfMCd0gsgSNXld94+ARyJyJxz2BjXi6LVO44sf
FkV2WLQfLb9tJAw9IiVPIz6WeVtEqJnTuSibc5jYoX0NdQc0asOsciqAlrEplsmN1HK0/mLhtnkB
m6zwCeOh+2lAuSRETuAALwo0zzdjk00esm2PH49pAprjHSh1Ssowo+d9KNIxqR8zBl/zF0570yol
U2gTvSjyZl1oFUgwjb4JqBj7R/YprSK+VS6y2qZdjtbxhi+iLGZ2X1Ud/x1dOWC9YknjSjjII2Oj
h5aryRNmWjOkv+2kcv9jHkFZLFjdx2n5RMeaRK9lsPYChUNrhzLkY09VeE+C8Cw+lzrXC1AYuobO
/+QETuAW0ON54cAwS6Y6BggZs2QJvBHU7Y0gAHL+KcOSdvdKwM/aIg9eRDz9BrUkdA0qYZH+VFOS
U6BFQVKK9pnwiMz/Oya+qkjksEYa/CiNbPs+1iIaLUiTUUr+O8dm29lsCZD0w1Mqg9FoXEDJGDs4
MQKMjVZURoKibAB50NveqileLM1ljPKMZO0bEVR2wYAwCGeZbXpnkdQAmbAVwrfK5rh+LuiBSz7O
Pfs2ckWimGj1BLFy6jFAf+3cIZ+AsQdA9z8sH8HAhLm86lV6aCynau79pCjax66rFnXI7ExDd2lG
+FZUfH4DWntBS3CVbaexpszIqXEHlngd1Y/i8i7usHe3NlVlo5zlwXfDgmUEU0Ldkd5JegeKmwoV
DOGxbuunj2xiwuA/K+2HXJALFdGnoRerp0ntGscP53ab9jhKGJRpS5I9zvqb9fnWbt3WsDOnCnG4
HCo7u/Rp5mYYgjPcn2QITi9hSYe8QZNZ1gdIjeS5rKsY4s2cN9StTLDa/NaLheedgjrD70pAkTVs
CtI2KDYYy5AYMDP6wVdQ5X+rDsplS9iDRzxzXV0dV3rnhTXzFWM9fO2wpL73yrC6pboMH1QOC8Dh
0jNfa9AwPe278Cr8Hsz1KoirvfHmrn4YJEzXNqXlwHuDy09FFY4UXHMANHq/mve5M3OjqmC59/3a
MwNGho3ahwJjh4k+aVMnbDMGJ/eqzUi8EO7M19Cf+wRfAh3Yui2bhkjd1u89Upk5VE5p5Vb/ZUGe
7b0Y9myX9P1dOCW8bbQV6kezAziMDAq+Ks2SHDatYOXkYmmvdraK4rvqnyWsluHjGDrzWSoZfuuJ
PrpJ2VLQ7mRbIDno1Yfcvu0AkF4jp+m+XIwKTJKqcUx4GVzcgeyWmUFPTEHirAGs2uX6c2Ja9rIy
HdyBIapONLkKQvxQ9FukitWjjxgORid+oIMsqtemW5J9EMz9yQObDbtJooplcX+faRpZIoayI/Ii
tsg2djlyt+1bn8OFAVnl7SnU511erP21LTQG3iViT5Yp/QYky3vwFWqgZHSKDYIsnE6j1ZJo63cw
sGDHmBnzr7VKeVjWcUZ0KoldEHNqPfGv+cwfTKhCec1KRAy2/5FLVDBigj+Eau+kY7CauM0jwinc
sbhVfYNPPGZxxcFBROxqEj5TpFMg+1lFYyf1/jk4B6raJnC3IFl3fiPoVRtsbJ+oky/ZmmHPEvOf
LIiexo7WJfPpi0EPi/ySe/KYgFdkUYtzr3lpACkY+fZod1dMyJ9NRTBYFdUns18dVEUwcQDfEHLc
TEmfEAeaJ+UxYQw5FKBM8HQAweDrZe1S1u29IFJ6cEJ606hnQLDc5ikLT2uET96RrAh0IFke8wCH
GWjXKON3aPXBH1e0h/y8OVmBCDrhX0et+ANZNgMuHPwQS521lcNy9bG8rDm5x9zBSIQPtDxP9gI7
ooutQ7D4gIKmbZGo/7oas2FCigcRIrj1yvXFz+ODSYJ3C4LHfBL2AiZAfTYhOqazycrbPnN3fdke
OdWfHfY18EWIZerZlk87Ybk7Cl4TnT1dHbt5KLt5W/KSLPZvvn5lEsEaGBHyqreZU+9cVb7W7NNQ
RS9kJ7twMr1jENeHhG+Wgd++cf+mCfpOx966DVv8ChRlizZy/eQ83sq8uxMDSgsFJLwhgcUYxmwn
OtLk0kaLYcERjy+vfZ8mamaC3THRICiYuwffxgeFtG8r+uq4gLgHJmWgc673DJWKOMW1eLcII6ah
23D5HkhKOHQOEgBlxEbtd+P+mbJgV3TRqSTzyXaJlZpXm5cynv+OQshNr4MrD+M1DycCVt1bxybK
aF0PnIO33hxfXMu5M5rPtOImgTZzET1+HJck9T7Cd1Wv4TsZup+dJqkZTEWyQALw3pslP/pzf+jh
UMuhOKCepdIIXjyw/s3kvjlp/cr5C5pYEeSyfGAcPyWxvRs9gZKSR5kRG6o15NIWTCnYBRMcLSed
NiuztMF3P5qhfJFx9GL+QSP3jaSADuRhrC9phvwjE2omSV/EeWxb+UXW59ECpiyhlqTsKvEF3Jj3
OPTsmzZGACGGp7X8Kiz3DOfy0Mr5LwPKI0TAx6F5XSN718vpktX5KWGFTVh3EgXbMFkuM9utOfQ+
YqP+dGpxM6YEZMUhFf5osQroPu0lvmKVveRO+9O1E6LBwIRl3IYtv0zIPzxnLkl5GZuu9VivpH6S
W13ZktwgmHkT35kz/Q1xErTEGFWS4hEVrFdize7JywhIEMVwjVM+P8pAIqKcv5ql4sAbN52aDyjI
HnI8rB6QB57Glmwfp/sYzafOAQRyDhR/w/zBYcVcJuc+J1qxLN5qZAyBnu8ZGj7ZdnAXy2inlbUL
FiK+EUQyw9n0RXswIgIP8IcdDvfI0r4ImyEJUBxa3rUZuWDGlK6qOdGkuM15qQzSAfY5+tj4GjF1
9r1vAxryvXiLlnobdwXb0O4uxcybew2kfyST9V+bvjUug0cHunyYR8ho++3Ip1Y038TEX9IBvwab
CyaFt2FXbTrYREos57TIDxkJGUb6CeXxylzzZgitgxeA0GvgoqOFa/PoYA6MmeNblf95WuNQ9jlU
0LrzrDDoYMOhypfOVdeATB7LDo4MxrbmaFYkdDMvXfrhfoHD6uXh3h4dANT1ljf13Kjm3/OVwxxh
O/ZhfvcBeZ0BpAC0JKuas5HTwU3CTdfkLw7oc3vmnMSs6BgnLW+p+cyLWd1Si8OHjU8iD56YF508
jgX6BSSXy7V2QkN43KLbp1dydshktviHTsyNj11q/ZnSeFu0mJ84+8ClvyRBgZXF3gzk+zpue3bo
lmIWWCCyhm9UiJcod95X7Kf8JQ35iS97uaHKOXFe7iryiLD6nfm898IqCfgFzR4FB/aCyPUFeLiZ
PQYrW0lvxFcFfvgpnD10C84xFSmoXDwS/Hk9hxwZgJfAdgEnEl7KLtJ8JwsICvP1Kha6rkEiF+w6
/B+2xKcw+l6xxCisMy0rBP6ElzAfH/0he1Z2dFunMPNZ8VM+3IzRxKo6OawWp83MFheoC06mkz3F
W/O/o7E42xwkOmz3uNm1IJAw8zalT/uPOiOa4RrhhUOIgtah3njWG7yDO6GigznTzJlVthHkLJSx
XOEUA/z0+F2IadfRbZTRaogynzLptxXyw4r30x3AWHJ8mNvKar5N/VD20LymujunjndUeDfNZ+15
oCELSIiT2zw5osPQUtgHh1npzeDjrFZcaqlCfOPmLerPKXhhsrIfh/A66mUvVgjUqhiYkzj+dswT
br+lzY6qH14LfpmoWnaB5NuyrKeITPbVkwc/dq8S3HYALN8VdwydtjW1RQ5dO4jQzaIFHsB1WIU8
OIQMm7pDynzDOBQwqHuYlvpS62BjXrjFWrBLZsz8iiylIVlCwcQ+vvNb72AUCXWpr9GU4NbCR86t
PI/LaRqbM7rON8v9TqibdedwoWJ1ahjkYD8Mx+Vs4AbNhH9YVSxOOa09HppulmS8I83iZ1Mhcwgj
NJ2q+CsgUOFm5Islb+bKColVzzWkYI2zcd+G/sXcLn0+GLkA/inWBj06d/SFtRU+LouPvik/+Yv/
0XTpY4U/daWbyEd5XgU1CsaDi410vugQr5sfnSbpB8vTo5NlknFU8VnZ8cHcKjPmA7fQt31jTnK1
C7I/VlVcXV5yQ/dmCrs1/iXzu5nnnuy9Q1Q8szHahzycdTC8mE+Y3c3V89d76v2Drq0/RU8mroS5
r6PmKUvjJ2NCNo8uK6kbTa6CE5PzJ9q9OU0bTnhY13cCCIf5zbI1yjeqYqGlnFNFgIdfzn+QG/G6
9FxqzGImAFwSVKrDkVTbb5jS7kkR3pcaoySaeBtqpFVDkPaW575fcCDVV9VCXExKZ19if7EHLAtY
9libDLsKWJCnySUncs34+OYA4SlVZACOZxLjTiPpElV8aqLxEUjQfkqJ9ojgf7bBVqFqNBVt4odH
O6MnxwzlrGpr/EhBhiPSbm/XgtDlpjovfPxWyISZcmFiEofAgnRjjFNkHER5FsOP62+jicGz+V6y
fqQ75FM3f5yDUmcZMQsHWXyW7fisI6I+KKOsAPBl0ny3FLqdFo95nj+b08FcmoEXP3R8ai0iEqYw
D3r0tv00nmMqjpE1CjNABCHRmShnCqjyFVj3iQhm6OzrNhi8/ewmIAJhShGKMM/uRRpOCpJ85AT7
BZ99QEOH5JWjr9vlfN9tUp35Fh4KA+l3/5orGLTE0Tgaidf8V2svqr5VI1wGTlw2YzfVDMPRlNuY
6BKu9VX2nz7XUzfk10Eid+KRgloIq9KQJ8qDkAPo/OJUyPJiIedXVGyB902+O4TQ8K5DFFVUzbWt
P4c+waQh6HtJ7CFmfS+z9VNFyX7h3Iyl3tmMcky5Y87NtjAYb+AGXOvk10HcQDc/RndjSZkcexu1
Loc4s567sriGa07AEclcnSiA7hEYjqWq4lxKZu+ycIXN+AyNMUOkxZmEqLMXTed8MoOclH0o419U
DHeVqe+IOjTljx/3F/MlGwNkXs4HiGublFmuOSgrqR67fPpI1niH8v/MlUOWpfs1QkQYovGuSbyT
uZf7qnpHbGAoEmxdnk1dAkXkv44Z6jBRaC4aWmT9alP3+9ZbFfGZZBDcAx+28PhmDrIWJMzYs8vg
TwR7Zb7gsI9vzcnC6vXMaObXRhuHlmFv7lLsR8SnkIxNh4Pk81Zm49cYutNBgFUZqurTMgQanlJ2
tSfTYkSy2c9lj2xZID4EnuzVM9tgZDY0nJqXtysxvgCIIiqSgBUYb00KRq9luQJeiD49Supz2+Cn
tb1rT0nAehLWd/7XHx0qKM0kcj1wFqQUkXCg9mLwzt1g1PZIx8HxPZrDf2hIa+W/TWs5pOulQZsJ
Ufjf65ITHg2C9WJea7bNJ3akaJBcjI6d/5xwvXf9QjhPvDMV+wJsyeGUMe87U6kHB1fxjY651TyJ
mSjR+1T1+xFHJbPL7aCj2zG6dnRTxneZdoy0yWsLFRL9svyOoHb6ojk40EMdQSLFfFeFwfO8hifF
+yttwkhWuY9Gb5eFwd40fP4yb9gzsH0pLx1bqYjejhXkicXFxcIE6NeIqKua+XO6j3N1bwE7MDda
Dwx54BcW8s6UgQXPaYECMKRirAa6VsJft1zLm5Yj3ynz/1iO7s3Fa54WUUBG5Fvt0UmaZzTXb4Hs
dzKgxcwE3HNva/48lz4ipEtSCrcn7yjK9ttyTq6Iv3m/62MsRoZk/jHEjshC71aQsRRXLwqKlHkU
WHS8m+Oi5O0X9mNjhm1Jv4fkbqqfsRv3luPgmibKBfEYoTV9dG1JemmU/iHqlKImOORAcbJhvfDG
HDTzUIVQXCSMTjg+qAn2dTbfGZhCTclVWdXRDgI06t7O/HOE+W5T/AF2iBpR3ptXgh9i9+7ZlYpS
HNgCLxde7Psys6CdF5uQJXaN1dYEz4JsIYGssXhwQu6y9ZX626mmB8jKtHj11msL9pLZNiRIjtkZ
McUGTGP4VpkRhvizeDXnmszjI88yD0KUOH90PT3IPrgGBQqa5mrKXHONsmjF3gsO03zSVIcrjDlM
VAxgLk258FsIj2cyWb6xx5yjDE+U5LPk4TC/Lvf4KZiiO0Z1ADhdAhPNN139TgxeKocTu3tq6mln
rc6tHT86dX6gIuTxI8QILOS/IkXPIbm3Px4lv9XdmbNz6MOn1Sl2puq3OBJbnsC2m946ugiCx46k
eB4yN34hPIa/tcu7yVXIh2zOZZfGg0AM09SEevk0TaYll2fzR5mXzlRGCSVLzWzNlFNUgGUONE0J
l4WEvqNJ2XfFxLI2YbFRpWfJyKeL5D3rV0xYYmuXXwjpz1xMOU2vJfwLgpGraY9il9jeUG49A49F
mLyuzq9PF18whvQtveFTiav6aI5XZ+2u5PdwNMbdiQv6nHPXQtFnqdsdIrKGpLY/fCzWMadgDP4l
Y2d9EzBOCwBYtXXM/mh1f8J4fSrQ9YiOxUdzzVzrIYO3mAfqSXLZshw6me+B9eqfMglI6snOs1t8
CpgcFZJDFtKHhCrROM156sIrp9BuSeWHmTnQPGdOfLGL5NYcCOYItkXA7LF9CJKCjBWOPGWqjmTd
M0mo4BWaAQPLiAPOmSOoqFORLh8eoW+sjO7Bjz2ZBqyt6Fn5XigS9q6rGEyV935cI5eK6BXmm0ku
772LvpyRxizX+0yO3yT/HvoJ0V8m5MWPG+qw4Fx71kVx38ZKbbM1fzfVFAIYUD69/Ncdo7M1nXuI
/eGmycfD0MhH4oWf+P9DPi+m0fE43k78nQZ+HlqgJy9W+4iJCM8EqMJjWUFJxG4AeA84w5r8FMZa
zguqO4pSCu5OliX76EA+CvYjKnDs2yyIj0h3WHRlVztPr0NffzOPOobq/2OKhEPSmMHMTFCv0W9I
R9HaPVV0dU+h/uvOydmJWLDnlPix1g9tq5wN8oBz2a0P0h2drTlvm2j4cdL8itLl7ME9SGLxHDbD
WSfon8CxHgpmEMwWt5607s1o0RSA1SiPbG1Ac8yM1ZIEnrSr0jtCvX+iBCkAkl4OVf2mMnY5vWYt
ac/evZnUODrYmnIKUy0JKx5XoTyuToOOD2OxF3uYExR48+KSMMtkFS53C4fH0rhs38s/LIDOUTQ8
sVq6iWzvUcUWt7r+V7AN0Io7kb6Zs9C1u/e4wefN5GmiCczg2ZgCJPOC+yFp/5o2fOK+ZFXz4PbD
HdQ8ktt4z2XV7Ah+2aI3PesSEUFk1R6rpP7dlMde5d6ze7/l8LjOU/G3trJ7CBu3/LgDk6JPlpfb
kBECkKK/gu7Ld6c/dZARomv7/y2Ffox4j2vP7Y+YSck+JIIWv8xtb8v3esL3GYijKpf7QC3cJqR4
xwHPYVL9+9AQ+12cNjjF5J7a+SUQ4lEX4cUqx1fEnVc2sl8T6N1/PfeEAY1QM64LUwz8u6jhghJP
/2D37QUg07InMeoVMuFbiP5wM7jrE1PGbWl5WOnKi9MRsclk3qWH7pEqmvGH52UkelbHkYbWoGBL
Su6hBxJvmSEUN1VWTD9OT/6cmedx/oNNKGNmeW2AEn2xL3GKU0cgr7nxggAnb/KUt/hje+qfQiGa
tYDhymDvOOlOt0hgIv4dJL0PWi8vBKLx1FCoirkpHq0YPw8EjWs3GPxJ4P/kln/UQ4IPM7ZusCDe
NnV9m8zFxzRCQOrZKfgRf2yTkRXlXSjxT1iG/h0mIbZ78xKGKn81HVU1uU8pT4tU5Fuwp37oh+kF
OHCIWUDfmZkSdixmBLSmpjdCGstexX4CL8fbIlfm61wBQQjxL+Jebof6lwbi2+qIXGrqP+NSHCHt
QeFVLC9jAH1Y2y9T6N12HGaDq8VNi40UKGd7SPvx1wr1ax73t0no3QWMgqYo3i/0dKLyHnHmHdCT
7syT0wigz74WV89exG5qnL9NWCJL6bZ9LF2SU9d7jzHilKVs5tTe9DaQ3T/zYCROnMbV98uveh62
glHnNMb0hP4581rElBIoigMnm2rER73omBBzx8VBCWUE5hVx50v+PoeuQy53/a4KpEcIEL7Rgl20
5uuNyoK8oVF+RJV1waPzNqUkh4UWpKdATwcTzADRyHtK0Bw5Xf46ow28SSemJKSS4OoZ+mKjMryV
stEJvWJM1LBT/K5x9V7V06cMQjPTAFKr2S4DU87pjvzfyCcE0JoJ4smbv3WATh5Fw2tIxkoyj3ic
0Hfc5EgGcMxhs6j1rV5YtqGXA+Woms8l1Eiv5VsTdgiTJpaYte0iPVXkuq1ZRcxmxHbenPEijF/D
oCuOKl8xX6M2YuUR2qZzDuJf0eI0ySKMOnr58uipEDsHbDfsnRjXvbv4T8LRH2YeZopiH1EuFf14
64OMtepxi3zuvJB4JuLyMHOZsXJmWEQ7bEbMs6o52ngsBBHVjn+CkA03uudPFYhtKhfAWp2+w/49
pIG9bPNAfnRD9RaOpO2SdoCtHuFK2EFa4fwk7OLAfz6KLD50HSDMkivRYqeQAg+LsMhgqWGXXqJl
ZBkcaSDhDIjow/i7k+gpXxrHOywieolHJs8xnllHwmkR7qMH5xyN55HMHSaXko9d07fUGTa5CrKg
ILSu+h9nZ7IcKbKt61fZtscXu7QOHDv7DCJC0SvUK1M5wZQdfd/z9Pej7kTJSQIzjapMVoUH4L5w
X+tf3z9U9FjVRzQizkZNcgR0YcWRwdthjY7vEI45VPjjZ8QzO4VPBckExvU2FsW3OmEblQbn3szu
Vfx7KgwJwsaArkS39ECCnTNMqlHac/gWq9F5/Nz7bXuHtYm5QtF+aPgfbE1LbqQUfTrp4phWtO34
XXUdmEhBZbfbcZs1ZsTozTigXzi7krTrUjKKnR2DivUOrdWwKsK9HHV7ja31OCKzD6ssI7wv2U6n
Uk9roH2syXE4bvIj0sStq3d73WheEZC9dzFkfjtGcMwWpLbdW5fO6LE/1lu5A73fscwZW5hE+LHo
BBYMZ/F9jBOa0yKdG7lODe0y69Kg2jo2vjN7vuBEc98HjbdJRbYb/0clVt8C8FuHRLaONiQLMvHB
ncuO27HYtloCqgHJqUBwtCGVjbdivm6ysW2RaAQtJ19bpVKcISO/1oVd7xLAZ3SPeyfsLaIVHklf
fcWJ+QBSmS3pCSSXAIA83wZlnSAGC7Kz0hfuHlFm/sjBINjFvscurfZuay07lrL/m7gkxgxy+Wj5
4qZslGbvRbF5VPTytQIeDY1EOpoRxm6q6V8S1/+lNOJpkCUwEvSKj2RG7HPeEieLICDm50ZSwcmX
Ju6NrORbso9bz8wvUuk9jMiRwore8A3Y+3n7GIHgwGTwLted91TlRIzJFQpqR34NLe25jzASrDuT
Y5iCq8i4DgM1BT4z7LHbRJRjQiECBrDuZIip7GeesWfHVIHjrVwND61h37ORICOs6z+HfCQH1Mlj
4de/Sq/d1QNwY9+wtE1kD+39WEsuXPLZBlmEmlcCBKBoxDvv8y2qgdeGgMI48OL5Lr1zMN5aosRl
ka3/Vu+d+3zwzoGfPxCUDkpW3tdUusb8rUk9yJOjZIcFwUVSB0qCaoRReXDHNxUwbQe1tiKDqKgP
fVX9oPMB8In2S869cxmAZdR8jSqvFm1Q6aG4sQg13qDusVDn80HpBqeOJ9JuwBnxVQppXe4ssJgk
KPYSdtZ92R9pB1mPR7JxpjRNv3Xcgu0LDrhKRAd8z0Gh9+SnTAJbYHDaG8si6HuSFQZIDzGlcbo1
XnqXhm8+9kFLLTEOo3xfjiD8OkGfp7buNm6821ANb+KifkuS6Ae/7KkQbEPwNLmohgw6uNqUVf47
CHBWInOgdOEBfvZd2Gg4WGXsM0IFqV6fmNoul9A4S+lB7rtHuADo/7lVAx9gJz8a/LMb3Y8KdUfb
DUfRZt8NpNlYxHoL/s3rJXCl4dlMPLYn1Y+spZxb+p4yamcQEUCMo5iXVNa9k8i3hVa9xDVlCeT/
XyWDvXBHmVzhm013xq5J6IzUq31iI6vqa/ojEIZpd4pQPMD07sFi09KqINhKy8ZitT4E4x5j/Gle
6ZI/G/0WYL7tHRyU1rkbjgk++xGjyK2XAvkwOV3EAWZgYQwopg2Ie3R03CSe/kBspRRpjvZeNBzA
Ryp9XBNKmUNsYr4ji6RPx/4ekgrqPeGsumScDS3gV9F02HPoUXYQ3LO6lq04PziItl6RR2Bc33pH
VQ/p/5a/+n3wUwp1khqh8qsJIqRnkoFPSt6rKz8jwyzFfM3GFR6q3r2mans1I02hWB2ZODnEDAOM
rEeiXNEes0C8V13+nQLsV78hC47u8s53TbGiHdg4N0pChnHMLGFYiIdO/poWdKIoVk0w0NETVMDK
RF59G1TNWyENOkpYJCaq94Cz7yNJCodGGd8A6iLlHMKDX+MHFPO6mHJIRBYty+Jd1UdbozQaaqrt
i4Casg6NIF87Ar6wYtIKjhroZ6JbX0t20k4d31LgfEM2R+u+yC9sgR8KmIlkE6RqZBwhDhv3sEPR
f3MVMYx56oeGk6bXsNk0RNtumrq+VGp9p6YNhDm6WOlye+YpH1Q/f+kik4xOg+mZLZMtJsEYycoX
vVTZFlPOsE2YomgMTbZDyZfALJ44qe8EHbUNuW7Hd6gLSNFrofqPnhQcat9+7Klq9Z50U0qc/wpJ
J7bDRKWqB3Umo6ss0I2DjiezS4RIcvkpqtCaOY35ENXGLcjc+8QujpLkHSim3g7YNo3Sjwvk51c6
oQAIOemtA6YTLzKxVv9xXfNv1JpMFOK7r0Fp7NFxX5LEhD2Wvg/E/1rIb61hkfmTz3xIfxmifvap
Kqx8GhYaVfTUK8TFifxdF1BmNnOIHpTLgggAWVq+FIX++5+5ZkX5TaWmJphx+b7TtKPdUFpABdus
RVNikhg4NBIm34I6OMaRdE5NBRnCQJ9IHcVkILz0Bm57suJoexdjO4LyuXtWcGFfya37M++witWq
aE0LG7csS68iTIJN1GvvPtbQtxaJQlgSexcUQJek6EVocN8VZt1sG9rFUxfFrFBV7BqT5FSm1u8k
IXEXh41M1lemAwzeZoqCxQ7a5zbTul2taK9xFP3MVBDRlWEmTGyL6hdyc/rKBE/dRGvcWVgENPVX
SgHn0FQPfR/cs+nx7pH11nQb12+K0/2sumyrlDJe0smBsHqUWjBOyFUAtGUdH6ikxP+pNVFsYnDa
vdYQN1ZerOjfM7OL7hLPpRm7HVjZlgRJ0UIFcI/tgHX0DLCJwwiOF2FECtJqQ+yQogLTryE3trg9
FO9t1mu/A1g0p8LPo+cIUsU5pz8s3Ogg71AmO4TpUql5pUZI1QN7m2B4TvCuu6lqF3MTyEU/Cn90
p8x8o3+zwjRDCoP+xsDQA3K+i5+OZSADMx3nibjfjs4S0h0BsX3DqocCNqv5q67p6bHPB/dZMsER
qLkEsh/rKhy2tIBSaA7uGqWunb5WaVGtlLqRvvalMHY4Ero7g1+y8mxx4GVcSjuGgSrQmgDOpW8R
hgS1bHZ4+tD/8OyWer4C0/ULmdSdYfvf5Nz51VkdCCiOZDRm33j0cCpKfXKJ0rRLvqYUF4K2vINg
mhPNg56vZwFXw6f82O4renuhJ2xFHt4luizvXVG+0xr/IyBFToPrPc7Cr+T+vllS98A2Yd8o0rtk
q891THteVlrGSR2q+DGmwe/Cr/OfmrJ5xBQM3GOEFUIEgMwW9MFnSvPCAon3BTsG2gfYmpIwwmrP
UfHFsH2QmWRibfbnK1mHHQu18sHW6E1PM03b8S8U8kL7vcL2eBO19ReUZwiixHCx9OItYKZUTfil
J1tGP92r2tA7rMa73Ep2kSG+WRYxUYyoK9LxgJHQeEYUGqhYNwMqbj4IeP4KFesBqs2W0Z/NgJOm
JuSbLgsunQp/K2vpRwoa664ysFrGhSj0OM7mRiyOiSpzwhYJhBqRnF2/yHFnNcf8nZbDgCU164K2
9nFkRt7zU6ltvujmfRvlGCHot7Lj0raHLgXCirISpfzIPKFJPzRuzIFDH2QqMqAB5y5TM3c+FQkn
GI5FKZ78LDk3cr6xQIN5FuFILpon0I07otIhMrLnWCTf+q56tD31raKvCg6KcrTK8pZc5QN24QeH
Z9VaAFKaOOruDbyk2EUn+qojZ763WmVjUPEiZ2LsAJlQqyy80Z5Uuq3s9GuCaqOigcDBbXjIkU9l
Bj+H3vtKsrBm4z+Hz782AYNqkXY2U+cVbO4+831iStTfRaF4MV3vruYhrQB8DNBtMDSjQRx5svQs
18az8ACpcsx5MRrZ2gopxyCb/yGzn9O8BkKT5VTJ+61VaRSGSHGE0S3NOnc0hu+U1DpT0CT7b8m/
AyHtO5RhiCSZwijvSP6yJyYNmdXGyY4cm2YJ74bWwztLSn8lkj6cAyOpN2FFOsSqDoALdobZAIej
y5taSE5Pn1N8NSX9q963P+yKYruSAOIuRo58RYrekjcBFFMatUcHt/RZTry92g97yEIPCkLwNfZK
90MFJYWSU7JCAc3u0Moz+JEGbYux/9DrKBc9tyT32t9KOT0/gVT8jARyxjbeR4KmRDJvKJxk500v
2h0526+E0jtPahCuOTw4SX2SAG/3uOWluC4CqD/1OiX4scqsK4HMYTA4MG+ojlQOZSGUh0kL30Mj
lQruMaLegZRMkIVKVCqMGG4H7ovfUekFDXkGLX5bWwPN2xXttWVKGcYvvkGFGtZJZ72pqnjKsMpc
0TxwP+KCsl6mtze+aS26CMyMJG8vsBOxd2QKXvwYrhiCbqwIJOpZFg/WDyGnptY3Oqvx2MjKNwAk
pzBsnhPfR1nqnaxc/W515ddENp+Zwl+amDKW7pgoZyUiQ2/e/f8HqvIKkiEZWSjPRd+ae5r/zI2p
wJHt9OKbUyZIAYJWRrCXUVCh9ZLAKH3pC03CgwB8j+UA9/z3v/7v//z3j+6/3F/pfRr1oJX/ldTx
feonVfmff+v//hf2buNfDz//829JpZ1PN3TqN/z9x/sjPaH8R8r/wS6UHJzB7iEZ6FChi2uw15yx
1ZfrlzdmLq/+eflCbnrRhLl+7GLqfGlTJqeA3NWNocve9+tDzN2B8ucQfqmDWYmwoLRpidl7qZbs
NdrTb65fXZFn7mD8+4cHpEluGIgoUI9dFB19PqVjPge60J1RxLedij+lMNpvbmfBwZLtYX192Jmb
suw/RyWVL8hO5OqxpAcejz72qXRQrj53cevPiw82ydW2z1Rqb8FbJqpHqOGnz13a/PPSbq6ROTPD
/khF/g6MMAzcrHy6fu3xGn+Zqpb489pMJY9GLLc/mpkK3zgvkDeZztdEUb8MFafOoL2/PtDMpLXG
v3985VVucrSu22PtceytoDbbvfpCV1248ALmBhjf+ocBTDovc7WUuqPp9v6uMjR/3WiDdujtqt58
7h4m69pvFMAAet4ckwqDerMy0q3fe/muKPkiXB9ibo5O1ralOWFZKWWDPROqt87ucM0asHG4fvW5
ZzRZ1oGeK6HLWZwVMPz04IxztKHI2WTpj88NMFnYUp729EEWLOwcPOJQH30BBzCNztcvP/N0zMkK
hmNaq13GBNIjzlalIx2kCB+z6xcfp/xfloI5WcECTlqgqpZyTGPnO6vhxiOxRlpyb9IqtTDGzHIz
J0tZUmJ8AMICwj+9ulipjgKA8qYTgr4BB9UDbZjXb2buSU3WtSs5shMUoXp0y/oubvXboEgXwtH4
PP72nCYruVBS2ZMDMzsmvQy/Iu1qOs7TNHmJYLttC440+BlVooBtJ5pPvvjxNj8sbt00KPGlRXYU
Svg7SuAx4pX5uRBoTla1HVap0DW/R9IMPaVINkVFA1oU3uRYDxoL4U8ZF/Dfntr49w930IW1RUYO
43Mj6E5WXKFPLDGJaM9JHq1zNUCn2OzYBR0jCS26Q2UtDtkSXZ8NM+venKx7TQNspdJyOBpu/MLu
SdsMfYSnBLvChbg1rsC/3d5k4TcyFd+kTpVj5Fm3mjIcMr09a6ZDITIlr+/txx0jrdyH6zc0s47E
JBBQmSWv6BtjyQBrjh5aNinQQsrp8YmxkPMWpsbcRkVMYkIosXe0NbM+OtpWk/NbNMajOEhLlYPW
3mZIIUh1J8gAr9/WzHsSk/DAh37I2fDwgVErsuGY5pYg1c3q8rnLT4KC2gKfCRAqnOIWNCOZTSqt
9xotqNcvPxNzxCQwBICCLJw165MhnPCUCeetltvu4frF5x7NJAIgtsLwWPYbbE67s46KsY3dC/bT
++uXn5tQ0yAg23EUGn19Uip8b71It3ZJH9LRFxfy3rSk+LGTzW5hOc4sFjGJBeShAJuoXnPycVW8
sK9GFZTVOtTnINy7GCPexFaNHS0Z4hXcpX5h2JnALSZRgHbyTJWrjmHFoG2buPkSaPo7PUrRKiwk
tO0Q1FbYnP26/kjn7nISEtJAb1qv4o15ZSY9kFRAdKxDK8v7Z7k9dLn6GqiYK+oAduqFO5z5hBuT
sNDJOik3m6xY7JjtWRoauiA1v/7eAmU4SqYXfr1+azOT0ZiEBbvqyk5S0u6U9R0OijhBHUWsKlsL
sOvChJwbYhIKqP1S4Oic9hQMsXFEeOJtSs23j6aOTPdzdzEJB3YhA1MVUnsi8WIfba+nY89AdqWU
KFuvDzETEozx7j589eJxgpfAe04+DUG35N3Jf8D4XLj63OuexAQtN6iZ6DwjuW7STWkWY0tCXZzs
FAphikHCQlieCQ7GJDiYzGPITUbL63arbSSgnYR+/CuyRfxkgB5ayzT6L0zhmVVjTGKDYuuZDsBK
Owm6EAFVg6i4ARSGdv9HaEtrE7fccOHxzcQDYxIPytb0db+M+5Mkm7tC1l8HN5XX0cBIFIylWgV1
HAQL81mZG20SDhI3kbucBpZTExc/9UF+ShTkMk4T03Do38H+yOkdCvc+JbIo6t7MYHjh2/s7ob+T
FBhZuZA6sj6Ym9pwEQMuHa5nfpY+CRm27ckGcoL2RNLoZ2iaW0fvL1mfv8oZPrwgI0ZhlLfwcmeW
gz7+iA/LIZIaYCWJrpywzcaqD7TJWhe+vru+2JSZmKFPYgbGTl6h+Vze0fC3+gGOY6Xpj7GL5BP2
s+XdFuZ27C0Y2zhGu/Le2KLzzYz29foPmHuW4zr9cHuB3eq5DtLwZNnpvSHTmFPV4maQ1TvHUt9r
qIXwb/zb64Mp4zT9y5ZTn8SWrowyWqijFpi4FF+UzmzOuNFA/VQoNma2Kl4yAEOjeUOwhvxBJnVQ
8F+ShLCP13/C3POexJ+yl2nxSURzgucGpg35LLXx9KDk0cIbnQk8+iTwJAqVwDxkAKXF0wmNNLUX
7VV120e1xZe1Egubq7kXNwk6SGPh9xXs3Cgx6huRFb+5PtJCWcLCNdJSqOjDcFspOV1g1x/dTJjT
J7FHRiwWKy3Lzg509UYqwh+5n3yhxXgTlM27FnfvgepLK5yBHq8POHeLk/BjYfkk6JZt+RJVmwFT
1VWCpr1v2xeKLufcK46GY/y+PtY43/8yM7VJTKlJgUSpPIxavwI+tAl6ILbQ+qAcNrL99TFmQok2
3ueHteY5ti3JnVGeaKctVoHaURLoF649F0i0SSCxc3VAxG8qJzW5xIjaOMQBvfoydlpGRbV2Y/WG
+DG2wY89FDkFV4vCAfiVVWhWm+s3OLO4tEkwyYXXGjAAuxMaeRDW+m5ImhO7iGhhBs5MCG0SPjTS
nBqqa2agF+1qfTuk5ol/UG1ZgWRBld69Xr+RuTc1iRJVTN0FFhxyRr1PLyo+KvuQWvzCu5qba5MQ
kaVGhICyZVNPxgrTkDtZ8qnJGseu7u6u38DcEJPoMJJ26YwjbRFFqB1M4Km3+DKbtxWwxk3XVdbC
OHMPahIToDqoEoqH9oS2JTnYUox+OG/l7fW7mLv6JAD0lYbBaKGz2zWaRymQ3k0snq9femYqqZP1
LldFhDsfkNPCTKw7RclaRDiqsym69CUyIg97ZpqScYPuFg7yc9kkdfwlH1Z/0bVdHgVpfXJA68F7
CKxdlOuAynqEgRog9/VQgIWyUhWVAPVivhv+m4exJ/iK1v92/bZn5oU6iRJmX8sm/LgWoE3WP2XB
yCnTgZ8B6i/cTsA09+LX60PNBAN1/Akf75dUj11ULTAf5IePWL7TUxb6GBGYmqMsBIS5MSYBgXpt
Vjt0r54wW6DLSXjf2yLZlZb28rl7mMQBdpkjOTdvTpikoj83BDpgyZbGz22+cFCZm4iTYNDWmmKW
TdiyAdyGXYAJQd3feSEOSXhtoeozXjrLXEgDzz2uSVQAyOnxKaUDPNAwpg6wgbgBGfsVFcHSHmHu
bibxIGXRVFVVNydaTS+ZCR9PTk+x5r9WknYJfPtgYxWx8ORmdlrqJDoQocEKBOxHKi0C9okAoVQb
HW9uOBB6uPfaYum7NrPzUabBwpLjKjIxrzVx4Utpnadf1zVspP5W1Z+KGgRj4gXSunc8eMPNYoFy
ZrX+cy77sIQAXFqSVWR8QxV/HWTFd8jGT+guvxWQBheW0Fy+VJmEhKHRiIXm6AGGRwbq2ShAsO3T
r+MVirQTvkp/PyLoc21KTUGjHU5pRastnZ1nXqIyiRJIoyCNW5p8xPB2W3TFHXiJPV4buxRBoUUf
0fWFPDfMJFDAK7Npa1Hlo8jFIaNBixLjsYadIcvKk2VFC8PMTZRJvIjwampDuYxOFi1ja9GhY4f0
eUqK9szCoOfefFCj6Hs99AtFlrn7mkSPSocA7DsB0kLwh49IorJL7tb0orQxPkeIVw5yl+kLC24m
fPzzZfswHbknP0hpzziB87NWRWK9WU25R351uP6S5qb7JHhQ7ohtp5OCU5uRd8T/xZCbNejvXebv
ro8w934mIaOTVLpgFRsaUB0g3VQeXBWAjUkjOI2epnSXIpKiP/z6YDO7F3kSNYY8bdTAjIejSQtj
jq7LkkEfX7/2zHuXJ5uJ3IrlgjxgcrIUh/2KfIorJPe9al0Kz3iWo3hhQs+8cnkc/8Mrx1XAE+rY
0TB2rztm+I3e2dSwfl+/i5nXIU8Wv2GJGBxqPRwbo9FWWV+fSZoiFcJQZi3hIxoEOTmkpsZ1oZef
ro+pjEvjLyc9eRIK8LLIOonm5FM8nvQitTpANN1ilLWKSnOt0uWBr/Kx7TDBxXgn7w1aOmy6OR0l
W9oKjtPtbz9hEibIbMO41nIMlXLn3LXae1xYb1Jcg6IwixcVzg887bWa2eAOuqVa+dx0nIQKEO69
Ywi26lJt0fOAnRBQmyUlx9x8nOwsGvZgcdjm9cnUFb7FXbhXnORLnEJxkMHU7rBFfrz+/uZm5CRI
xHUaxXJTtyfUZc2Wgw2kvVKJIEQC0/jcEJMoUUMWbhvX5ZzOpoW+399Z2O9jxf5y/fJ/fxHYpv+5
pmKjDqU2seuT3mXKKRWQSiQnbffXr/73N2HYk8gwHr+FUwUNflzp9zjuoI0IhdNMsBeO8tPVwh/X
x5m7i0lk0BM/pkVbq06mNcoiGoAQbm8svIGZw5JhTyJDgBSRshCa2CwINpJbvGQ6/eVoJXM9wNzX
+a0b1KghtJkRjfjlGdTKwtDjCP97bdL0+OfbEQLUZ5gOxUm17V6spDQoTiH+gTvN8qhVCF28XX+A
cy9qEgSkVErqwXLbk+KHtAZSfG938Ly19WC36Uay0+FLbuVL9cu516X9eVu6gT9hHMvlqcHoDBAk
jEnV6ZOFhzZ3L5PlXzSNmncDnwnACb1Nn46p3Ql4nBiOfMN6Z/u5JzZZ+uHYkpThHoTbi07HtdIb
KyPCeqOMVEh0ej/2KH7qpGTYkxCg9XTEKjiEnPpSce4iPGr3aqVDY8YWaeETPrPxNqbaRicRshHq
HmEmMvem3Y9NHtm2ymtwdxEtXBLUitL8gZGbtbYUdSHx8ff4aViT+GDSe58JXalOalDtCw2rsSK9
603v4fo7mlk+1iQs5Igqy1Ak3clBAw8yIJA2OHdagEqzdJOUQDKvjzMzn6ciSKX0Y4oGeX+qPEXn
vOK2NHvD779+9bmHNAkCcL3pE/VIZMaiDU5sgQq0tGmNiL393GbasCbLv9LB27aodE+Y/FxgUR4z
AHC2Ix6v38Hce5is98Du4qItFNqzNTIXdZi+iCbC3kNY6OWNhdPH3GNS/wwqoRVUuaGV9ZGzKT5n
jbIXtQ1VLlyYq3M3MVnwkltaYeMW+VHKxnaskHYIOg/0TVZlZzW3zM9FL2uy2H1HG1QjrLMjNUXM
BF1KbIYdryUBUKc235LQWdom/XOo/svXZaqGTEq9Cah3gyCtcjJ/7xaMr5osMJr9g+U9qGV153i3
aT9sch/HFfMQK8GGuL0u3WxfavpBp8H8+gyZeXlT7WSNJ2lcN+jzgiG/Da3o0DjKYzZaG1+//uy9
TkJBIdEXENOCdPRiEBXOdlRhBTEMx3aTJsMN7HgoXsCnwm1mBuz3hzVSKjjjuJP7QAvVDaW6zfXf
MhMtzHGCfTjGWHDhQ1QyMf6b8qOGL0uhp+/XL/33Mwxr589LY1NvOI3AmIJ6ATRIH1SC62ILCcAc
pzf4Z2n7TdJUF3qHZS882rlXN4kdlmJC/jNHlV6r/wzhy+oVnLE4ie2FFfFPKf1v83QSPixVlrU+
YI9lQnmXcQ5O6r5a4wlaWHd2T5FnPeicJbb0obqhvcpx1OAQNUS4ZhywxsL0PmlCLV+lmftLxV0K
Lm3+W8A6ovPPdiMjcbah5Whkvv3aDp6rAS34oW+HrnwxdMyHB1TObtzi5AZbADYBZyFG6ZPGdvGL
GIJuh+eBnu+gVBoA2zrtO75uvrhPswxyRJel2Q4TUZ++6RZf7waYq6ya4UjB9SS8cb1ubF6MXHjS
4UqXwA1+ITHg+7AB2xDcys0QgpV214NcJ9W3LlEDKHjD0OoOIHwPX7/gWJEWfo9zXGhu+zoBVnR9
Os2UyLEK+nM+ZT3ebNBo43ur1m6iIXvLQvV7GmIW7ekWqMfSeGpsygZ4lO2SJsFFeSk7PCP3MKaS
0yAqTLMg531JUU8MnnyDxfTaVx4T8eipwxq2egBCFfeEU6fBR6ufh0BfV96XLA33Ma4BQY5HqL5Q
qZjZUprToDzAbJdEF11GVxpcJ/pIVn0YncJSOmi3alNtsf4Zep6RVuG6u/D4x8v/ZeJPVareQLNV
DKf4Upm7yHzPskfbos+upGcX2Zjie5sAhjF5+oWN5rjt+tt4k+1Ya5ilkAA3XQBMhuvC8gFBa4GF
8w7WKXYF6bMtPKJIrdkLM2wmeEwFq2S/KjeLKWsWsfGKNw1CAaAM7G4XNgVzdzSJtXhiRXlDU9CY
iHyl3U5aN6oagBWKcGVIhoah8pbez9bef/KdTUJwk1qDKPw6vsiy+pLaSrIqPRm2BiAEDPHuLafe
Y1h/lMrkZhDJ9+ujzsxPMY3BmtSpZdDFF4AruJwlPt+3HAV4YZyFX9xEqnt/faC59zUJxQYOr9i/
ZvElU4tXTy5+u318aY2lbMTcfUziDSxTvdALP77gDvSgDNlTnuKPF3f7LPefYjtaOBfMfIGnQlbZ
7SF/dTqiH6v4FQdOfdcmwZKuaO7ik1jRQ5CJeqBXF1VPT9qAkcRQor+7/vxnHtBUoAoVKfEkmNaX
JMqa26qJsxdPhoiz6quserd8k8whDUby8+eGmwQE2Wn42NHXcjGw3V0VmnKgZneqQ9DuWnpbm8Xm
+jgz+xZjvN0PW6KsqQR3VaYXPup3lV6+m4kOwY+4rurRBvLZSY7FVnPdhX3SzDQ2JmFBbrKCDXWS
Xnx8c25qVSk4KADpK2r5c51MxlS5qmuWVhmBl9KpL997bnQnsMxa4Y2z8MhmIpsxTr8PjwxttII6
Hn1NoGlpDUEvEj9qXJSlG1OuQZSomZXGG9lzNXxG9d5cqnLPjTuJAHS6FFUE4vCCt95jjUYk0Vzs
CJIfGIY+pXa1hSH6yck+iQYWwAO2X0l2yTLjDCL6Dv9jIMd87sm7PuGXuPDZm1tUk5OdnflUMEWa
XQJJwiyvizaIELeJ4fzAA/bcV9LN9Vk+9+gmkaHBuRIf7BDH3KRNV77dPFK7elHr9MmztV0D3TKr
xEJaf+a0OpWllj4WOR2N3lhTwJai9+G9kLJD5IDCSdRmYVs0s4ymctQaE+qmFnV2wTjkBgDBm9CB
mirSwsd77vKTqOBXTaAjN8kufeR8lbz8xXTSh0zVFqbXuFL+stvRJ0FAa1ihacFrrzPvMZCGU1Ni
KXL9Vc9Mqam2VMvCNoyzmCkVNwOOdVoGS1WTXtrMazY5wI6VnYX1wuds7jlNQkEZqqZpwBS/4G/2
isftu6vFAA31heUxd/nJijeaIfax2WMqJV1PZiCF5rKlCw2WmgiDcqm6N/fIJqtd6SWM1xs3u0SJ
RROL8urH0h4pwCO51ZvM9n5dfzMzi3AqHPWMriok1y0ucl0rBzuWxB4uV7xR6zjcJJRCnvJi0H5U
+EA+Xx9xbp5Nlr2mwfTEXq246IZ9U4vwFKXJz09deioUFSZAHM0Oy4vWOwCw3RIqZpB+bn1MFaJh
J5A91Dasu6TR6BtBKCWZmOld/+kzn/ypRBRmtIajl5pf5Mg9p/BK1nJlfcNr9IWTOJaKWLqy2rGt
fb0+3sz0mspB3ZTJVQolv9jdfdievVKHLp9uHR/wiJ4sLPuZyTXVhEZF6HetlI6DRNsR4IGu1X9q
ZQ4bER0IipIcLKn9ev2OZuaVNv79ww5AgAjETnTIL7083PqNfZbq8nPlIG2y5JGF6LI6yPlFFSRY
0CFa/i1+61mDaZBWtjc4Z5agpOBKLkzkmRijTRY/RsJx4zROfiGTom7woAbcEQTtpnfUpWTG3ISb
fOXxPnR6OXTzi9t536BuXmLTuI3xtcsxivLM9JfdYC9tYUlz/fXM3dJk2cOfcxyjZC4YvWedy3Jo
j4pDD4WmQV25PoQyMwWmwtHYCJoITSCfsAKvCkUDp4tayQUDphbNvsqi2wExH+wiTAfqzeAPT3ia
P2qegjWJvBQnZm50qiWNTVsKWrPKL2EsX5I0fbKFDoKxPVy/yZmFO1WJ0oPXD/Bb84tSCzqd5aZY
mXLCiTqQn1lmZz2zFrYzc09zsiGQhVF7edLlFxEY5Up1jQPODV+u38XcQxr//mGxthaeHlVN+GmC
9Ch36iOQWnI60sJPn5nc6nhLHy4f5XkAyFINLlDUqNSp+U838b9H/mgUYXxpB4H5i/ytj6KFaDqX
GVQnESIYBORbPjaXzFbwazNk5VJiBPfTdERzk9Vg9m3TLdaFg6vuWmhAuCo159veAxS7/kTnbnkS
MpCR67BlquBi53KwbUL/2eqxsZPsd4itX1wJynWiOqtEM5e64Odm4jSCqCQ9pLoPsLlJoQjGN4Vk
bSsHJhkSaYEnr1gIHXOKg6maNNGw+xRCCy4utl86btlt325VXTokWEHFqX40PPkZO8593A+nLBJf
2VosfJdnPmFTealR+w1yEGYSNE0cqXzvS6gpj2mX+5uoxJkXHZBfWwtre1xZf9mCTzWlOHkA4S7y
8KJJhvWuhIkTbSzf0O5Af1hvDh4CwSdHGt/phwUiV/i5ZIkaXsJSuK+Wk/c4liRG4GxLOviUjVpC
bfjk65vqSFWtLLrQD6KLrVWHSHcv7Js344xMcwmHZr/CNabfGF50CSP5bIXSXTdYzsKdzkSxf3py
PtwpxvRCDjQGj520gPUtctmgQFJoS5ucGdGa8c/X6MMIvte2KJD98ILH/Fo3uhaekHOTl81lsJ1v
hpHf1FIENlza9IN5ziC3wvL8HavRy/WVP3eHk9jTon93mR/BZVCLGvs2/JxEVpkLXSQzkfqfNfnh
7tyO481AY/ClK6unFKJtHxoXP9I+eflJEJFR14eGEYZ8ZCgI4WfQrB3qkge7cfXn689nblVNdh4w
mUlvxml4CYS7H+rimAofj73gNoCcdn2ImSgxlZMakmkGGnS9iyK5e0UP3zTd+X+cXVmTnDiz/UVE
gAQIXqm9F6oXu932C2F7PAKxiU0sv/6emvvS1tcqIuppZjomUGnJVCrz5DkX5VRwnJPzhHjXhjbC
9aEMs9HRpTMYpmRn+zhtED/JvfAUkOney/ujXdcrBms4UDqwFIISSxvYaITpcK7vwowVZygidysX
lcmb68hS0Nr1aHDBYqGnZt8I8dYRe8MmyLxIUu65H35ZBnqAst+L6Npd302/EmeNn8s0NS3ugCAQ
lB+FzGM5dkBEeLzauarOnq7vjXFql2E/GAtTVE18CLNY8e6nVzQnyDnwDberk7IdMAP3L5jzY9iC
5BUNofu2GL+UqdhdH91gqbbmB4CLnMHwC+ZNUBokdDtJqgSIVkvX3zWqG/2324bRAo1hdBeI2idZ
XGfenR2Gf+rJOnoo4N72ec0hOAmdhsCz8HmwnUd21e79gJ97236+/n3TCdC8ARkUoBUyEzHKid8s
kry0pFi5aj7fAPB9/737eLGh7AQi2ngAVgWqpnRBGiWBgqjq1jgGTENcHNCHA0Yk6vPQXRHxOOf7
CbyhKHe6EAhqj9dX5/JT/zcCcUMtLgjBowWC+UTEQPvjhdQsZ+ArQay7lMcKjFd17kegr9wMJVq6
ro9ouD5BxvD3lNIZmfmgxvUp6vG0lKgKLFCBGWoJsAJ9TMHDDklNFc1KvJQ0rCMBbsNKXGTt19Aw
n3tvV4eVKlGOVph6GTIHFx2O0v43U8mC7v4FGjpVXl/aa9ofSzFDof36pE3bqPmJarBzW4D1O076
egGnewbxiPzfrFpraPw8NHd1xsyAlqPfebmIg/TSE5A+WV35IElxEAM498e10OdzW4JC4N9bB5Z2
dAGh0hrPXXkqw9ABAKFlK2tk2hXNEfBWCUkl3FlC5y3h4oAopMdaDdtkbL6nOYUm923JVleHlLY+
6NAqMRZxGyJyY3Lr0PahQjsN9JPCHWvq2zyEDisFYe/YlGg1jRXrIfPuzT/BNgq9JTq833SwdASp
N4+gUqeqiOfW5U/LkGfPcuE5FHy620i1XB1FCrLq2vIh1hT3MvyjwGySueFdYa9i0z4PcFwdPUp7
4sE0gPJonAwUTj7Yxa1zVgE/5EG75bZlutjlBzdau3PWugL74BQ1tMCmdth0gEfCuRAGdYfbBtGM
vFEBsRzUpGM6pts0hHYVOOrgsH3wF982gnbjg1DcoUxgK6zemZ560N3t8PpVL8PkjCtDGC6EgPy9
Ug3kE+kAsuV4dtSlicl7KdlwWkL3CLCK2Nrcv7N9ddeqfuV+NriuQDN71NBqBXVeQFQG+x0U8O80
6B5dVG8cqw0u5v/1+toZ3IsOLA0Jz0rVgOmkL0DsT5J3JQGzxMN0gMsRKKbKrHFXFtGQmHR1aGlv
L74LEYcSgKn2H8GCfyFS8wXR7lMudoWEkkY5wrVR6MOE7LkM5AuTFOQM6UlwvhJ2G+arQ0qLElWx
qsVpnME73OXdYWzspwTCYSlUxCAftyNY5+tLa7jddFZOn0H0ghXAkxR++ZSlNbmk3fxl/lJnwZx8
uz6IaT5a2DCihgQy6BFnf67f+VKeOs4QG5QPvjO9ul0FkY36cH0ogw3oMNIqSQdoWwH20aLfFmIa
m9BRX7q520N5NgIi8DDl/MGmcsUCTMun+Q2ft4BP+MiGkEACYlYM6DfnYeb9qeZSrDVoG7ysztLJ
BlWMIzqOMCfuvQThDFgsJDEPY5p6L3MIWZ/b1k7zH1O9yLAovDxWbuJvJbUgt93fp/3wU0Faypnx
zzD5x+7af6+PZ1o8zX0MiCRltth5TKbW2bkOpbuc1Og6r9x55TiYlk57QTCI6faNxPMYpN4BJFFH
aGUE9NGd5UPuuSuABUNopWMdncK1pm5gyCjYYYzK/GMzjGu3n+E86yycIC1uWMMueyLYHZ7ju9Jp
IHaSvoGfM+7cAbqg7JVxett66aBGq4IgRZopHLXF37nt8BvOYTsm4dcFwgk37bp/2aoP93nZhEU5
e1Me98Gy75IFAt2T/dQ19m0e7X+oOItgwPq3eQwxsuWY2IN910NqdYfMN1kxFEPLkauDFtUI1E3W
dnmc9hBwKdqdatkv1RaQ5sAzD7fffZlOvxgPofLB1mgRDWfZ1yKIUS2SZCUmBv21HSfd/SWPbwEf
2VTL8fremIbQPEDrL1VRlEhPtg0DWjx99FB764T11OdqZQiGbf7k1aoDGNmcuhn4rpBEbDsIPMj5
XwviEha3f4YcSs2QtL5tKprlc8IgLTHgqQqW9+ALnuDeoXAl8PBcpS+gg1jjyTU4MR3WmJQdS4lC
dh4ArLegrV5Znrx3BVtJUxnsX6fbnOtUBGJZkATL5Wua20eXuHdC2I8SWtlZ4DySadr3Hmibry+b
aTqXbftgndidYibSzeOMdrvLWAnl31Gh+n7b5zXjR9m/8mcx5vFIaP/q2b4FnETy6JCxuM38dfBi
FeQEqmkY4RKT8to/+RUa+Xt75ViZ9kO78D0PJd2Q99huwZ4ZczaFV75QL31wEF1D4y5WiZDQskzl
TTk2VyfgnKohm2nuFrHLyv2lk3ZJIFhTte7P6ztiMHmddBNKBE1dL/i+T9SrrNwHIqe3pienDNpw
Nx4q7aK3bGGL0Q/wZG+a300ATc0ggcRfLr7eNgfN1v3EB2VbHxZxAbZbvndUCNWzEf8e+RM6PqKe
ZVCOuD6WIZbV0YkW6TI/nxCbyz7odpYFyp+6qKZHDu3VCIWQAO0wFsJOBAUrIxpMUocqlklIAFDE
6i1l+1uI/MST9kXgJXB9QoboRWfOnGWLCBIrGOc8eQ95CJFYyLTd9m3N3LOMQk8dArkxxFq972Pq
zncc1MSn6183bcVlwT74qrziLZRh8ctTUdy1qJz3CCJsG0rKdLpHJ9XX9Xy9KfPpanavFCQjPPDV
xzylqNwB1jtt3H5yj1Jlj/OSPXdKRVY4VKjzuD1EwH22QU9VsUlasHaVldWunAaDveq8mB4JW7Rt
FVmcMLw4Gq/7B0jTc1Cnv7jPVtCrpjHI3wsbOK3MGzfP4g4ZQmdon+0W9IZB+JIUaB+7vnmmY6f5
hJLDaZaQ7Y2nJfwqu3mOPI+sGalpAppDqHxZTz0h/z+BubXuwTfwVApI2bvp/vrvNwzxP/hFFD+U
m6G0UloWrzZd3g6PqrbZuAWPX99HtrwIDF4fy+ABdDhjKicQ/zJo/qZJvyW0/gea3EjwlO7KXAx7
oQMaZyTtR8JsEVMIZt13mSs3s51OK183rdTl7x/MlLajZxUjECFQvEFwDMVZBmEpaH86X3yPfrlt
iTRfoJbcSv3Rw/1L8nErPLc8gaAImopSVtvrQ5jmcVm9D/OoyrkIg2QRly7zVxSN0ZYPmtC6KpuI
ynGtZd40ihbl200PxSMf2KCUs36TjTaF5FfyliYZoMUOXYmSTDuuWXiVhhIob7wlUoBm9kmSko2P
9sCVlTKdV822gbmEHjNpgUMoJygMZj1Swiep3DS4x7jjsGIWhqcE1aycMsYXxVCcRoP0o2+PkeDl
pqmKe28qXjwlViIkw2x0pKKcnIuwDyJKQbtpRyBZgNfX2J2A4ls7WqYhLjfch6OlVD3KopkvUb6T
7jM3R9c8mni3aiZrlF2GHdexiGSpRgIRFryH4NrVpiASCREIeydrAgSmATQz99K0Gf0JD67QDlxo
RdbvHfdWMiyGnSaadRdhnTboP4J1j96yZa4/7yav8p6ncQy3Hmm7TVUgtrhu56bNuEzww2YMjkhz
dJzjCRQGUIUUj24FLqbaX+W5N0APXB2B2DioyqcZlqqC2P0mQd4Yjd977rX3jVXcQ2wz8hnfFOBE
pBCtp7b8idbc5+uzM22TZvlFlajZrYFJKUEnAr2f8k7N2Y0XFdEMf3RICrk2lLybKi+jCyRk8NOf
fr526Zq2RrP4YAaEFhxfIu5S5weSxnvUM6D0ncmVwMeU2NEhhPPM/D4pveryjAt2jC3bsQ8ONB2P
xeLbICFMn2uk/XvJT7PjPF3fEuOomvl30LmAfjKv4t4duhc7J2Ay87piD2X7CaTgqR9BGiC4gy7o
8BB0o/MIPPEaWaBhSf9jnfh42lNWQra6qmJodd4p9EhC5ZTdIc5bMV3DfaYDCh1pIRXOSBmHc7hP
Q5grCHtFi+SFs5a1MhxpHTaYsXyY3cIpY3fMXjlCJMhyrl3Hxr3RvEE9t3YZJARt3jl/9Ihqtl1K
91MhTm1TvkJm7zBN/rGp6T7s1cqamfZEiwHQajdMzZjUsTVmEGoFKBLNq5DhzTzR/7l+5kzbormB
tuch2tfRve7NnQBlSTpsEtamJ9fOX6FnnqxE+aZhNIeQD4ufj6RHMU3Ou74ST3O4PIWTn0b2XL7c
NhXNKRRQqiagVETZc/C/JjPbX2CcSDRt8fbkt4UaOmiQCWccao6iIHea97RyHpW9xODg3Uz+9JI2
a/7HcM/pgEEf1LBjUaBIDC5c55APbn4ABkEccuZaW3tBIzPzabm7vm6mo61jB5UNDs+5Rxd8giSy
08jXvAA9UN6lhyAgz9ky7aZ+2Azh8ggt3RW0v2mGWpTQpks1EzuvUSuRu57XT5Xo98zqv9NQ3oWc
bK/PzZCm08kpg57khFd+FY+FSI8FzGkD0mZnnw59/UQTEN1Djyk9gkIF4TVrw5WjaMhI2JqzyGGg
yqmUjDO3P9iy+BKCnAf8LnmUgSGs9IeDV7GV7TM4CR1C2KUtJI5DtJgKChnL6UfuvbUoq15fP9NE
yN8xEMVDFr6nlag1NPnOZmkM+ck94wB4haXc+fDhdFUTzDQTzUlw7uZt7WGwpsnoxmWgDvXIMsfl
tOqHDFeErfmIhoHrp52kRB3QuuuAImjRdXR9qT53cVRHEqJatgCSVNbx0LE3pZB5mt2vcnSOcnUI
Q/aJ6mSUSG42yZBLSCh02TZp7BiCbL/B5frVbcQPZisABMgrd5cXKh2+E9ldg2wUwEsrEbHBU1Ad
akhEaDUkH8AIUGTHSrpfUjrXEVfDLvfTPXjp641TJGeBtrSubW9LdVEdbbiktSfcAP36RVfv0UH1
Q2T2uQgCZzOI/CZMO9XxhFwm09jZlzHQLNi5xYP06merWmM3+fxo01BzCG4dBB3o9OvYVtXvtq8P
VTu9BNQ9Xj97ps9rgcJil8UwdvCmNJl26GU7ykr86gp14+JoXmBIBzdLExxtp2X/uBx6J0ttLVvP
X5MeNNmOZvkgH02RV83qmEvKowRds/08ehGvxRZ5kN31Rfrc9qkOGOTCQbY2R0wPTe1/h4kcq2ZN
gcSw/jpGMLNGH4J4YLJwB8jPF7yJKlc+ZAAHXf/pn19jVIcIdi1K7yW1q/iyNNVC/liVtXOqkkfQ
mthOItx0DXvOsmDFl33u9qmOF6RpWcnQxnGdlqHYOs4od2MJalgP4h5bQiCTLRL4ZHSdr4GYDZuj
Iwg7nk+0UxgxT9q94/Mfdap+3bZ4l0378LJJhtSuRY7DNbTWnR+0Txd/VbUAppZzCNayUZ7BC7Vd
cn/FGk1z0Yy9HXG46AjiioxOWYQkMHj6avbt+mwMbYvgYPl7OlZd5alC03ycVSx/cn2ZPGTFXO0o
ak7bYaB8A1QY23jV2O4ZspJb4pfDQ1rPt05P8waLQHVtTKBHcXl8c6v8VZXJfmVyl0n8LyqA6kjC
2SUNQOwT6ML6+r0c2/exDO68KozaJH/si3Z7ubOBhDnlwXTkZb0nih37kq5Ukgx+SAcY1rViIckw
PAnIWz22KB6qu6lksb+sSnoYfIWOK1yWgiQ28iPxbC1gx6RDxNP+p2uz5+traPr+xaY/HHdJwXcc
hijkVkV3sNzkNA7pQ4i36vXPfx64I7f69+fDidneBSoYowMA9Vsx/LICcU6q7k/Y0LjHet02zmWL
PkxjbnKUCiBZFyPh9tg6aRySaj/TcVPUDoQZ1khmDLaq4wSlVw1dMKkMyGX5BTvyb9s7KzMwfVpz
A3OCZs12Rhuqa4MYP0nKX9DPXDmopl3QnEAiR17JLAPgGiK5FmHHFpD+KMzEb0npAx3WyLoMF4HO
npig5RvEO8CmQ4y1e0iH5WcxdmeWOg+sbhDs1SWEz+na2TIdXS0M8Flf5jZl6JOjoGrxy/siKOao
tdRaGsK0JVr4n7HeAR8Y43FekxpcsKG3B2fm2tcNP1/H/+F6ybmVZ2k8svlb54lDUXWvPcqn1y3C
4Jx0CCB6BR3ZgQQUzqnbFVN5cDo7Afsn+JBYuQbMMWy4DvxrLFIOgM6ACWHIvG0zsWkjskrtZnd+
G6bahdmn0AIawNNyfVaGk6zDAInvoIU5B/VCWlWP49y4h6li7qHOaXfouqp+JIvyo+tjmTbo8vcP
PkUE1Zi0AehGhOBOuGsC0BkeBmrl/kYN6GPeXh/GNCXN8FuhAttNujYm5QSVAzulY75RPVAJ1WOR
ktF5q+uWWMVu9iirrRXHbDjbOiwwAF/fgARyF6Pi9SVU7cFDHeH6hEwnT7vxvaJeQDQLjp5KWGyj
JvXOLcjeJSNOnsxXoibT5mjGXw/QZoPiLX4/Efu5677yRh6hxbMS0po+r5l+gLYnmloSHBxLNclT
r7K5QvaHMNW9oU0iW5MhMIyj4wCbgqvQhvBlXIEi00NX7Jb7Y7PpsuL79c0wDaDd7wIlIXDmJX1c
WDn7LfxieppbJw7d+sv1AQwuQGcyXBpIc81SDHEz/xg9502ETyoH1cDyHIA5H0zum+vjmCai3fBL
5yVWkWOcqTlOXbfPWBpVs71i6wZz0PF/U2UP6NzKhljZ7eU5Zm8Ev7HPjerMhUs3NUnWlA0IeBq+
ta2JbvLQQ6MBldk76tvDH46U3J0Y7XSNtNCU+9EBgGBp7kmALuzYQ2c/MAeW+FLkwQg6mYBBVBiS
OrHVUZJFC5fw3EImxxA82jvPcbwIgijWBh62XKuHmDZPcwkDYfUMhn0ZJ2hnF32x90rn2E5rVFem
z2vOIBW9aiqSgRiqtR8AtHuB2COiwGAtpWTKZHmaO1gGvqQWBZVS3/EuypGFjupkfBu7elNx5ycq
PcvGnZo/HkoHoKtea80yzEtHDc4U/MQjR7J28fkZcnQcaKfu+1SushoYXLUOEkxKRcEDsrTxlCY0
CsUQRHZfCxHhoWjtWqjfrXUkGAxMxwvinRHkmTu2MasWwaIajIDDoz9afvB+k3/QyQ1n2+rHgkAl
6kLZZ4XhAAVHUkT9Utx2JegMh9Yo5hbM7CDnTEj1nSzDCJKMFtKxXlb9e30O/9HdfPKg1fGCUFdQ
LXr8rEegnw59G9Q734OoIQKEMqI8z6J8BrtpW+XTwVWAKIUqazesgPaSBbLNfcCk3UfCowlktbt5
Y6Vpu686P25aa9rOpeqiYVb/XP+xpsOpPSr8/iIdmLgV4H6QMbbGTkHfwnZOVWqzlTeRaQjNbUC7
hnvERg4uC0gZQet2OzjWI17XK+8i06HU/IazDAkNkhHlzELVb5ZM/EhZJVmJg0y/XnMaIkj71nOQ
ScpqspXDT+Y70czWOrMN966OJBzCsvT6Hl8PneJnUgKIy9iTQ/r7xMrrTcknueVs7akVIuT95Fzq
UELoFy1DyUWNS/6YZHM0I88X4jjiLqbOI95fUTuvYMwMLklHFYIIIBclu5T6oNgdTRLsXuCqTaMy
tCHRU1UrSWrT8mnhBNr9O+X5OFpVGrhne67A8l6iq2ialgVetnWOg6tAumZndv/tusEYTpvOlbgE
nT3ThgKv0aWQQER8HNgrszEt2mXID08VMnFaWF5TxkrmUG7E03JJo6EPG5DfQvqoifCMWKvFmlZO
s3taNiCQcjgosjkB6Mzez7hseQiVpJYc0sSLgqC/zeX+D0liiFqCWi6J8jEg/s7mdS+hXML6GkoM
7rSmn2WakeYGQo+4TS+mCn1Z1PvH7YrhHxKM8yOAxstvh1XlMaWWfO+aZepX4k1TXlZHIYoMWBy7
DjoAgcv9QoufYyu3o1QnMJEdG4iGEt5tmActFhuS9fYqlZTBknVYYj62rQSJJsatnGnv5nkdNdMc
ogk18XcjQlG3ksn95DNvUzl1vrKRplEvK//hfC6j040q87q4ZdN2cdotb5ZN63tLhJzzQwjgDZ7U
3a6xvN11WzP4Xh23GDp0WHLOurin7tehbk92kW6YKn9c/7zhxOjq2lkHQc6EhR1aXccXJYp/iF/s
Q+gUprI4EuKB63oNp2KayeXvH5YupYE7tWHRx7yq9n4Zvg91+exna0xQhuwD0TyHZzVcTtXUx3MN
xdc+/OHW00EEZF8Q90mm1pfrC2YaRnMajQBvkk2dPh7L/ihG6xtoDd5mKrbhHNxDRPzl+jCmQJ1o
EcPcBEGdJ24fK5pvoJa7l3NyAAXLKYX0e5mM9/kkX/u0AmxpfL0+pmmDNO+Be9Eulob2CCKC41Bk
4Dtd/oSzvRITGly7zozY5Ekf5NBJjYssPXaibiJBPTAICMiVqP31KfyHefvkftcBjGUpi3ZRQXbu
Z39Thji//pG4yBUHGVj7xHaRMNuC7sL6rS/9CPqox7I5Tc677We7ld9gOCI6NSJYlUrLRof62U3b
QxKMUcm6bQFmGHf5Bvpd0N79tFISiWmPH7cUyMbMUFF0fo/oYqyBR6Z8zTn/d1o+W47LT/xgc2VH
UzGqVJyDYfgDEvDj4Jd7wV660LvnyR4PTZmFW6BIt5R722LagzX47vIbfbrnojvkwAc5YtkAh7Bt
1Jtg1ZaKeeXq+I+T+LNfdzkpH36dKFTH51CKM1v6TVrioVA/lh3fAc8eWc5bEkKlSVThFstUgCAX
/8Ca+V4Yzc47m3+lPDx7Vr5JEL9V6jV3iv3o/l4gaQ5+lEscl2anS2wHje7IbrI7r39i+E/8P/la
b4fBZHTo5QRxq65vq/68+MGDA1oFV3Vb5bS3pb51usa+JKFSYzKehTs8ASW2k9CmImnw7nf5ysvB
NAPNnzmORXoyN/O5WfIvrZs/D43YQBngn+vGYDB6nZKxlk4Bep9qOssAUqGli5A7ZNafbpEPVbvW
tGsaRHNcCyDBvpBDcvZ86cltUCalv5M59VXU4W33mtdFu5YAMoDX6X8O+8Oh7Qo4MYrH1jm0hqeO
dg+DsB98PHC7onajphreOXol+qY9DD200yE0DD7i7rYuA6oDMe3U7QStLXaGMk35ffHqHI1jC3g9
V5yXwXfpCMxROsqdGAvO/tyMD3bjThvk1q0Itf1iM3kOYDadV/25fjgMZ08HYA4cJVWwHgdne+x9
ELZ5M1SAEftjAdcYoAzxjU7gaKe+TZrEDs6tAgW1HwbebkYHzqEuyHgMrFzsOVSsjikYWY7XJ3WJ
Nz5xajr00oESUp4WbXiG5o71o8p659+qpLdJWUIJ4m+XqUZapNxqwnNF+ve5nX+GgXWXjxIAjxur
RTqwsoQMUiqmOjwjg3yE8Mkxc5NXy12ThzNtuhbYFEjGVuD1Cc+DjVRIfclAdqjUT/O0EjqZBtC8
QeA6ygOvdHh2O/lNULa1s/yeqbUGe5OFaMmQtvBmSVwRnOGWIUmxDUX7U8jgHki9n22zZuefuzRo
RP+9z3kqh6BC1/MZlC2Ac6e0S57DIUjsE6jfXLoduFPcZIVEB1fSuS3dgpcwkXbmD8EE0dC2FOqb
4wAvdN0mDNEs0QGUvhXIhLYdFq3JxL1FLYfu6qWSPHLqbHIO2TJOM7i4mxYkAoX11QqbZI5sp3LX
oF2fmyXRwZQ0aVSazPA1AVpHKj4i1R18WZnd5ej+r8kTHURZQQaSKSfxz55Md8J1N9AYPBOcOhVU
exBxQJsVwMFN51Z7WSDI63vxNUjEbV1HRAdZCg6cPGhU/TNN1ItfEqDjFufotO1NiSyiMzQmQ4AC
DPfYmbEC0NuSV3eQJR1D4OBmesy7dk2OwFDrITpJIxTgi6ZtHHYGH+S2rfbtfAr6/dg7qFScAtfa
BSUUnvJ3aL3y5NWvViZoOhuaxygJhO7B/M3OQd7cNaT+ISFicf1smOxY8xa0D/GsyiU7C5T97j2Z
4cHmjuHG87PsCZqi3eH6OJ87PaIjMRM3qxq7mNm5wWbtSp5Ob6lAEiJHWPfP9SEMbyuiozEblVh+
04TtuZ7EabasV9YhHF+SzVSV59kpTs0c/inybFfZ0MmQgTwOqCpAHPi+KN17Ucntyg+5LN4n9qbD
NCuuyFRRqz5PQ3VqJciYGXny+XSSItwhVfiETrE//eA/Km9Ncepzr090nGbdqdADkY46SwAcImpD
STHKgEbckaQMokTU/aYZlfvt+gxNo112+UOMSXyegElpUeeeBxEIYs7Igx66oUKigT167RpviMkt
6+LhXjh5fjJb1Rlatd/yrPgmBdu2DTicQLiWbtScfx0GUUTZ5C/RAALA69MzHVbtzUFdb3QWcC3B
YTVPg1+9hQs9oUf++frnDSE6MIt/L1+dgUzUEU2FuNL/w736abIhL1HxJynHqBDuFNWLvQdP3RP0
gtV2FuTQM+vGvdOcSeX4Y3+hJT77leqPydhB6zF9hxbstEP3/B48xpvr0/w8FUl00OZY9WjALtvu
XEzNd9enx7AvXpoBrMD1sksy6wh60sfeWbMAg5PU8Zt9S0Z0W5Td2ebDbyA5n5yiWElCmj6tJVWH
QfJGAWlzhjxA9gyCv3kHkh+24i4MLlhHbnJqFSUlojt3JLsHlfqLtYzQPs7vOz9bmcDnrwyi64Ir
5blhDZFIdGeE0ougBcjayOoBVIlIB8xiVEJsmEASiWUyosgfzytnwDSw5igq6gY0gfTvWYHczVqm
b3MznWwLj0LR2Pm+A/81Co8rd5lpmy5//+CVQA2btLJx/fPgh+nB68LwANHNNZkPg1PQWR7pOKkF
AuvszOuSbaARQyO8a7t7SACv8TKYJqD5Bc+mVsml7Z0nCll1CDDnUarW4OGmrdDsHg2e3rg4jnOW
XjqA7YEnO6Siht0symWPiSHNSZJpy4faXtkP08HWYgu2qAJytZyccSFmkWqajXQytZG+2tRDsAYo
MuyLju4MLW92m85ezkuV3hNfvjukgXb7bSku8j/oTs/Fg0YU5NzI/onWQVzX6YM9BxvIsN7Gv0V0
cCdV6MImSUbO/tjiAmA9FokyAvDQauXNtEqXPfpgG26OdFPW2865C9IlStOx25RlWP3HIra77u9N
Q1z+/mGIsc6UbMhCzm3K9gB1ndQ4PuSKrNyaps9r1l3PlDTUmbARjDz6SfHg1PMbOotXfr3BPHSY
5uKM6Tzayjn3AojtTDpTNLZC3Fl2916Fmdw03Os3VcezlfkYrMPXjL2E6ihHtW45Qyj4GTLvT0NG
NmG+fOOyWcmdmobQTN5pRZ7yxZ7Oi5zfOR+TyJPhoQnDHZ36L9d33XDL+5qRo3C1ZInFp3MpFooX
V/2lTotdxtIjSKm6qAr9h6EfgH4b8O67PqTBTepQTmCflZwuOVvHXiqIfyD/UIJs63j96/8xH3wS
veuUjuVSll3P5uUc0heb5rugWx6m8g9S+4MFyQYBPh6f31fpe5ECMRE0kROInTX4d8WsNkOxsq6G
EFtHe7LBd2Yny5ZzySCkEPiy2rQq/BGmS7sZZJvt6mDyVhbUcPZ1zWpsIFCqk5XEFujCN7xcfueg
LFUOOEaD4a7q3F+8z5KVkMBgxzoA1O4cF9jehZ+Vy0WUq+w1mHiKSlf4dn0DTSunOYqOStzI1E7h
hyYUkdTeERNcXkAfEsEeHU5XPMZ/dN+fHRTtmUByh+UtU9l5BmMiBGpwQmjyBB6f//5DxVVzmps9
zZ5QNpr5iN7m8VjhTlfWElVJiMT172FZNiR7tPp54+RDNLBX3r9WfbonDQNvCl6rKkIyYWj7Qy++
L+77OH5vk+ep/J5VrwHLt/g0Rka9aSmdDUaz/G6TOguYAfzNWNNNiPLenH+ZSbrDydm3bfJC82aT
0v5ugSKaR/eiaIAu2vdTHvFOnjGJSz0qIHeJ9e+kzjN56OmwaUi6Ve74kKTtCdWpYcYDWz7ynD1a
7YS6mPM1Q3EOP7rFpl7fR9MzSae+ZF2WWzSrs7NXWmdfTLDy/tn2rVPDljFyCT+4kzheKmc1qCrx
W94Lt/+6MrjhDe9pvlN6XuAAhJghXKo2/fQHBTwsLxMtWjz2sM5T51o/MzfbXh/PZBWaGy3rOkir
us/wemnOVi+Pi1KPgb2s3AQGm9DxrUnvElF5DcR/3OAxs7ytsptqy7NGbCcos0Bx+TbNIaIDXQe/
Zz5wUPycz8BE9bRoI49Np5bJNa1Ew62mA1wt3i0F5M7D2E9sNLtDJIypu7SEXoPqXq7vhimVpGNc
Qfc0WAsuzLgBq1Bm1adF1ft2UCdHiXsXBTWUne+5yzchL0+gZH/LCP/V2E0TeZa1smcG5BLRcbBK
+bOSXRagb2niEQo1h9pt/kjfeqTpfT5Ov7O22Sd1OVyS1DsrIWsS46YV1jwoK616tsoujFNAVKB7
EoMh8KHIx0fmkzXniaDwE9+p02RKgJ8Qtec+aHOn/+Ps2prbxpHuX9mad+wSJMHL1u48UJRsybbo
a5zMC8uTcXgneAMJ8td/R57UVwliiFtOpcolWSYEoNFooE+f4/3R2CK7aEbqXLlZhajBggmFlYQg
ysp8alazbf4cm/LGoM2U5jbynj7o9PhL0XpXIHL6Vi18X3sMcqJjDNp5EGIV/rfzjepGUfEgcQpi
7mmQ1jEvpqcsI3t3IJvRmy/7xv4Q2su0Fa9hLouRO5NjHs3Sh/KN8zLkS9As875N6l1PFvDRuN6z
ByjaykBq3JSKhbXtrCrozFF4a2NX6qc7s5gf6uljmj6min5tRJ+2ILtxofc7neByIyjwTlsfX7uT
0q0pFfTaokTDHhM6gVfJ8COPQpg3qAeju2oagDkka8fNkLvt8+x7BjJMXXw1FRPED04qH+fNQjeE
J3P54ZgErvAYcMRTODB5V52Mo9hxHoyarIRXGqtTsa+iN3J4gmI6Tr3/1fDnC8/haTB73V3WWmur
9+QI3lm9qj541RQkWRzWRH01yX6bkS7HPbDl+mus2pqIVFUJR37KmpYqxUF+4MD9TPOmIV4ZoSCx
+iMZIcpbNl7xiquX9un8rOgaVBxEPJYLyOvmJrIgGH9ZFsII41iKm9yqgOfPnWHHhgbMBEu3BivX
bMmW4h4AnotlYaJFnyU8XLzqiTrztEnKie+SsXoVhrOmmaNrSnETDXdlY9ttE4EjpP7czceuRGg4
Tcw+ENBHXTuO80FJK1OFvWZu3k7QwK0jyjg7gHGGXnfg/NgPSCquBYYa81NlwVnbpg4dszQCp43v
l5syJds0/ppV+7y2QBhBNyQDwJx8zgZrE9dTOBRAjJXOx5aYCnlNh34aUPbVRbRH0J1b6RxKkfdh
gszjzTB8+ZBFqshXiAb3fiOrLkpd5woFNq89rsrtwThUsr/whuweUrkrXl1zhlfpO9Nk7IlrtH1E
kVZ59uSUXyUiS7b+uPSXSdPRQyNSgFVnP79kfb0m6qVxVb8gYjNkWcbMbaKisG+TurzzK+8I0vAS
vKfTyh2kZl2rVJ6soZxS1FhFU02O2WiGDup4ysa6TvoBdXjgzbLXqnE1q0xFxLYJ8qa8ytvIqvtH
Xo+fqbCebNdLN91sh37KV2ZL1yXFcVi54yypIeEb62ZryOa1GOPDSZiwcEcj9PDmYFRfzxuhLgOn
gmId3K7EQ8e7KKa4PuqWadxOXmvsikwMl0S6QCo1Q3s5+K78M63NugxiUq9xTWh6qoJl/dIRnu22
Q8QF7bdWQ5zQTxyxm8acXlTT2O5yVpuBkXO+sg1o5lCFxpqgkh2NZhwiz06BCWxRGoCTS3+PkDEs
45ofR5RfrbgxjRdTmT07yU0I7bh9lEJo6TJLenlNyZSuhIa6nihhhmwFeF4l8Y+tOe8msFrlE/Te
s/wwlMhZeDUNP2YhKsR0QDIzE03lHy1nekQJxSMp6lsSL6FgXRoUlv/kx93jyPrLnK0djXRDd3r/
hxiqaaBzjQxcEmUL9bGUvel+AQx4BW7x5mLfCW/e4B8/PN7FF4V8fAyH4T/L+s4vzMtZyK0rZVg5
fwrnuaUPbb1LCNs7VfvHUPHQrLKtsB9YEQf2+NLP1Ub2KCI06MZke+xPj86cBq5BDPB4O4darJwR
NS5Uha+S1O/YNMBt8jq/AE3H1el7gN77hqZgXj4/wzpLUvwNdOZGFHERcoRG6XWdJbgi8jZjtdyA
3+TRR9nsynpg7weVKnBVLBllpJJNZDhlfxKD676MEzbu4kRDsdLGWxj8ztSq+NQWtCI+AwofKsg7
u+6AJPOPhs+bwK2NbQeJAHv+o66+MArYdl6EHFRAUr46+RjE6RQUMt0ZlcBo76TzaJELah+sZoYO
5aMQ6c4erRB2UdVP7rDz8vgKPyYQLJO6A5r+0XHvJ3Nl4nUHGRUI67eZ0wgZ82hq03sDGXwkqLft
Qi4yaSxh3LGDLfwwSXpc83AQNTV1thZOalafCouFoplv4uDJI8dNOxoskHZ57uKmvThvbxo7+AUS
645J15K4jgaQTG6qwhzCsh3rHQSD1srM3wiv3zODU9s/rPDYj1NCPIixt/O+sVgdYII9i22pnYGm
Pp9CTJRTIQVk7g125GI/1sZR4oWcrwcCBWVJwsmoLnEBHCRZtq/6Ne0yXe8V12ag4MCveFlFpWtd
5ZasUF3tbfxRfPvY6CqX1o7oqVMDqnY8+ahEPNLhE/gVVyJjnWWYPw/riIuUeYktcjQH+27snNBz
IYZ0/ovrQhFD8UPj6GcJuDvJEUsXRfS73p0CzAwxMkCbPjU5D9iwg3DYSnsat6dSkpaobgen0kKO
ruveL2I5lLG3bwHSQfh/kUB0+EPtUBVJay6QLGL+RI4ne5vrv0pk4jl9aKrDwsqVJfV+X6gKoR2p
8BlunshR+uUOvDqo+AFL4LDD8DX92oBpXBJVQbTUEIUY+1MryalONQ264ea0dPKbPMlAdPAJ3MiA
phmbD25/VAXNQp4kKRxDkmMHAjJMU4fcyzJkASS5Viz6/Q0WxFM/WzS0ssHHn8IKWlRQGDY2/CUL
qGXuqnatKFY3OcqKL00rc7qCYUVmy42Z80vc6oV5BhHRKfmSCbkSEL7vWKiKks1EnEgOhMmbneFQ
hNBsDqDUvGLGusebPw+UXcclA8cZORKWbjiuEyDvF8Qfw8xTX1n7xDPdSXSYhqrPtiiF23HckOBs
tzvvW973W1SlIMUlKiguU4McUwJEZpq6JEBQtxZ0vJVD/brbUBX8Wlu+JJNhkmMiqqAlDwt/mdPH
yt0ZxArhtHKI4VSnCekDLBb4gJORfahnKiY2gYzfzP2BHFnjJRtvIdddmX86/2zNlKsw16Ky2lZk
8FySy8sGAu8puucIurL0NJOiQlpx75qILh7Jcc45C04mZXvmx+S+qaesa+a3IOmoMS7cZh5CGHlb
nxow3JX4TOM3fkGuCt+x3V6QI21MZGC7YSddcmGitCQwVy+i3r+3oSrlKDStrIzYRnzE9WTWPBgo
U6XxLV6cnC/hkCpZO2doNl9kPpXlXQD9Mk6ujwUo72JJQxIHSCJvRTVeMibvElccZyaKoJs+RElC
VcpRJ+66AsTW/lFCZSfwWG6ggo1+aVmbrax63Rwp16IOR0I+aW3vuORCbJb41m+GENoHyAisjZvG
t6ugVGR+PIgeUe/ok6ds2TNWbrG3k/F+yuTK3q5ZhaoYue9bQKfOvXc0W7ZjSRecnAfJkvD8In//
Doaq6NSs9nALmNZ4vFFdu6V5x9AbMMwit8v9/Qhx9UDG9gq7hsagVZyqwZZJWPFcRKaYzGODe+Mr
YdIh5DyrQ+LiMJbPvbOty2RX1HO3YmkaR6NyjRLqFZNtiSKaAb1CEJnOYAVk8vL8AGqszD21+sNR
o2iRFjbkUESJV4aNW96kpEIPrKDpzJWtXRd5qdjUZimLNgEnaCS8Jbs2mZjuWNnyP8VIq23LWDA3
0zFOnQsj7y87i9/QjKyYn87CFcfgJQAQz50DEEyTB9jjggmcdDgpNU4bLPMa1kbnf1wlAEAEJm1a
9TlKaD/hUEaW/HZBX2QM6ePmZp6Nq1J8XT1d6yxC8QxdjAxaDPmGqEIw6Yni0vI/hielv8BV5zZG
LsbMo0GQLEQSfFcX0+ckFenGTtYAXZp1pIJWswVcikA+55FdW+zWp8USLMSzcZWCHcLtHqAi7ezG
ro2DAajglf1a44hUFCtBbbMLoEkZ8SoouHugfeBQtrJGNatIpSMtvC43QNpbRgD+WahsMQBxkvNO
ym47td6380tVY8uqNDnNae8kFnpQWMYm7ottYUTgH4XiUrxBgnB7vhWNR1XFyWlbeNS3nTLqBuFv
0tI9gAAQDE/ejOOye82Svth01Vppo64162f3g528qhJGy8gd2iuKjZuNd5PznBbJziHxnpkrE6Sb
fdUPFEJKq2Jl1CeduGL9ZAImWde32Wg7a27u9Kx34mhVmzwFGWyxTHERNXm6ReHp01C2f5F42sHf
4Fa2E68dX/gub/c8pttWvJ6fMI03UCGuvsdJCRnpAjXN/gzKxuHx5EbPP1tjciqWlVmlYwyoALkl
JcOeWhldmJajvG094MAqw4lDCEGuHQY0c6QiW4mIa3CEl8ltDdoNdzstTkm3feOVxqay226t6EPj
fVToKrOgbuKOXXqb5SJiY/oALnxUMxjPKVuuvWn53NjOfeZla7G8bgxPPuOHHTYxk4XnQ+NFWb0c
/AKy2J01o27eOgBBtZMpXckl6obv9P4P7VCXxZ0cSHIb+zPflDU4ZN0ON/xd3pW78+agMTWVwHRY
xsoD9im5bbuehENnkx2fhjVCE93TFV9QjExW8Ui9qOiWYuOKXAYitpsVU35DLryzPFW8plEQ0jhs
siJHsq3AZgakZCFeR2RAq/xQuP0WScRtZniB19+bzh7y0MHi5IGTWsDg3DUtGHHyQ+llgVt+szIZ
et2hmW/wyS6fLvED0wuquJvBzXEhWodjfnt+1DWbi4r1TCvRN64hWcT48C12+icUkm6hkPppKefn
jzWhRBQQCW/6WJp25HL53NHhMHFyGocSSgn5SvSssU8V5AkBPIe2zAXJHuqrrHpGziJnAJKaX8/3
QWM+KrRz4o6fuyOxUZ7UAPhQD56E7iYOCG14vgHNPKjIzsQ1C4CKfBtFrNQPBpLdcCu/TGPnW2LT
/fk2NPuhiuz0IG2YtTYmgggkF+o8qPMDMM8nxqr8VBr3MXZFqoI3F9xIFiy30I5hPLI4RnA8Ng9J
Wj/TOF7Zc3UTcnr/B4c0QPbHdePajCCm3m2ytP3cTOZaIkI3UIqzMBxRJjbqziN/Mi+5/MLTZY8l
Upj1Zi4uy24tm6RrRwkcXGLOnqQosGKz8zUFRxLoXPaWqA9uXoaD9PfNMF2cn3vdAlEOEVwsyZxB
SzniZAA0Mk7tDXQC+WGRIKU834TOhJV1XqO0tuUoLY8a17mlQ40Fb3lsA3UYc5PJIn76UDMqDhPM
dEsLwto26gV/gXzeLivMHc4PRsD9Ym0z0vRFRWO6FKGwJEML7EcO4v/k4LXY6IA8YRd+Ua2sec2c
qIBME6UD5mTFMe4X7L9AuwKfaNoBb9n3XN+/vsp/J6/89u8NqP/9P3j9lePImUGeRXn5+yOv8P8/
p7/5/8/8/Be/X7zy40v12qsf+ulv8Nzv7YYvw8tPL7b1kA3zHULN+f61F+Vw/rd/f0N04PSgW1xj
DI/8l0f8Tx9664f2Qf94fftej3Pz+t/fvnIBQ8T3SzJe//b9V/u//vvbyUv965cHvXXm3APKF/RZ
/IUnW84/QXMOXXXf9v/+99s/Sl4n339NDeufoNK07FP2AQ39MIi6vv9PH/o+H1/L15fu9/8DAAD/
/w==</cx:binary>
              </cx:geoCache>
            </cx:geography>
          </cx:layoutPr>
          <cx:valueColors>
            <cx:minColor>
              <a:schemeClr val="bg1"/>
            </cx:minColor>
            <cx:maxColor>
              <a:schemeClr val="bg1"/>
            </cx:maxColor>
          </cx:valueColors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</cx:f>
        <cx:lvl ptCount="1">
          <cx:pt idx="0">South Korea</cx:pt>
        </cx:lvl>
      </cx:strDim>
      <cx:numDim type="colorVal">
        <cx:f>Sheet1!$B$2:$B$2</cx:f>
        <cx:lvl ptCount="1" formatCode="General"/>
      </cx:numDim>
    </cx:data>
  </cx:chartData>
  <cx:chart>
    <cx:plotArea>
      <cx:plotAreaRegion>
        <cx:plotSurface>
          <cx:spPr>
            <a:ln w="9525">
              <a:noFill/>
            </a:ln>
          </cx:spPr>
        </cx:plotSurface>
        <cx:series layoutId="regionMap" uniqueId="{BCF211A2-3AF1-4491-BF56-BCD6C92267DD}">
          <cx:tx>
            <cx:txData>
              <cx:f>Sheet1!$B$1</cx:f>
              <cx:v>Series1</cx:v>
            </cx:txData>
          </cx:tx>
          <cx:spPr>
            <a:solidFill>
              <a:schemeClr val="bg1"/>
            </a:solidFill>
            <a:ln>
              <a:solidFill>
                <a:schemeClr val="bg1">
                  <a:lumMod val="85000"/>
                  <a:alpha val="63000"/>
                </a:schemeClr>
              </a:solidFill>
            </a:ln>
          </cx:spPr>
          <cx:dataPt idx="0">
            <cx:spPr>
              <a:solidFill>
                <a:prstClr val="white"/>
              </a:solidFill>
              <a:ln w="9525">
                <a:solidFill>
                  <a:prstClr val="white">
                    <a:lumMod val="85000"/>
                  </a:prstClr>
                </a:solidFill>
                <a:prstDash val="sysDash"/>
              </a:ln>
            </cx:spPr>
          </cx:dataPt>
          <cx:dataId val="0"/>
          <cx:layoutPr>
            <cx:geography cultureLanguage="en-US" cultureRegion="IN" attribution="Powered by Bing">
              <cx:geoCache provider="{E9337A44-BEBE-4D9F-B70C-5C5E7DAFC167}">
                <cx:binary>lHrZktu4su2vOPr5ohsgAJLYcfZ54CSpVFINnvuFUS6XQRAEAZLg+PUnJffZ0Xb72vdWOFwqUaQS
Oa5cmf/1vPzruXl56l8tpmmHfz0v//6t8t79648/hufqxTwNvxv13NvBfvG/P1vzh/3yRT2//PG5
f5pVK/8IMGF/PFdPvX9Zfvvv/4KnyRd7a5+fvLLtw/jSr48vw9j44SfXfnjp1bMdW3+5XcKT/v3b
azv66tXR9i9Pv716ab3y65vVvfz7t28+99urP75/2j+++VUDwvnxM9xLw98ZjYMgDgm+/tDfXjW2
lX9dJkH0e0yDOMIs/t8vPT8ZuPH/UZqrLE+fP/cvw/Dqr9/f3fyN+N9dU4NNv2ohtRdxj4/X8/3x
rZb/+7++ewNO/N07fzPEz679R1XZk3/Krzr+250/v/q/av/u1p+Z6qsVD5///Ruh7G+Wuzzir/v+
r9r+z10vT4O/PAD/LgIchYTgmIqYwfPml+uVgP0eYs5ihnEcxQKHv71qbe8rsH78e0iCiwNgIjAL
RPTbq+HiZnCJ/h5gTLGIOGUkEqH4j3Pf22aVtv2PNv76+1U7mnurWj9cHvzbK/f1Yxc5I/AhHAmQ
jkVUhAHHGK4/Pz1CAMGnyf/hmoRyQ0jeLyxcEt7Xdd6V0ZYvdnCJpGIv7XAK2gDnQ8RU4haX4FCm
QdP4hExepXO9yGTh/qznRRVB7NZE+bt1jmOViPUOTqVueo+q3dzAdb/IL8j58VSpKqP98mhKF+6t
UDqvIud3VYImR7PYTfoGT/eliKqd12TZI7GZU0XPfzPWD45PfnD8GAeMRZjjMMIk+Pb4vavCSPhe
3uNAt4eR9GtCJfZpOJZhsZ7s1Mc52RBLKq3IzUD6xLbLkK2r7z/SMb6hdXBcAnwn5wgl2IVmFyC1
JL+QEhzhOyMREQVgIfgH7hJ8ZyTf2cqzqGnutVV1GhlOCyZ0lPRkrm/aTr3l1gVJI1eUlWRLsDB1
oaf1y4YrlFfz9hQK0++rvg2SqQvrm5+Lx/g/xAPHCQQBHV5eXDz87z5UqWXoZDDY+4WI9dzwyebR
Mn8iOCTZgKy8jVEpM92XtxaUcxf66ShKwm7c1g4JJNo0Gjt54iYMzmtg1a5RxVTb4XZzTr5xi8+6
uX1hwzqllVm+hI1ZMnDpOgHXMzsxxTd9LbojKnOO/Sfmh/iES8yPrdXusefLkChlSBrHOEoJj5aH
fpRLGq5Rt8NsQikRskuGjfPjrGWbi026vaTxl59riYh/aklgEgcRDpngTHznaqakwzq6trlv+4mc
o7J6iobJFgEd9H6ia5fqoJWp6huz566mmbKRfSdC6wuqm7ZYhMzn0bdJGOnyPKsOpfUYLPs4RI9y
qev9z8UNLuJ8mxgCEUdREDLIWxETUH/+btQB9zWNxNDeW0PtASInm1F468dqKrZ1VTtTItB343Kz
DvSoWDKK8o3R5RfSELsf47ezQ/H7xTfHLYLsUssmD8NZ7ZaLjsNJvGeU1PnPhWaQFr8VmuKI4ZBH
URQGFF899W/ZbKsj4bi36j6i7XtkWpKqqY4fBspe+rCTbwxCebOh+KjzljziMazfeNe/oX3Tnicq
PnJkfH69JYa3ci6t23clcZkVXZCytn9XbWZ7mv2c0DV60zindvPKbtE6Z0Ty6mgutqVjm8jN2lNt
ZF5uQ3TrI/C4flu3jNdl1tK5THpXmzeDanM0Dre4C9eHLup34xIHSdir1AwbPcRLvaVTqPtf6Oma
1r4xLiUspILiIIzjKIy/i1iOaq6W0cd3ncP2sJCFnP1U54PYcD6vMioImcDE7WwPpg6ms3The4tX
fgw60MPPjUYunvStMCBHEFPCRRxS+n0JMoFBw8rL4U66iaVynjPp+u0w4gEf1JwrXpY37iLnWgfk
MCP5ToWoT2IyjUWEouf/f3EuWoGCGECFhbr8reP7iJixQXy+W4MWglCgU4mqHhJZgyHhqjUN3RKk
igxBOpXgJK0EcyEzVYmAVzuPxl9pKLiY4zsN0QDyasxJdEEEF7f/m1uX3RJL5OLlLpjXRzdie5bd
dhMlQTNVO8SqbhcPaEjiUaW0n6JbYb37WF88v0Yu8bqDOruJhKxcHqNZt9lgdYp44SeVNS5iaezr
JfFow3tSGf6r8vWPVEIBqYRcQOHCYN/gUoT/Jr4Bj3JQw/BddEkALEY5QmMS6bnZ86E0ed10KiXl
0pycXmhB4zzAfshLNb35uW2Df1QqkCTkNIYqFcck+N7vCR9lbJlnd7oP61vOpiWVYcBmgDL1WTsd
7dWAt8wFcjsa1u5YNZnCuhLtXMhTa9h8p8cq8/V8lus27VFtQXlLrA+Vsbly1XJA9XZGqHJZoDjd
U1Wz+6aiv1LpPxMduCYNKaFhiANCvvOIDg+imruA3UU+rHdCiSbfvP68oQXyl1hMIfW0X1fbv6b0
TdeF/VmW5hDx3mXb2pq3La3aZJacJ9yV5BDE1Zz9Qtf/AC2UXtRMI8JAUMC431odh40OV6LYHUiR
9aU0ifHC76eOn1tt2E1ffopIaA+AiNVuq1xirGtPcm3uerd97Hu2PiyLylc707wfZpNPvBW7brPu
tpIALk0X59dgYwrVCWvaMgl0UOVyHn5xlB+E3zcnId+eZIw7M+m5YnfGhB9kpW6IqH+BDugPtRWD
ewIIhar7vWdCMqv7WMbBXSDm5t5WMszZTADU1cxkmpR9MbHSJFvVfZpb+UHH9cv1XYE6lwRt3aSy
qk0yzSOUWDQPeyz7syr1mA7zJApi3K6WSyYN9ckkSp6QmduDi9zTJXD3k8LnjtXmyOq+LwA07Rcp
PnhK7wm26LaLyhae0YapQfQXQUl+pF6IRWjXQyjbOPwuPQw13cQU1vSOBdS/rbF4TRTBydSrMZk2
BXgWe1z0EcXpIPtP0pXR2YdznVuxsiSItjLZ2p7d/dx/6Q9yBYeGLYBGLATY9j2WQNwvQRtP7K6N
4ttudvStt1omYR3wo4sfVhcGR2rKNlFxqO873dcp9FommVu6Y8jRxI0M3ciR4UcKt11SH9XbpyYc
6/ty6FWmXdxnMWmbPJ5I4i5hMCuoKpiU/Dj13fwVlNbR3Gesp2YfxyvgjrB1iY2keFfHAE68uf/F
uX9gDuhVGaGChD/ABhsXfObBQO6CZukLtbq4sHi+9R2GA0zKJ6Mhu3DY5mRjVVxEssIJWyeRE8vP
ClmRjaEIkmrmUU6D4U6UbkuxCtZknqp8DEhwJGwTaaDKdj+WPhmCZvtaT+suTJyc9S1p3fNVY3Uf
HE2E2nPY1Q8hR65gVRj/Ag79qCxA7xszaH9DIeDs3wb4Fm8kKjUc2bh39dStqRB43K9Rhc7lZlGi
EG+LqbS0QHb5U43x84bweAsNbeJYRU+qjp4Vig6RsNVRNvPbpmdxPm2dBWMCkJrwnPSDJTleuydF
ZDE6Fx9/YbdLPv0OJISMM8BPPALWiFwyzN+qbOPExlBHgrtrKwPWYsnaIXNc6lnmUq44ueI50kdt
WpZ1f+jxY1ku9sAfEdPrve+bOMF9SfaRCqNDOxiTockOBaHkcRpHnphxqHOvVX0LKfEp9HPa0QpB
igr8fpX1lKwT9CFNVUdJC139z8/3z/6JXmod0CWUBREc87s0wRdMg65tyJ2Itp2st/kYNnLOkAme
yRTHaRxGmXKr+eqp3EQZ9s2f6wYxs0zTcGPjJbHl9H71cZUsI69ODSCtB2Qp/4UpfgCvaQjVGfph
RgG4fd/qTaHbqlrMIKqb+ZF41twHulHJwobmOJZaZLZsQXFGvF4RxYnGUp2bat91KvyVLBe1fO8W
UcwIh74oFOz75lyMZGx61AYAvlDRk2U8LJg3KdH8UBpxihYmi+oCZiXT214HfZ1VKmT5Omwmwdsg
9r1eSLJsbbmrbZREhi07MuLmV4L+KO/ElIcCdMeYCC/5+G/+K4A/kmipyZ0MP1RuVAUOlCtWjhO/
9fHDVcYL0DzicX6/tfpdX4/iYRyCObFmfKi6XwPXf5YAYNgIUIAXtxOEfxdS0diPEV2C7Y6iYUrq
hupdVzqx6/GkEyC4uoJUoYDqI0yuFYMmChtyvrIIBDU8Ud3Wp3JTwS6Y6VT8PCDif0IGkI4F0KED
DGQMiMBvFBbNxPmoZfjONOWYm7lDmWix+zhNMkqasaEZFNWu4GIM07Kzzx7YtNTP0JOa2EQ3zVAe
FxmUhR+9KyxtRW4iXcy05fk0LzTjExqKumRAnej3FBH3cVkxOavhVtl+OWG63HUUoZT1vEroMM97
yaewsCuGAjXE7uP1lVwIwBIaqAOtuz6Xuo8AnD5XQL0UlWntEXrLfWRIWDDdn0jYmvRrs1cF92i2
KEPwk9QyRMncA0XJ9HjqgNcsPL9Zt/KNGt6UI5n2eBtxgaADkoQv2TXVdWTW96qqH8Q0kyJyxn2M
t6a6nVr6xpKZppPzTd63eEsJ00AEyWZIkJvrPeqGZEVqO8iJo2y15IkoFWVdQHcrRmFxNXFcMZPU
KGA5KUVWq8ilA+/lL8wc8KubfRvCDIwMcUEghmn4Pf3XtFOn5Tj/ldk3t1TnDu9ZBOQD7/4cONbJ
GDl3iNoQ6qdfadYjA8SBdh/ixeRh3bjHpQvzspbRWVL+gZVQ1MdLowqjhzlpYosTSmWc0WUZcmIi
mq+ta5NlZmHarWGVrzeK4ep1LAIDWqvuNiVeAhp1OeDPMaFtF6U6Xpd0Hok9DK57QszbYwDdpw1O
DrDM/Yj43dgzIBRKYw5rsExH6Zu91N3Z19v0gJTMo7lzQMfFDdCbk4TCMpFdicxcIDFAk6alyKqy
Hk967dyB1U2ddBdeoIkQTipVoswsNspRH3pwB13fLr3LdW/LDE9uBdDWfVJAwKXzsLisj5rPVRM1
SSRDmm5tE+xmPbVJHWmT+r58uZbRAK/zM6ukhM9zXCjVrVkrPnHR3jcoTFUTLNmiRd72Jjy3wAH0
HKsTpCQypkaa7kwDCCTJ9Q4NsSzasb2X3A65jWmVfxXeTBBgC4I71y9uRts+ZurZt9N8Wnj8gmJU
rGXbvm08vvEhPHmoV5jNXEi5pqnT1vEwEWHE02Cpq1Qu8ymMEIRq0Hz2ZcfvWSffR3iKExpF5P7K
XQRirJIRi+k+YOOYzBV+Y6azj5f1Q1CO7+axbxI9jS+xAEjasg2Yv/XZbLU8hDP7PEaiSSyQyfkK
uj34LrJJyMp1JxVyeT2gOt9wvxQx3g5uGQ4V2/pbo7dEW8C1sa7JmQxAqEDZrNPQbPDegrJxMiDT
1rt7brK2W/zbGWvoCy+pddo8OcciCeRqniMri8lO2cLaCSwGZOI11nGjtt0gUBpwp3czi3FKQzBM
Q6BZuHg6sm6ABzd9jqRKQmigzl0TBIelXZ7CeGqPrXQLwFDIn35Ru7ApH9Z+WXZT0/ME9atNrIah
mBQBz7upaPo52kdjBHqVMt4xfSs3APNueBiBdcRNC5wKwSdzgRhLN4nUN+GUxrNieVXjtF0IP9I7
4BdRUWHwwsqUNwFGGuIXCJwRTxuQTeZdx7ctrVhpD3SbciZEn4/N3OcbEFHnCIsxCZcxaXg0JKSs
TAokAMuCGuGdF92cXmAo3coy5c1k+sST5T29j4WpgND1Gpih6hM1NX9c/FAdkG2a3Ay8MCPjR+7w
CXgHILkwIATbaF1Umg0ZaEjmiaxolJoL/SkwcJQR9/se6kiCBs+PqsEH8FKSiq7eCsRGnROO37c1
64+Lj6f86oWOrXNR4uo5KEEU3eopdaKsE2CE8OPm60daLWcKBNFuC4nIyguslOVU7vvYd/uq9uvZ
zc0tTBTIeRJ38FXTm4Cwz8sQ62QOtzediFwuDtPWDDkS4OOXY1WDR4mXrE6WboFxwJmXYnyvgQBJ
6YXbFKqWN9rvaeVUIZfwQ9TXazpvjhYQUnelRKcrYmTwdUm40TUbN3FsNcZ7uZHD1dVqwsqdHfBR
lZvf1ZyxTNWYJ5R00UGaP+34QSw2kbFs9tcuJ8A9LrSvDvbi+LzRqEmuPHlE6JLFzfQl7rrck1Dd
dra+GeqOZttlxHHFl1NVQxCYvtwNjiwALYN3FaSmGI3vKoh7xDBQQsIfFh7YrIG8B1TBWBY10zvs
IevOVuyuye7a4hksdw4rc4MGc+5Ne5r76K3uOnda5rBLyiUq00qqCQYXDxqnS9ME4CvrV5teQ3Hb
3NlQhXZdRKOHDjP2MIzt++u1OeYT5N/J3NZrhbPQqJcu0NupHuVxcfjTwt0Ddla9ngTooNW6f92a
qkmnmbI7WnucXSVtR0TzNoZGbZtMVk7DdromUzyodPKNubl+qtTtbdfG8ykq+ZbqdeRHFrj3mNb8
QWvxuZtL4PNq+wJUfAEc5Za0rcLpFPTqcat4fjVBg+UnE1qXOGHcWSwldLsX0vLKZULT3uexrCAC
ylMf4xVch+wD8KTC6PDFdbw9YRs0KWcux1H/FzisKnKSVuv7dvRFGzOTX+UV1eZ2vmcwKjDk3dVd
ZzvcO0MSYn33gW/RcFJDBNziFkAhXde3uA1dvpjxFHAQIlYsfD3yMryZKFDc0Fe8byr8ztSrO25T
ECSYIb8rlwB69ADxA7C2MlH43kaDSCtEyDHuKg+R0ZAlNW2w3jDISNuG133tl2drR+AfarMVlTKf
gPuE6L80OKzza+IaVhZXV9z0E+ni/rat2HGd/GMkt/WmZ2WiJq1uIjn06brFMD7eULsbRhomEKlr
Eo5tXywthnGgRq97YWQm2TBkgZlPGxviB4SWI8CKfg8qguK5wIiYT6RLLaneh7YCf6lAlfe8tqc2
4l8Gw8nNFSSV8xRlaDXLLoAVi7sFvWOBTq6pGYLbpi0f+ocIHgFpIwoyLx90U4XH1TJ2KkvAVGau
m5tA9aDXac0l410R2g3G3gjZ/aAblDuux3wchM0uj64tr4p+Rrpw06pzvy7v25LKR92bAxniVANf
ejBt99hISfeqA7fs4tRA9QBWvP9U9r04sTa6VZy36cQ3QOxqLKb4UhDxUB+CL+BTkUzkUqZWuZup
19niy2U36JinM7RDe+v4wZHNZpS37qtdotqOhbSvqTBD7oFrg4p26Mgqz71wZVoPWxZSVCauU/O9
qvv52a/RrqdY3xo6P2zWVCnQ5utNYyGcRlJmCMd7Np6IWNSxMnOQSK36BHjC+95OadeUTfI1OQXj
Q+t6fbvYcHft2GDjYazTTYzmgRn1dC3zuHPnVSzsHPtnyAVBWsII9OEa19D9HGSIy+xK2V9DL4RR
2T3azpKtxbSIlJUNcE1f0xAUvctfI7ztyg6fOLchcMgWkDpW8x1qqzXp5+Xl2mhcQ2+LqjGpBtfn
amjUPsB0zOb5z7CCbie+/sdrmhCXVy0x2aaw2l+zZaWm6BD0+EF00GTRLjwTpw8aT80plkOC5ypO
5WjXmxkgN9RqWI1gHcmB3Yj2W6zJee3I50ZYkqGZVUULxlRjuIIr9ZDJaV/mofC8AMiSTe5pRVBd
48r2OWD/t2ULk/VRtMW1cHUTk7vFQCvgqE6Nl3XWNYAKoQOE7YpkmmBidJ08Y+9vFIltuuCFwLLH
XB9XRnejukyQLuHc1JeVja1PFpDrgCbpYV4DLKdj+6uuCJuhhEyuOzaCdXvPzFsPg/8EQwrdhXKp
cuukOZphotlkthFqDtG3LXBHkszLScmPnCKYcq5iziA9sQTz8SPgyWe2QLUrL0O0UpX7tTR879Fd
OVRvdDxMKeyqLPfaNfdEGZuUzqGTbG6c6cd9oOXLxhd3GJgx+cLDINMhBIWLK59qM8isFOsKU9yx
vbk61FZBFmq2Saey7jzsc+z9PJOz9O4IE9ouA5Z2vzbV9DhLDJaaZ4gK6x9FvPdlwnqn36uaTFnc
uTJO2AyzYeYezRSaU8tKVbRlD1hl05869H4jZkpKmEWfZwRBoVAMDWi8r0bUJlrI6kbO7AHTUOVu
mECLEgD0FSAB/4+KIYyK7TKfBSwS5FYh6Oov80csRw8pG5p5GpPPvEV0L8eOJS5YtiLYbkJM24fJ
v+4mjLLZzC8l+NCu6jrA7hyquzDis4VxagUbAAc8j8PX1g2mhKGGCZiHqXfOYKMkm3jwGhCVToUV
4R6Q+bi78vQzATccyCaKoaHJBAOU3LVjuQPIgfcOGwuIe46T2fPlyIXeNX62eV0DKaw09o9bNNp0
Y1sHrKJbLqsc1U73Q5M4Goi7OhZvr3MhQhufxbWZb67cQ7ipfBh6do+bOa2pgbvXYEqGblwSyBiv
t2b703gFAJzbKrVDeDufrh3Hph7VWM87XckapAt2Ump5mOr1Ba3VS7MacdCLARhFRrBADINfVNrd
hLZsjXDwdUYV16JPJmhKLyRGl1kz3Uh9HAagUEHLH2UdvK4le9+BROeRLS8Ri94omB3eeIAxxdCK
MxONS2qK8bE04ftuMfEO+DlYyqHMgaItzTu63rtYrXk9VuqsrPZJWb5g5saCYoezltt3hH/oRbFp
Hu5RL1GqaPAYlXIqdLm5t0i9raZdGxv1vqJDm81l27z2MF7bBO8er6hxgNFZMjNxSy5wQGrTpluA
THbVOIeh3VnrOOs6q7927BWt77lv2RlXD0pM9REBt5k7pnkCc4C1WNXIM99Un0Qc17tWw0ZPPwuY
5koSpDCxckXn5ipvGJkPV9+JyiZMAzvylPcBKyrGgIspO7nrMH0uUTMVkpstsVI/bI2lB2UhEnwb
fADcOgKMgMH2Ekef+VrlYbNsjxvMuiJG7L0C/+jZtEFPftky4fpJLfOcxkjrw5V8iObRZ05pCHkL
nmBMpNKVte0treLmDEpLKxyfkVv0A4ygqhjhe0joElbVUAF4i0JDN7AcNlAANVS6yUjMgOeqfJfO
HejMKzfdBMZ9Cngv7iwvP2vGgRu8dL6zwa9trQbgbJg8Q2tOkzoegbh0N35ZoqJpybA3ZRztylq9
dkg+cc7X8wh9VaLXoQUFAHF9NeA48z8JANcH+TivcVkg5P1BAWdwvppQDjz1a7veRtM9TPvLTLCI
F2TUH6eYDzkwYj6dGYNRxaiCPIguRJyLwD5bk0Cbafd+s7dsbGEa2C39ndLnDsWfmzrWr4Ox/cix
KFO2+mEHw8lTtypyxko8wTZfMsbE/lnxZr+F8glmDvpNPIspIV3OQ+WhF8AJBgWekQ+PX+vnVif1
SKqs6lfyuu4XWFdoxI1vhwCIEvLOsuGT1Zt8CIDKgMWx8jwZs+aMz5CLmgEID03Uk2blzWCCNV30
5B4GqWHBCIefZjYDRgqgcpR+eguUPNhrmreHeJG71eM+E7xSpy5sokPXNEB+y249wLFfy8B3OZpL
/1oYmJYUc7WUd10TJVxP/Bhuw2cV59EQhJ951DyFUC8Y082fGH8YtmnnLA0/+y186ksRP9gQ5XFU
dntcI1UYCKp8c9UExFfzAahPcbCwHQcZpfkAG5d6D7l+LMYJnEwFhWWLBr9pTOFrP2YGGZprwppC
hGY+0pV9DadhQFOxDPLIYZO0qFa1ZbBLZG50W4nELg9O8+qzJQtNqrIYSKUPHpZN7mrYJkwMnukB
8w66Guhv3mDcft5qvt8gI956YXatAY2yaozStVvWZItVD0yHf1mVhHOVKwZ2yj91FzrKx8MBJrnd
balgHaqbPWx2VCK60T1wTNPSnLeAfin/h5IzWY4b55bwEzGCAIlpS7LmkkqyZMv2BuH2wJkAOJNP
f7Pozd+2ox13o+jBYVWRGM7J/PIssz1WPWgAWakqyar0JqaC7PJhqK4iV0VULbyLumGZv/nWQ8kk
eETHVh2niR40CvkKtAMcnZpilfxYK/u0FOx97lgSZk0Z67rX8QpEywVl5PG83jnq/YMHg1sCkkZk
G1TLyz+iDvB/aeKl5rgEMtjxXJ89rUf0zU2RQCGOuil814NvuPXFsM+q6eNgquAAs3gCRNl/avqi
ibSo/QdcT2tMlz0zOYl4Tdq4K3solcW6wyWc7gbduUgWaJ7ruXhYSPsu7NJ5NzqFzsdU55bRD0Wt
4jzUPNH1dFtTSnEY5+8drd+3dQj9YSiXJNBProcYNQToViqIfX7+OPolqgi+NNHQinwftPLcyXDY
AQgFNTElE/TkuGjg0q2BjYesgnRYqg5iYPi2sKpOalJlSQtfmwHBij1IwclSoW8KvSwuKirjav7c
rdjaU29HPNj8wcuCH8rAK+SJP7s0CrXaj6OmkcXmOzTL+trM6kkY73vbuSympDORS+t93RIdj7jA
Em+FF9YCiT7VPlx/rDQ1spcZanHszZTEUN6xdlNAcFBb83Qh55Gqt4qqg6zTIAL34Ef5vXVdOreX
hU/QZUgfeJP/qBa0rwH/Hk7juFs0SeYg05Gu4GpJNe95hjvLUgJWB0VZIcn57qZXaLrAEbRobMog
tln2Boj06LfwTTwcPWpobQztpEl8MZ20x9QJCOoPl61VbEc9Jl4vYrss4rK68KW0E0Q80TRxJeBI
+l79oA0UKUB99WFk8ymb61sqT22WgVIUkerLNumNBNKZrrtmUuFuLmIVaJlIM73WUv2ASgjJqvvI
pcL7KA2P0OadupnCgJ0CHVd1cTFOA0AjDpWu1G94PWa/jssry8svq5hVVCu848EbbykKe3Sr+wZL
J1aeLtF9z2Xs+12C+/Kl68IfpWi/ZCl5SccuznrukszPPxYLBIVCPVH8ycjIlO7ygLyOIFqjjjcs
qdtsryb2kfes3S0+DYBDt/Ios7KMMi/HBw/xBN+lIhO4cponp/M8KlgdT6VfHXrq6WT5iEpi3Fsi
qkM3NzHX5Uu6+nm0ZMvHIUQlaBtUZcEqvB3tSZQ95ihMd0zqKclZ+N7MfgOZp8jhFHXfq6I79fNY
RH7X/+Dj2BxnMT54Sgdg1s155ua9X/M1WWt8KdEP8URlue8X8izr8iaC3J7m2cRd00SqRD0/U8Dh
MixPOvdyrGG37LK1OOgQH5BAID4bj38lWTGesRS+hIN7YG1UWVIcBIyiwzA1B6ZGPzajOfs93ZdQ
waN06BLsf5oAGx8OMahuPynUfKJoYHcp5X3SczPEK2dtrGQqLgW+lbWPfUnDk8bteITjHUFj23PP
T1EDW8gscyijmmWfZmytRIf84jVeHdd6aI6FevHmCa1PV8nYtSIB+otaoTt5NL+NPhp2PMy4F1N+
HTN24ynYk6pZLrweLos6raL4x2X0q6oIjDntH7qOf01J9r2BW8M9qPJ1ql5dZWREWaVixVMWFUVe
PVdOnhcyfioDWj5OhjUAzwpyNmaCpWwNDLhBXQZmzgUUCjXQ9pDzXj/RvJ+ePHguBspeZ3J67Lth
flw9/VB4ZXaoKoMDy2IV41lM+7Huq0g7ku5MGKSxTSuCyzv4ls2jPjmVoUKwxRV9VnfuqPfCpt5/
NRSnpykpfVjH9MwDJ49emIMjWyp51c30z+yZ+pH4n5zmX3vPlQ/dsidwfs6CjNVe19YlCnrWscJT
vlh0/qXQL6vxq9MyhNmhYyw7TmGLlIOZIhnAXBCjMQBnpjwpaiaeMpmB/5l9CN3tJxKsaxFjO1f3
xIQP6FjK5+2HnU2aDFno75Vo1M//RprwO199dt7+U6ubPsnHdUlSatl1+yHQs197q3MA8FrsJ+Xc
uQrV56Iz2RVy7BJbiCIJn+HsNWE4QTDqPXRxLo9yMcHtW5YCkncKXailMObmKpqEASZ/lwryVUPg
Rp8MZ2P8JwuH8RVum5rKd2llvMvGx5ZkmXazp96l/fICuvJ0zwpEY8pl1MAOnLz6R8o7CEgpzjS1
PLG1p++lmb+0LZg0m1q4kmjIlmCaHjz6QkjWHBCWqOJN+d+A687v1TFAy+JBmC2HtUIflb+1KKqD
JqYukMcmZzZ2JbAk2fX/kNztSGvsQba2Ac0p5ocQtzk0ZgL5tCsiOJ61asYPcgHWHa47My3t81CY
n78BUuOLskA8JfNAHXK2RqzDMu7KZW+KLrZGAvvuUdnSqbvRtvtnYO14HusuqnoKDpwFj0MznWoL
aSVk5nVjv6xWR15RuMz3bzFP3nchvXbnjyqLSo3TI9PydcOOwYcFD76fAwCGRnFRFBmZln+pvdGD
qr+ctU+fQj0vl35q1mjzyJohMw8SzOdPDg1WSp8x+7KAQo/wN+U/9b40hxu8lPPnBo5VoiD9nJuq
z2DqGRelKoDqUsnxyhX+2hKybtyhQ03KZZ2PzKMkkl73UpSrOeEfqoMjgbdHwwVbHgbZsIoLG2BW
QfQbTNT2pooBboKbDwN3ntQEJ9+sJx+eXXB3trm1O9e0b8rV0ANI+TSIYY25A0fGZY91s1l/PbOn
dCD8yqR6nBSIwbxpW/SmBnU6H8oEsE8TBaPPYoc1ATrXDxLPhM+oqqv95tZYWX7sgP9FAQvYi2c8
3OHdJZQadWcf+uemQQXPrWSHYYFPPmXI3NTLftLc3CAanXmfyks15tGa3yuZRv3UPNNZjomuyipK
a1k+tm5YIppzvZ8GGwdkGE/ITcCP4dNLLUdUXN3ogaO7C5V3yyJFC0+7iy7seBHBg1zNPiDCnYmh
U4I2ONuD5DAPmXCvEluEB0P2QuZm700ivIpgueGJKuxgVcckW2k8B+X3MOvbfZ8aijsX7XEqaB+t
Q80Ocxamzz+fXlbKW1N3T/6KVszmRfCezeVxultMyFs8ZnsP3gMuGuaueSPsJ3jv2cVz4Wlig73M
JdSMPpymQx124VH3AADCYN2Lpp53uebon6ufiq514LJ8/d5V04fJGxS8PPTD97XTtOYW2Pn7Mvrz
lTpw6YX+vJ0269rIS744YEk6jZ0uDIQFgWDmQBA40SOU2q7eq7m7wpuvH/zWorpK+2dmU+CwfXaT
c7VThYO+MSfNoiKV1etnaZb3RYnX1njpfLYLeKxNKqCox597oneofe8HXrpWFNqZKh+XEA0tth5E
8NxMRTxU4bwDgwNK0xfP+p65GjmElc5LKv+6QM7Zb1bYIkxwIUX1Nt9TTjgG2KXDI4raqrOx9Gv4
kXcoN2c56El/TLa9SgrHLitr95kGrOI6up9kLk8ZenAtgCrO4PResh50ejOVD6Bh0zjIBF4s4yAI
ao2LGRTfruuFxGZeg8OmyENKqI9QvKLNlHLOf4Nl0e03dm9CbRCtpiHJtkwg9shEQ3g5eDiZ4b/N
xSH356+FZz7wOvjISZvvXM/RPwl7ppB5ZyLnn06oMAbmg3a9iYac7NIKXx5NdoTVukMNsX4JKlvF
JbAbxR0/ULG0h+1bF3UHGva+SqummY4i1Z89DwDafYEMJHRRuSp7ReNY72AZ2E+iAv2RruowoGR5
WRjIzGV4F6DbPJbF1MRz1oodYkv/9HiKF0tXvLbZ7zgE6nF8JejNNhhQ5KRNBr+9mUZnu80DwTrl
gLsC9P8FPJoQcTLPmnupy5/E2H7bBK1wrZc41WaO0tCsEbW+jn3pDzG7sxgO4YeTH9QBuq0nAR0r
1uma7Wmfwhe4f8elCO4y6mvTtSyhrcqzSDrwwqtr9+IO/WbBUu9ZXad7PEqY2lge99haB3J4ni+G
l0WkR2rBdVY8CQnMXgItGmrhbI7eOMFJ1dmFdeQI03iCk1BDLWJ+giNVouAjCkJugu+jJXgslU70
1avtVbPxtH30NIc8bMZsOSAFZXZjnYMTaBF0oiwniXDvcX+RF5bCMc9YemIQSlFCLc1u9KadvRM6
6Yr830jJsaBKRx75STYDR/jK2xnHKITVzdTJCf3sQV5IGu7EfdtVp5x4c+SWBmVeLh+3X6tk8bY6
igIZsjE4rWY8I2x2pSAVYkQvxgjZDL2HqL1EDWzxUwOhESmdaGjsS5nKCk5tQKB3uP697spbB9Xo
ojpZHIVnnobMn5+qMHySJioLad4Gu/4gQQd9o+bT17GZv/YDK6+wiKJtC69tDWandF9nXoYHBRvi
qQCoe2UWFi2p0KnqPQ6u8qR4/iVz4D482yBwOIXwOcqaxj8dLlvg/EofwHpFgW054OpCx04My9lN
kt/yLkfhdV8sIw395w7bA5lO99oOTyDvyGPVXCCTdTfQbPm+3Wn0RxTyhPGvFa5NrbSLVlcPh5YN
fD+UfR4hbSGP3Ou6eKAjXj9uxcMAWPgr3hE6M7nqY5X6j17pPvOya+F6dwckGI9mDvKL7FpYi6t4
pFr0scmG8ZAv4V5oXh1MNck9iMl1D8y8i/QE59NR8lXUtEvw96anCr5fnJedONYZ5Di5/ChSVT/5
LfRXRjlsrHx5miz9Z5JVfqUdwJLGaf/KywGVxoaymLp6B1DNAMspGCCTKViPq5r8R3L/EfQ9j7J3
qQ8pXpbZZSpwYaSpGnfDnbCftbOflhX2AW1X+bqisyVyKN5gYgS7YQYcQrBld8CR3EvWzm0sFdq+
Dru3yD7SqRqSjtfol7c8o2ureNF5lQgPD6ivO8A9bjkgAW2PxrFDYAeObC7vTggZ7EA2mxOwkePc
43fV4HY2LqLovtbTYI5ugEtSwbI4ierswIwdWVqwZJYd2YkAnExq+jCujK2TFBdLUmvVRDIL2YGu
cFyYQZ9qhYr1jFoUJOBF0vGFZEjuBbQIYt9KSJ9rnoIKaR+9sfuwXUVUj1W8phU/kWI5NussH0q7
E2qGX+J/yEMLm0N3p8n28OTvNS3p2YMpSBqZcSzizIw2Ggz90nCUt8Hsm/PQLo/zOl5CU4U/zziA
YTA5g/ybl4/ymTfDGlWZ1z1yLb+wqbmNKZMwcfO3JQvmJ1ColyUIL4XRT/iiJYgoHduhI48QF8NI
oOSD0464CJrdXYE23Ap4xT2+f7yWBKUS46fGA+dQ1j3FFsRL77AGH5Wz7NK6roxlCkEkRb51MARi
KzMI9jXlCXYfsClPvMdiLQ8wJNNoNPZeyaGERE4NLnHdzYmfuRLFaPDSB55/okOQGF481o3nHXgP
gWQsiTsAuPm6Og3c35xdLSx8DPdh82CzIMxiK8Jir2qERYum805zjqvQAdo8c5S7MVRT9JUbXoFR
ABcHYMHN2UuYMYVw6aHpjEIPu54lUW+BP/qX7QIbGx+1tWlPfJE/f9VWTCtTXAENuYOtszRq75Ty
/c3CswdZ4/VHsg4wSeip0Ty8VD5gECBCj+Lz1sAZm3hVHR5g2xX35gUHWOMV97I/Tr1Vn0feom3G
KR+O9MNoEExGSgTNmM6zOBNLfaxMNUeiMffm5NmZUV946n0mSo9AoprxPaMpidwQ6qObCLoN6/N4
qLFZcsZrSJXoBmpTzFc0QD/ZYC25f5gFdXEFeuvoGREcJhYKZOBM7IxX7XldtQmS1T12JDrSinVD
zIlRN7y9ZEFG8LKZ5oX08hNHmOBOSXn71B/funv3tRXJTqz+MWAPAYIqgLV6CpAjGJFzDgtEFqHI
oehSQuS7irkuLlJ7MoELUJ6M71pHm1MxTOBZRviNBorZ9KEnKT92Mlt2AsffZPr+Og3o5CrXr5HN
dL2fXJU+YAmFPfTYEHeInvUJDtl0XWegSqPE4YQDukubAr0JU0knsrjyVHG2iiKviqoyJPMYWQ1Q
evKbED1JWDznfhDjAOwPeL0HjDw4s9yll6wovpVFN0dd2M83ICppCUvI8OxramWVGLTN52zOQKQE
/rlwHURe2z6kM71643J/DPqTJgTKyLwg3jQ2X3g2f1vpWONmnc7VIrDFNDR61j1q4bdR57vusLj0
Exdree14maRK1Md6xcoeuDmG2Go/49MpMGv0Z9CrHdBB501gp1IJ0gMgqW8PNcJVjxA2QUWET01t
5Lutj1Md0kUcHm7I7ohNZj+kVSYu87yYE5cTTDbyTiOoHQfjxEC+ZQRVBrKoFAXEMafwV0CnXDcC
Qs9evdsuWwKY7Kgm3SapYws+VcFRFYPwDAyBIRdAyylzhXERwwvuHCDKCMpDmKjCY1WcihyV7qw/
N8GQJzlFu0JtaoDKr/Ha7qbUYN+sc7/ntCr2LbU39K4Kagcp963JDsioXBCC/qxdppP/zg78IfGE
BI2QkkkSMAz++CWc6XpUNovpyW0jDssi1TefFIhRnscKsGk/onGTPgQJR9AB0zQ9btQBaUtxkBWE
50nXBEx0xJqOXfBCo1Ck9o0v9G0YM+9d7+cE2bEGQgwcswJFehn8JTDyp++ASLQvAhZyEohfAyPD
3ELpseV68+kqALeLZs9zYx9Sh+5n7SPozSksD9Cy2o7moSuKYTe2mUGzMofHQKd0v/TB/KkLpuh0
lAusJ+HpH4MobhpzOL54HrcR8+bsbRmNH9Oi+AvaT+65sn+D/Zi9gokwVChBkDT/ZcZC3qppHLQn
f0a2mkCbRLcavSkRgMgapdAhg/JEZmEFI4ARDLrtw6gM7V8T5r9n8IWShFPlB8i2UfFLnnjsurGw
derdtu7Qa8L2QwNjaAmaMXFN44BwLE3sz72NvBJVQE1mKCpoVy9SzHAtZgCn5H6FpkC12/ZzlUMd
K/l8J4P6eLyHdDBzQEZOhEfms+7lv9dz8MfPz0L/HnwjNKD3cNH/hIfQq0Pn6VfvZgO7W3B+3rR1
QSTpzI5bwQFtJ8mAD0OFwOGpMs/bbV0+QQA0ghB+9hj7llp/Nzdd+Oa3KGFokqnGvjXDUOwb8aba
sd0vk14ikel8p7q1TLTFKdUUpgFNSJrdBHL3lJoiBUMqxqQtenQtjfzL0JrfR3ME0ofYgiAEl8iy
B/e8/f98WV2xhk/ChTc4QOj5QBk/TsV6Xu+N8FbrbS9RY6oOhANyKp3sdiq38x600EbaNfCPd8O0
ngKTFZdGIXRRghydmuw7Z9+2fsTvpTn95SX9PgdA4lP7ggQSAq0Kfzl0oGTSqpc0uLWYErBzeZ4I
g9g8ONOXAN5NpHvQ1CxQh5S6YV/URbebPDhmVQ50bOEfNvBjwR89NRQ+JQvLLAoRtDqlh62ZaxkI
n+7OljDtxz8zI1tb2ZEaby2ncH+IvqLgwXCYe//KROvt0HP+Nfv+x2+KcQ2+QqpUqV9nSJgQ1ntW
w0DpcMjHLAdMtdj1Gy0c5laMa4DOCLHQYtI7qdqz74XTPiVzlXTM1BHlLjv48wSZBYceuFjh4q0I
2mBWqLxhokpAWxV8ygEeyF/e0u+HEt4Sw3gEBFo4vsEvqyugxPLGQ54ame2rb3KIjG1exdWCMShD
dZdqhqm+lgFa0T7vzS4tRKzCDo36PUSYmiEp/DbfA51h16KrYlmjrtXw3UAmVuhdquDdWoefrHU/
gFYxeHVIFTbIYO8R8g+ibfW5EHkxg+RNN6nzVoT+95f8Q5hU+owiEcn8gDHMGfj3FrpP+JhSL6fA
v3uoLasbPpGqTHdIUPUwfUN9CceEpueso/IpvQfuMxEb2HcHs1rglUPZntuesWTy8/dpsZRJU4Nw
bgY5/+Wq/sMlIfEe7ocaNk8g/F92jeePBE4I0l95hS1cDnhkCMONYCukjnBq27MX4rajbhlw3sEM
V6ypknTyTfyXh/Z7HBKfRDKmMKEAo6jkLzHpiTq6emOFHBoBPJfN+Y9edcFDsLdd4CesIhI5tLU7
BTlEbFhLlxIXsqtP2/HPO+lFeGzmL7lg+vvRL32EM7Faqa9UyH95PkhkIeHR4FQZBQTf+o4ZA1Qm
c74egd7zaNtqpBEJmP0QlefkMNIjxO5i8HyXrP1mBkQcke8rE+MNGL3gxAGT3OYH2oKYNL78gcg6
4iKoQ/5SwZA/PFBM92N4q/exJNz/5dZCkWeYP3X8duf9ge2eRx/4vbLIuW27SY7oDBwS1/Cd1XcD
N5jYPPwprVbd8GLuWfnK+P//ukTimBZIYN0Lk+DXCwZZbi+s55Ldts1IhUWcRZAf8xqqOOiR2wjv
Y02s52CN33HdTeMjDZr//15xf7rpcJ8zH4WqrwJce//epl5LfHW3Xm7VWiyHwMONWwSnAkUZLHeM
w0CHtuwt7Ot5LVHl38FYg2pOwTmPQcqJnaypxn1tMXAu9cZDoRlFCN8+bEoFcxMuESMewk6kf/vo
f3q3mGgkGCcYd0D4L+82wDhA1CKc33jo6EW46a1qjJKR9luEgFBjYEATrKis/trMfnbREuGcbqLQ
EDB0yQPT8NxMGUEKA/+6LmGICXjVdAA0GR7L4WNNTYhQlp52nSMvjULz6hWDf75n2/7/7wAPnoVY
nxRn5a+llQ2D2ksDIW+ZrzyM9PPG16Hj77bqqcnqt0lmt2zCKJpwoQfYD2Jf+nCLzIOZECjZOumf
c5LMeGxipMEQM+Xl/DhdBMIt01zqd//9ibfD+99ltUR3LDAtCfOS7szbv1dNP5sQEvrAbhssOTKw
kWEJvahb8j2YEhjbK8dgUegQzNa3bfH6afhQM+hiMhiCWPlL8Rjm5QkeZ7n7708X/D66B2PVCE7R
kIZKgvT/96cbBmv4WoT508ZqGg1DEvRAsPMq/Hq1oN+aBdAcLoxL2nx6cU123E4DLZYPcBCnhwFj
F14sJ28UrM+55c/ASydAnoN37SybYx8KuK9RcfeYtodf9dPu6zCBrSvZ8uwJD5F5dtgCMKXqv6KU
baK1LOmduNlNuTjkZJAncYfq/vvL/2Eywn3S5T3OLNHu/DaNoGJT6M22LyBa437wZfraIGkJxYCG
SQbm5ZD5w3vZptlFrlSfNvOjKkP1lBZ/me+CgxYP+pdlIhXnmAQl8HlQYPz7RYCCncK1o9nTVlel
UMdPtsYsD2PioWwwhwpicxtAwypXcesagjqhthkqufxhthLBJERhRk4wn8+/5yIL5Gn6Txp7Eezs
sx1cDvRjTgbnf6gsn3YcYOF++7EGAOVIX2c7lBewy/r8XRNCzBXjuF6JN8p4yUUZb1W8WeQAbRXY
cGmD1+AOZ3emitzKFwxFQ2RnyEdo83qOMl/0SNVBcfBhysw48rwSwykRmaNs/VBnweftLGl4+aXK
GwgSLXmoOkMes7ROAjd4sWq6AGmVqovL4SKI+TKM6OYGOADRpqL4ISJWhfuo+IIMbg6KdsVAiajM
av48T+ID5BTgk8Ut7ef6WxNWNw8kLpqlDhprc0VEMnhOG7nfSP6iR9K2CF3CEPq8rLBwIZGt6bUW
8l06jijh8eZgYwBJrhFSPlnkSREStvkZkN0P5reY0ajRiKrsW95M7Pr/X6cYIXnPTWMknR/+ejMj
yVEih4d1uimwpFaPdchRvGb0m/Rn0E3lApGGLMtp85O3M0QOXXsaAQv85bP84cBQqFEpRhpSjhP4
l1o1VXBtYannT3Oa1RFpFr7bsvt28s/IEY3H7SNso1y+U+QTD2hYXdyW5KTq9XWGnJu0Xb/XJTKn
SOKsf2kYfp+hGoA7pCDd+X0Q2W8qxsi6oJlahhlIUF+hAMVp3dFPbY3Y4mBd+4GsepfNwOlrTIQ8
Bivo8Az3rQ1zzAWCTRlbGfyT9YhwZMaSeCiykxiLvxY12xSff+93dZ/vQzGNDNOmAvnLwbuMWo1m
SqunjHtXYCXm6t1/CLI8dT4H74ZbyzGDDxu23iUDvoEoh4tpOJq4VYt4QNAP+Vey7Pyq72M1YHjj
ViBtC3prND2MC4rYiNEfPohOtnQYO1EN9E2sU/gQIKL3zDBMsVR+Yqjlu5QvQcSX3EWqyT/UqpYX
0bXfVBN8J7jXD37Qljv7xMeXACjKzuo1fag4fZ0DtL+TRa8Reh2g7bFEKdRhcSwQM6uozT3EOttQ
ngIQ1TEBbn3Chq/ywZ740H/YyHsbIrHquRRwzgh4wBXviYEZWSJhDfy5tQ8tMwcRqOmEEo/EpqhG
aIA9IlnW6gsE+O+Y+pAd2mI2e3jecFUy3j5kbnpE0h4PYe7NO0MBllJVYOKlRf7YIQrB5Bw8TB30
LQ+DWp8GuD6HylvsfsURndzDjHPVHxv71Pp8Pktw7knhmutkgANXBQKLq3JFNEzL+hjW5aXt++E4
ZmOxD/EromIW5G0Tke1Yhg+WPY154+1z0XUnwpbPVQfKcr5Pfaht10dtXUJOzhGyJHMWnGWrnhe/
OS8FZOelcs+b2TFPwSefDjBCq/R1Wd9WX2OST6kuvR4RPkVJPMN7P0HVOmxhYwM4J3GwGidqpl3K
1gUx89AHtZRauC76LPOUf6M5eLj1b5OC6e/NOwRFgiGzEmML77Lov++0dDIhvOvKPKWZByU8KMOL
Txf0ieF1hs9x7jPHIrmEF5gR9GZS54NWUwhuhDzd54bDFm5LemjmCKWd96JWHcMRWw85nOcEo8oi
McFd/MsB93upjFFjPhpLiulvmJ/wi+LA+8qtlVe4Jyi6PYR2e3UYZXRZyAKakWDmMgN6F7smB48A
ejm0PpIruKXApGKSXfuesj54v+TZ+//+XMG9TvzXgQGLBUOnJGpIRVEp/HJgZGBCqxq+8DPGHAJT
k11EtWr3vPPO8LLBdKnhyStNtO2nsWzheFIEJe86yDatSFT2yEP7VuEc2fv3SStoUwnst7S7bH8K
LFd9xBS1DIDAfYSQFno3lLCfqxphwDTcA6zI4ddSDNDI23d8DDEjgQND0pXb95jWAyhl2dB18shX
hnpRQ54kGPD0lyaAiPsl87/PIoR9JjB7GkoEyqXfiiUBn9+yYRlum3C2Ff92YUf08/HMpnEn3aL2
Xm8+Dj2YkRiyl7ymFj7XFpZvapAXncifhzZy5LnHqaty/iHLqp9C3AoJ9Zyp9LaVYn740YR9f9wO
10zDpyUO54AuujCZGg5qWrD53KMKTpDBqR/Ml0l7l62cHVkGc060YK2lh7KlyWYEcQGBM8BX517X
DxgheBhgmb2glEMWssAEyqWvgGn0jbhVaMLCpj+CZuWP48TTpFnTrxNd5peFig/b1JXF/zyN/RUs
oIprNsDjrswnGoRfA4asH0YXmsQv1x016bDfgl+F6CGEBDMCGyNqtXpgDYRPkygBzzQL5GubAlkM
gA/Gi1zAKsjg0DVTrOyZeDRGA+i/39ZHrVyzR+v9voDNX46KnPI8dODfsEg2o4CH3onCkHnYKr1l
bkHg/B9n59ebIAxF8U9kwv/iiw86ETcU3Xg3y2IoAwq0IOCn36EwdZo4Y+JLtblpkYbSe+7vVNwj
OKWL8xbpRkq2SBImLiYQOUUVIVlTrBQC5bjgrT7Pkmg/IkGo668CQhJwlnSyldniTKTILRpzVgLV
ajESv5hFTB2Cijjk/AWonmPI+vWmnmo0n9VhrftChMC0WRDJxYfYsTu+i4xSaHmJNDIvfDmpdodd
Y8jqESoSMrBccPcfSq34iEAr617RVOjSsB895ih6aD5R25TPwxJqGo2n4ylg0DPI7qOllFUYdtgp
pxJbWWeiwLMGmzdodCFmadrEM4CzdpWIfjSEqkvQrQG60TaaWhkLwsv3quKufE+lphVoIIsHh2gP
xYbi2KllLFEiimoahvUcVt7IyMDMa5jPgHkG4CTxGGrd3pj23wHR9SsKzmENooIWrlvgkN2cmJvj
mrXfKlf8XVVTVxBgT48x1IzCpDHWHWqKdSrWXAWjEI+o2rUTYfTbu8GGYdOv8d4y4CvLWx6FdLDE
ODUnQZbiI60bzl92jhrn1urXiuNur8U+63wTxHWnbjSnWBjMMLrObuFPA/cX3DUunB/u/3pyQugC
SQuEAOmEqxAPdbr0kLgN9KyVhIwkZ3MvwpOmILAbubiMt4Pu3U8e6jT8I9KNZfIDAAD//w==</cx:binary>
              </cx:geoCache>
            </cx:geography>
          </cx:layoutPr>
          <cx:valueColors>
            <cx:minColor>
              <a:schemeClr val="bg1"/>
            </cx:minColor>
            <cx:maxColor>
              <a:schemeClr val="bg1"/>
            </cx:maxColor>
          </cx:valueColors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</cx:f>
        <cx:lvl ptCount="1">
          <cx:pt idx="0">Malaysia</cx:pt>
        </cx:lvl>
      </cx:strDim>
      <cx:numDim type="colorVal">
        <cx:f>Sheet1!$B$2:$B$2</cx:f>
        <cx:lvl ptCount="1" formatCode="General"/>
      </cx:numDim>
    </cx:data>
  </cx:chartData>
  <cx:chart>
    <cx:plotArea>
      <cx:plotAreaRegion>
        <cx:plotSurface>
          <cx:spPr>
            <a:ln w="9525">
              <a:noFill/>
            </a:ln>
          </cx:spPr>
        </cx:plotSurface>
        <cx:series layoutId="regionMap" uniqueId="{BCF211A2-3AF1-4491-BF56-BCD6C92267DD}">
          <cx:tx>
            <cx:txData>
              <cx:f>Sheet1!$B$1</cx:f>
              <cx:v>Series1</cx:v>
            </cx:txData>
          </cx:tx>
          <cx:spPr>
            <a:solidFill>
              <a:schemeClr val="bg1"/>
            </a:solidFill>
            <a:ln>
              <a:solidFill>
                <a:schemeClr val="bg1">
                  <a:lumMod val="85000"/>
                  <a:alpha val="63000"/>
                </a:schemeClr>
              </a:solidFill>
            </a:ln>
          </cx:spPr>
          <cx:dataPt idx="0">
            <cx:spPr>
              <a:solidFill>
                <a:prstClr val="white"/>
              </a:solidFill>
              <a:ln w="9525">
                <a:solidFill>
                  <a:prstClr val="white">
                    <a:lumMod val="85000"/>
                  </a:prstClr>
                </a:solidFill>
                <a:prstDash val="sysDash"/>
              </a:ln>
            </cx:spPr>
          </cx:dataPt>
          <cx:dataId val="0"/>
          <cx:layoutPr>
            <cx:geography cultureLanguage="en-US" cultureRegion="IN" attribution="Powered by Bing">
              <cx:geoCache provider="{E9337A44-BEBE-4D9F-B70C-5C5E7DAFC167}">
                <cx:binary>nHxZk9s4svVf6fDzx24ABEFiYvo+kJQo1eKq8l79gvBSJgkS4AJww6+/Kc/ciWpOUfqi/GJbEhNL
Zp5MZB7wn9/nf3yvn772v82q1uYf3+c/3xTWtv/44w/zvXhSX83vqvzeN6b5aX//3qg/mp8/y+9P
f/zov06lzv8gCNM/vhdfe/s0v/mff4K0/Km5ab5/tWWjH4anfnn3ZIbamjPfvfjVb9+bQdvT4zlI
+vPN7df662LKr29+e9K2tMuHpX36883ffvTmtz/Wov5r2N9qmJkdfsCz/u8MERoQztG//pA3v9WN
zv/9Ncb09xBRysKQ8V9//m/ot18VPP7/M6Ff0/n640f/ZMxv//77+ZN/m/7zL0rTJP9af9Kc5nr7
+Gtxf/x9f//nn6sPYLmrT56p4Nx3/9mn9Kv9uvu1wc+ePP/t/+356tFzevqXCo8//nyDWfhMbScR
/37u5U3+zyNPX42FpzH/nYTYp6CoIOIRpW9+m55O33D+O6OIhQi057MQR9Gb33TT2+LPN+HvfogD
jBCJIp9jjP03v5lmOH2Ffo+CgGDOwTIwgYcD8h+jvm/qJW/0f/bi3///TQ/qvim1NX++IcGb39p/
/ew0UY9gGtKIRPj0+fev78Bh4Ff4/+kxLGpXCf/o2aY8LHoJu1h4nnoXLsN0bfkSlLGmxPs8DY4e
ckT9d0HbVUeXR/hhdl5z5Ye2v/GkHx3rqQtkonw1i7jyZZkNFDWPZCHVg3AyZKnPhmWHO1kkHnNd
FdOptOVxCos5fbb1LyzHxxvLgV1+vhyuDA8oHegx4kpMyUBgg2N/qqIxUcrlP7ypLauUtcKqdJly
efB5O++Uog2Luxb1qevHkidzMbRPTVlGn5xi3RAP3SyjWEor8lhzUt8KFZDHyYuit5Uo6/ehbaoY
1F9nRelrlvjtrL5GzpUmbbyhuNPzUH2rbK0ehjGiN66owqvzK8ZbKwYTeb7iabIGuUAGx6rgdRjT
yNnvhGqFkt7T0Ucl5JLyqIk+zsy0QywDE93roOFXSrThFJ+fxZYVAT49n8QcaNtNUeOOvu+8e04R
fuy4EV/Gueu8C2OwDdWeNuCZpQqvnQNmJgem58/fQ3/R38reQ+/DJSiueVPOdXJ+MZhvjIT+PpKW
oV/KkfrHqPHqMTNqqHXSk3K+auXgq5ShyXvwUOB/qpRXlnHQ5+hjxDv0EY9D9G0ai/EQdVVbxJGl
XCZ9SwYVe8gsO0qR/Tx6uapilNfLh/MzPln3C06MTgt5tjUNKgqal6PNXBlkECX2Rc3vz4ve2HUE
4PRc9NBPPRGLs5lePnvsa4HdbkI8VjbanR/gJOiluQPIPh+gsr2m0zTYzJAPYsA7Uz3Vwz1r52sX
vkVD/jrrQaf1PdsiXnS+LPzOZqKTcSTrpEa3fLKx30Ac/0+wfgF6NlwArYA0pEtuCgYDMKxjobpd
4Vy86P7CNm2JXwMbqymlqrEZd13qkTomPoM1DOn52W+peYUiFZmJC6PJZp6o46p/y/I+rRa5i+Ry
wau2FrCCCKVVqbgfmIx3/oNrXUqx+sR5cDy/gJO5vGRGK3QwbWSdbgqbzayKG1BB76MrzD8gJPdc
qAtou7WINTLMU0SlD94gpjL6om2DryzT/N3c6fzn+YW87MshX/nyPEAeKxQMYYvRFXFAO/7V55O6
oOgt8St/ruWI2cTBTNXCWdzP/RhPHW4uKPllMwr5ypk1j2qKq8pmU3g94iXuBpO04GVaVvvz2/Oy
BkJ+GvmZH5uaKjO2LcDFjFI2mJ2Szb2j3fvz4re25zTsc/Fs6nE9S5uFxLxXbZBKNF6Y+Zbo0+fP
REe60dOoS5u1tN31FU+wMxe2/WUMDbn/d9HOK0ffWGWzqpqWz0JV+CBghE+o0/LQWqliiwS+yXkz
3rxun1be3MulqQoH7japPnE4T8uFXljMloZXnkwHPOUkzwGKDI6XQqRzb2NclOn5mZMtPax8eHQh
JS3vTTYlxVGS1OtT/UM/VrtyN8c0reM5GW7E96GMWxYjEkd7lRbxFIcp252fwsYKo5WLq1ZQUvbG
ZF1BP0vPPIaQfYZ8zs6L33DC03niuaEtBRVhZFtA2lHOe9P6MsY0yvclL7skDCvvcH6cjY2MVs4u
yViOUSNgnGWpEzGrMuk67F8I2C8DehitHL3QE1OUgxmYEB1bI5MJf4rKKS0DluT+x9ct4aShZz4p
eB65hXDQBOmXuLf6L95P+sIKtvbn9Pkz4a0ua9VZ2J8Z42Q04lDT8HVYEq0cvuClLnDbmSzvpzbu
2OBSj/b2ggduTXzl3Hgo/IWHzGTMRdes5aluywuit2xz5dxz4/s0qGFPvMLZBFGdkd7cibo8dnh6
pV2uHLyYhnppGmsyxMekifLUdOL6vL1sTD9cea7Ji3wax8FkY4F2S1dkhuWHSaOd8vIL4LA1xMp7
OxMQ7ebZZCRo4iqKEjt9lE0Yd+bCGjYcK1y5bTc0DRUatKvtF1LLeJFhPKB7435qkr9OzeFpcc9M
v6kDXRQGEK4X37xAZVq8LVCbKHbJjoINGw1XnuupyJ91Ax5Q0qJPkWxEgoaJxkUxhVdo8flNaz0U
gyUwFbeuLfZjh8nPqpD0DptOHkzn6nTEqEwZntyVWcZqiDXOgy9DNEePOR6GZHIVSnir0JU0Kp+T
qmzDr8u08PfcNmjvzUx+RKaxCS9NXAdVl86Yj0fnWy/NAz/Y911VZ2XulVeliXKTjF5NjoMZu8w5
5XZRMNtjNdgynT2nEod08FAW/XiX+7y4yqd5/lHWQaTjKTKDjGVLwg9e4DU3vjDy1swe1FC6gplP
thPuvlNUfzpv51u7u4IuNFZLz0eIkTYPEuIFKYIo+TrRK+gyCqveF+BCLY/esVLfDlJecJ2T7v/7
DBCGK9zy3eSx6WTZsrkrGE/yZUk4+vK6ea+Qi9W5sC0C4XB2aeOgHL4VIcpeJ3uFWIO/hFVIapMN
uOkTbCoTV4t6+yrhbIVZodWzMwgOXrIJbiifjg0Rr0NatsIq1w7CKK1NRqN+TsJlJLEJcHhBnRtG
eCq/PgeRwulIDwW4eB9OhwoPB+OpV4pe4ZOBwMbnEVIkN/gJ83BC8nl/frs3jJCdPn8GfYVfzVVT
E5Mtk0ijoox7UackDC8kFRv1vpCtXNMb+dj5CEHor6z8Mo51l8q6D9Pa68h7mtdp0LtljotZ8ntc
S3OlJJzxfCS6C9i+pZaVA8+ml24YJYTXTnTXTS7Kvbf49YXotCV95cPStJqG9QLLY81uHOp4iC7V
9bY0s/JgCNzF0lgMoOaJGC8q7YJ+1yqavk7xKycuh6kKtAKbUoHYG9d87gvxHRXo9rz4k2m+AG7B
yo2FQtVQV5AXME2ubfWo5jnLpRcv/gVn3tieYOXM1cL6WYrGZIUKbovQHjond67hX8/Pf0Oxwcqb
lZl7HJzmP49dXLGbXl7YmC3BK1+OQuycDSaTYT6nlqjYXSxrb4le+XI7ai3MAKIh2jI0Jhovu/O7
saXN04jPUAJjDzoRmtqjL8JxZ1nkpcFi1L4I/fmu9ev8def0YOWsDGEXFB0otVPdGM95/6FopuaV
WAQtqL+tgni6HeouN5nvHNs1mgV7aHKJdAi7PJ4g0UxGjpYr1nflNR57P6OlCd9R3rELNnsynpec
YuXS7exTtfgKjhMO3+jAHpsxfwddqb+gYn9Di/ACKG1pa+3afttODYI4h3m0kznJykLfL5Av8spc
UBQ57dkLS6Er/86roecUQ7SzU6WKGAXLko7NvOxsEfSJN5PiwTd1/U3UpjpUvUIHK9sp9TjiB+rc
+D7CGH1dojG/ttKMqR1zduVyBqUZFaksF3i8djQnNyaQ7qrk8lLxaQM36Ao3lkiSLlQwcVJWCcXX
kAHHg5MXbGxL+go26kbWAzS2TCaab13lYjc/Qh3/gvANvdIVdCxlUVkWAGQbjXeQl+4k0l/HRRYx
sfYCPG0t4PT5c0/PPdiQsDJZZdgtcvo9lLOgQt3p3Xkk2cCoU1/5uXxoKNV+xMA2+wUOc5HVGTPs
x3nZW/uzQo8674ikC7hXl3c3IRmuRV/IZFTL3dRX78+PsTX/FYbQoAi6YG7HY10X7YcxIEGyjKy/
ABAbvbyQrhCiW7iStImGY8cHuovqaonHwXtcIsT3eKHennV1vq+qCl37M8W3QSmKXdMgltIlmI4B
pvXDyMpuN/qzTXmNWFyUuNhpweRhkT5OXrcNa4iBXmzUBctwRDKiewWRJ14AvS8Y+gZO+itwEf0k
GGsdAR8NfUAxT91Kz7Z3U2TDpAMCAoo5tuSCSW6NtkIERdrKLBKRTLb+fDv4XvF2nKf2RmEW3IQ6
HHXsTeH8uvONv0KIpShbr5fQc6BhE12RYeTpICaSvkov/goiBLRW2Rhg/1gUts9IPZHPU+1N385L
39qpFTgUqPeMHiMMOVdzt0z4oKU+Tm1xwxT+oHN7Qf0ncS/EFn+FEcHEhtor4Ag4T/paSfaz0t77
LhzenV/Fhgv7K5jw2pG3pYYjj1fvI/RElgu7syWX/B3aAr400PKMSDbDeeeAQvUYlW10AZe3hK+A
wTo768UMfqZclDZQz4nDYrnEh9gSvvZmNQXQXoNTjGra686rUty+8phBVq4sne7bMSiAsKMtgTxh
CL33VHldNnVGXLCXjemTlQNzMgtmF2eyICdvJzh5pF27sPS8teAt6SuH7WsrWg9JPxsbHh4KqNQe
htxTOpYdwCn1UH4YoFn2vutYmc0+0VeFNzRgu5O3q4UWO9IKHkMoFZeSjK0ZrZzcN0jnE6/9zJYm
iNloZJwX9nh+vRvO94t59SwByBVBDSfSHIu+6Yu4yMfhIRwc+hTRsv54fowNHPnV63o2hp+rZpw9
3h81QXXWBV39Dvl18476y7SjI8t3tCH96yI2Wbl7gBftc5v72dLnH1UT7BdSXxC9tY6Vxxsl+tov
GMlEIeG4RWcvQY418Wzlo18M3yZsxe78lm3pfOX/PnFBXxtKMtoCUafkKI9tRPavE77yf6e9Seph
7DNBF3rt5qpNqCOXuCAbU/+V6zzTdr8wU1X90GXMCxIxVkkwoQsTP1n8C5ECrzwfTwPhSxt1me0r
sWOQs+5qFdKDnTz7o8tHLz2/QRuKxisMEMS6pbNFn81BOQHzzjMpZIIqVjU51B6CfisOqwto9ivM
vbSolXtXdKodqVyXIVt17tCQSvox6sdixxuej3FBGxrEg8qDW5+2vIg1cWrXBe14HVEUfamjoHqs
kBf9FMuiEhVZcj8UCt2pblG7BSF7BUkIJN+qhm51BWF7oONfQCDrjrIsvZ+L7D0Zl5Lwnef6+RPl
kR+PbET7ccrZp5wEUxJN3H1qO1JkaFGiu7D0LXWeMOmZpbQBBIZF5n1WlpbtCPN+YhI81CH+aU3+
13lVblnj6fNnY+g+KF1RzF0G9BsZT0XJYiLCPjkv/ZflvaS8FdoMEy+ipS+aI3S02VUFDNtd43v6
iqhe3qhKV194gbWLK9vyz7Sm4q4eoTDv5drtupb5H4D1UIdJLgNnrueG2p0TwVQnVJXdQTKNLhGc
TqTcF31nBV5uqskiXdllcKI5NnSMibcc+IKul9zbyznY8bL+HPYuVsAtGCsZu6H/wrsLIWBLDSs8
syVUAwpbkMzvZPmuzp285tBLvFCe2PLXFaAVETbWU1D5CEs+7x2QCu4LA/GGdYI/AMsz/OjPRn8+
r/ONwdZ0RgrlbT6CPxxrOGR9FmaqUhd0NCmbEaVUlP2OQ6zLzg92yptesK81wRE1ZdGWNXZHWXn0
uuXET7CdzVVQ5qc2X+iOVhTVXndAcClwLi/Y9QlQXxr2tPZnXhNKRUZbYnRUEKjbONRe/sTEYHfz
EtLrbmFQMTNe+DCNqr9wUPp1InppzBUOysEgPowMVjQV8641xt4CX1q9J2XhJ3nYBdAuZ5PYqXYM
D345RHvduuivoFr0jWknnQmJRQpkVw0d1oK9q8tR7VCl1GM+aQy0wbm+UlZ4sWNkDndlY+pPc1nM
nxbByacTfZfHNgyaO+017n52YbMLpBIZpIPV7WJzbWLXCwF9OzYl1l+alDndXfnTENzKWvD9eY1v
QQpaoWLjFQLRcXTHbhT6u8g7C1ogBDiDngtQTFXh/RWwSe5arFA2lQN5on5V3rLJ2ffEhnkPswui
jOuRJOAWQTxrBu1t3iL0OGBrLwTJ03xe0tcKWWXbwOGQQU2AuXC+gvbmrS17qBYv4XzBCjfiA1qB
a4HqBk6fI1RHJoJvpCThbe5T+1dLT2k2qYILK9kAJ7SCxpHpJi8krCQKS5xE2HeJzpfgggtv7dMK
+gIrGzPM9XAUcK0iXWbtPgvflTUQsxd5YYwtf10B4EQqwpvBDMcGe2SJZ0PRW9v21UOxuDmpG7/Z
zY4viSrIcil6vwxNcLXn7xgBxEm/y/UwHCWevQ9hTxsXF74Ewh1S0y6XmPwV4JHqBFcTfht5w3Lp
QPSyXTC+SgOFIrVoIDQeUYMf5Bx9RKTetz5NranqC7nJyzvK1lxRrlQ3z3kxHENvapbEp7K/jkIr
g7hfKqiw+V5DP0StMNAukkBJ2p33/pdNka0JpByyQRqVSGdVUXwZAZ1SpPGlQgs+GfR/uyzjK2jh
Ihr9vAvtcer83cL96npQi8fSgeRtFfeG1gfWl/21GGWfQtNKp4HftFmtNVwgGTs7XXDsX4n0SxNZ
Yccgw6IYaqwzpay3g8sR+LBwAoEmYv69madyPw95vzO9R1Mp4eJIECF3GNs63PVorvb+pIOsqusq
NXBv6DMh8C8+sfCCO73ssmzNWPWBowikMggpedTnce7bKtXeYuKJ1JcKJRt1BsZXoGONbcmiy/E4
iYF8joQhNq11sDQx9volLYApcs17Sn9EuQ+kQovV/ImNA653kjc4FXIaDwhDXSDOiTHzpeMIPkHG
S6pZwVVdtVNgCuj9RUDbvWZGhkMM15SwjFkZ1kmxaJVWtRgSTWSbw+0lFfSxJ0p0qRG+hSsrLNOm
ggpSXyzH3n6xfnMwgFvQGUqMuIPollEnYg84P+f9bUPTa7KrGYWZF5/iQzPX4cFZg9/qUKlj2JT5
64xpTXjNXViwNjL4QKrF7qMQdfuxcH0Gt0rGV64i/DsUAwDVtmh6dGiqYc64KccdB5Lkvs/VJfbS
BjCtCa8uhPKQdY3KoPeUlr1M23y5ALVboleoFNb9zLwRRE/ippxUUvRmd167W5JPnz9LY6NhWHo3
0RoYQE1/7MBL0pE7/wKKnXb3BU9Z01yZCDo1lkudRZi0U1yLlndxuPjlRxyw8UB10E/pMAQ4Pb+a
jSMci1aQUdC+9ZXsgLPnJMtMNYY/xDz1nxgTcyp0IQ8NmtuknEpcx/DL/ljPvsxYE5iUQC1Bx770
5YXZbAThaIUTjvZRHrB+yjxaxqLpdn6IoMG6xBX5emG9G1AUrZBgMotyhTB1hpDv7UVFFqgScDn5
8azyvkwCw6PbYKDTexQ1etwVcMb9HvTUXSL7b7Dx2ZpRWy9AheC6nTKa28ectO+GZYzh1A7c6SMb
66zv9J0/LcewNXvd0F070sSVw56E+U+A5sQn3q5BInYQb0uEupiFUHSpkgGycm+qs6CrLjQMNowx
XOVEECLymuGmzkYcoFROprmeEY9I7NXih9PD8hFxxy917LYyiTVNt0T+WLWuB9UE9cSSlpZzE3td
Lr5L4Djeedx4fgytO/zDA6P9hieMRQyY5OsDQnTY4dH0Fw7//oaZrOm8dUQLJVEwgpeDz8WybzsW
Tw3tkwFuxB5GSNWugU+XOj6kOnTZxH1goOkOuNGdN36BossPW/osj1VbwnVcRqvUCiUTpHqgOtBc
dnvISMxBQDaQhgGvUgXsuZ3wmMqsIPKm4233yXqzeD8VLrjzW1nmMakADi742kaUWtOJ2yZvvKZd
hmymvXcIVV4fBurJBGt5ieS5ke+GK6jsPEJZb9GQKV+LFC6sNkfPLUGCRuRl4VygtwNcCX2HOm9+
HeyHq9NdPQZIV6IYsioPvvrhEn4x5XTp6sSWO6ygsnJAP/H7cMyQ8ssrrYbw6NGRx2WnzG0ppHyg
ZrEXShenPXohEIQrKJyVMD7caa0zvyV73oOlyfJ1ESxcQSDXqndC5ioroeeP2+8lNALOo+vGpNfE
W0nLcvYDZLMo6NENIoIks1lcdl76hsWuubd0cmbyUDVlLdTND7InUwocwWFf+DS6sIANi10TcHs0
6GgWxQT0D6PudFF7+5rkEIKNc+5mhMB7hahQSc2m6YKit1Z1ioXP8gnPM35rmQeX5MpgiNsubPu4
7hB6m+uye3d+5zbi6pqhW0+NnitP/Lph2d9a6APclkGTozjsOL8N1Fz1FzZwg6zL1mRdg3ORmwEu
ZvejaUhC5a4GPuHO6nK+bqHMlESLknvodh6gF3IVtZ8L111KvLfMb+X9IuBY8LBXGSpndAycpTsk
Z7d/3SaSvytK0AkuUISzzgo7X5Ue2cNp86NXhEdq9d35IbZsYeX02gtKxvQIV4TgtSeZdoinC2Uu
HmR/KcpumcLK+fOubVjDPQ0xHfXx2HYPbC4OPeUumeri8/l1bAyyZu42EsFt4QLOugOcpDN/Mcue
FoF8DKCp9i7Il0sUIhz84vO8gJNrDi9UUqwScAEdihuye8otc3cK534TNyVe9oXo6BHOxM3HwS31
IQfSyRXHcrkq4QUlcSvrPAngaGMSPNnpM7z6Y4gJ23kYv59zvZ9FvRfT98pBJUjnKSEFFHqhZTfW
/FrhNjXVkJnmFl5kcsAj2bk5TKKapLwcE3jzxS6EGySkbh8gjTj0vbmNRPSJwW9ozdMI51eL1+o4
0vmVzIMqGaEth/l9WE47vw1iOHw9MR/S4LYViQhaqL+eqikaaNzzvm3npJzdVYvLLCz0LWQRsTd8
kfOY5EyMscQ8lg055sKr4P0Xj0UDZZCgxnFpPjLepq4Nf6gB3egKiHktlK/RXMcTXFXyqIxn4e3p
gp4k++g1+an1dBUuGIhg46E+Xc46kWpqtQvsu9otNkYGakkSyCS2a66Jcx+iadorR+7gSvpe0Kta
fFM+vufB9EhN+31u7kbIZJDuU1zfT/VPKn6Uroklq+ZYwXFjwDLhuIfb/lNKTZ/kcO4gFT30eX+T
h8MTtA3izmsT5/GrQBwY7nYkyCypkoV/MDqMRdSlqnqoyi/eKBKs7morP1QNzYyrYkE++MLFeQ+E
xHZIFvxYhg4MwcBtM7bvOn30S8jISs3SIgyOwDKMBaTnkavSvH6adJcu1YNC+QPcctx38I6LtlHx
MECPgEVJ1KvdHN5HlFxNdQXJQQlamb/5GGUNMkfhz0cZ9TfAkI/7/IqYL80y7lhdZUTLWM1lPPFv
g/4hkE077d51UZi0pUgK/4swT7jzoUt7bUl51U53ggOneVB9ushhb9H1bD8xoq4DQWLi/qpJde/D
C6Smv5QUYJN3RWlVQksvVXm2wBs6INWD0job4yU4+ni2cUmHeHKqTkILQDA89LVOO/EETevEiuBG
Bc2YWX86MjBZhsBQcnaIhCyTRnygwzuN5IOAwAXZOgzRxqigB48PBxXO94zYB1fOdz1vbrpIJJC8
s7gZRhd7Vu4D1KSj6Y4e/9bAlzMdb+hU3PPopw1NHEwkK4iXRgyDUddwZZgmtMVwgxlqc2WZetLG
ig5JBzy/vNwbEmXtAO1sxpcrF4hHuEMGRwgDDxgSj9FTD1n6GDmIQmj4gIGya2Se5r2GHD7IY+r9
cG20h2x95yw05Nt3XRgk8JaTQ9MHFA6hUDRsA3mN0QKnrzDGosgKblzs0/ti4PvA6SQvPtgQe7Ef
6BtN4eJu0zxBKTL2lr+GMLpD7UNT3dtIw9l+uWtDlw6Ti+Ge1fUcDVBjZ7eiFvFQHJsFjNWG8ZRr
iKCPdqY3unH7yh8OtS13boIrzu0MJPfPvd/fzc494ukGlwDpwLld7ln31lZVMldjAiUvzeuvwtPX
1oMius+vQiKvZA8vaBmh4eWCXdfgXU/CFKp+8DKj/CpgwTfcwuG3g2N4/zYMvtVc7rwArvyN34pF
7RvP35cVznypwFnVh7CYHsgAN8uB+NVVRToh2PaR7oIw+O40vFBJRX2MgH1Zqxhuc8TW/9iKPEEt
OE/wjZU/ZvJYEBtTBh2wFh7uBPA8QKOumuHq2SweAi/Mk3np9oL5Sdg1+5E/juOYoEh+HvPb3sEN
wRnWG8XjImJIy8FOOTsUJDhAJT+tUHcImi8RLq/nPMoC9VgT6CLg/mlw6sCW8mqKfAJvMcGJjcT/
EvYdy5Xy4LZPRBWIJKaEnbdj2+72hOrgXxIgFBBBPP1dPqM7OFVn7rZ3s8UXVtLF+Z/GzMeBH51T
V7Y9hvvyw5r7aIMy0PdgbT+XEG5ejj6TksuYF5VW4z0kYUVkXCUJqpzvKmQmlePK60Gyqs8AwBJ7
iDFNCjc9Bj5sdv1QUGz2yS8EwJVqQLFJvr5BsHDQh0D924anSW91lI/vrP+ZsKjKlCsLmh7X3tft
AG0VzoMX+pq5+cLD+LDkulpHWW7p0Hj+RS0eA/2tuvFdD+S+5bbUbL15g68EmP1F87Ea5rnphxmv
JCljG9YoDUeDUjHGw2Nr7O9o7A+E43TPbkWT2O7BgDJB4JNe+3ML6Vrc53s1EFLxAW/olp2Y7ipe
tJ+++yGnrApFVnG2H7TZKp4CoMjdF2QLZ7g3K1iLj9C6V5nFRiiKZp+2sos/wpWdeaxAIqinJYSr
jE1QMl/hG20oxm9YH5BQxI9m6CoTk+NgfpP5txy6A/d9ZfoJJmicXAyaOhQocHcm8ad78bfn2OXD
H0SnoSwRlIJknJAW9kMUs5hR2Mb1GtE4gf007aAQtoi/uuZIAKLloFT7oBNJHnTPdc2XEI8wXNIU
mByXX+G6hK9k2mTdklG/9KFih8HifwDpeLdX875NV+Bq820LpjSuU92uL5Kz7j5zH537oEd+S1QI
e+kBO6l6nQi/iCiTsvQ5G5Yq8YJdd5vaCT18KWAwiaJmm2leF2MvTvB4gSGFuyv5rxNdcR7gCsKb
CRVhWoadWGllsig7F2H6zlxOb5bv06NuN6QwpEOufvBt/D2L4NSZ8JZt8mxZMFxtDKSzmkBIP3kl
XQmtR3hcMCM1DF7CJslpWMLt/0fq7c0X/Lt9qqXRDKjoEP9ZABNesxjfgyKoTEqEJdthcJu6/8Ii
e0hsW+WROu35dFVTtJeDmA5LoNRbx8LbksoGcD0en8pukPOszT6Kn6wdgKhM/eruYbIfHIDdB7ut
j+AfdbOl4Ce7vXvdDBIZYBe+kX4+9GTuripfbJUaQstoJw6pELCrdXH4C6aRRg1mrsPBPfcFlSVC
0ZIS4TlvqadZ3Xfreu1pdh8K0cMpjQI3FMvbyvmHsEV4HqMxqAyba0mztoQgG2+X6F92vXxEJDqL
wb3ONLmlRXaOVR4c4Ob4Keg3bapydM+sr1wHYQxIwQyEi4GCZ+Vl1Nm5wqfDL9Tdy0qmunfupKLk
KVfjg+mLk4iDWs/hx2JGUXlsURF8uVVE/bXY/Qeovb4WnP50+VJAw424MGrOCE+QsGpHjaGYW6K0
jPvuILi70im9jqA/6GDHq5nCoYyM/xRu22pkR124S2TJu/YyjX14ChgpAUW+tXvBqiFN/8Gv3dYQ
FheoU9pF5bgoJKMs4ZZisLXdId9V8lcJv1cUuXcnjvA9AeUh433TxW2P9uhoB/VUoTFXBO2+mXLp
Ys6bdJ6FPEDCTcaXeRpyWQU0wRI0RRvalor1IcxWON9iPvkfRczGj2EvrL5G7eKz4+yBn+BfJ91X
DrJxKIdCjYehCKLnkPr4mlA9+zrW1hrM3UDzyxnj1Z+8jXuY9VRnqoztg8Fru2RxHQ8BPXS9DG9U
D4Cqiq7LoYyI3Z1GSAi0EyUvzsF9vZAUGTf4BRXelz4+5C1d9WkFXfA7It+s7tJ550tp16wm1MCJ
0ff7G6ys2VAF61rYqtv34jjZSYuShlMoDgUP+0tvXVABBUQJGfgGgkxEfY4yy6y9Ivph0I3pA8vr
DE9t+Zv0a8ePNEjkMfEx7Q8D3aPGxW6/QSUbooumzlZGcgNRUcRgTUiXrcMxnMWCn826SvSrbHq5
8Xs3D+JE+Ty/rMGE55ivmc4uCegsTDQFXDglibLeoFwONCqLBDOqLrKpjItgQnvvTavOiSy0uswx
6d152eB1rWLPTYtSzbU6CLbt4zHvptE1EKl85UOoXjXKT1oX3nXioAl2ONh5g4GVO4N6ph6xISO4
cWk3Xo9dmj9iT0Y8mMAEg0FDxuYmofap1jSTtlSe7djYIEyLStoDioDo3QTvbNTkYeJYfxeXRL/d
bJCz4gNYxKYolC9pGu/mImUx9GWWJCBsB9CXT1kbuVOC83wssKNdU5YLzCwI/7ssebIjsyeaiyuH
zvMUp7Z7A5VPH5VepoZJv71ofBFbqZNke87acQ6qTLbqUamseExnHh1dFoaNLubpRF2E8Sf18UMy
5eaO4JyhHrdteRU24tWa7OHzyrC4VCE6+UEqYY+eeXsBBy6uMiNI0QoNsCtKbfa1dlH3Mo5x/iCw
//7ZAikbBXAd/yeSjRX5HifjJbH8WGhOj1mS4oSNxE2HHLLzo2xZiqov/EObJva689gdMmr1wYZ5
gSyNNIk2tAEEEmL2z1MDxUaR9/q2dkmZDSNyn7oz7SjrynGMaIMQzOWiuBlf535pb2xc2aGT2XCd
BFt/MD61B5z2tUnDvsebvobjf5hvhnqW0x8/zLpsV/e0UcUx1oPCToN5vvosvthRoFC4Z4YVpMz4
Rqohbn0d+RzCeS3+i7y+9+nOP7t0/b3nLXbTsAhrbtsXQmaDNdb8QkoYq2a+s8Oaubew56qi/TA9
GJzgg1uKFl+RW5CtkYRNiJ9DhbYfXfA/oPn4HiDu7TS1cwpBf4b5JIzOasri42zn9UT4LmpqSH+Q
435v43S7tu3cVoaG7K5ywavO7DHyW8SXaVGVuox/EJshV2/tFCxaxYIsK7EeTCvlYy8icaOu/Xba
671ZClLUExQltQz8Vi9sDurIYhJ32r+uRWr/FbmkbwHyGuvNJ/QBL6GvRTDRqh87Vrkxn183TcW5
GLEaqt3Ramc5Pagpzpo87NqXFob7azJxU3Yrnko8jANG0exDzTZEbNvYVt2gza+WkaBiKdkPsZ7E
gYwIZxyxCvbwK1XK06SmmLTnBIsnSQNahiLdyxwapirXwfhj4by9u86TY8SCEUN8y8tCpssFqru+
hKZhKJ0s2ttGBnEhelpfhAogY2aUARuRKdY5lgKWWfcvr6G8gy32ww3xAB6zm14VzFhnSeR+3NWw
QoUyBSj2CCHJUiHvgctMJddwQbDNMpxXan9IzfC1dPylk2KvXS9Fo53YoBER82fCF/dz2MIcznTz
2H3Xj1mtuoLrbKkzniN9ddA/9wBCXJIiwNBww+7tbrPj0I8FpNZ4yFjD4od41d09tDC+uTFOG4YV
6TG0Bb+5fotvMZtZDT6Wlil+utzTJKtDrpkqbSSDutsmUa3Z+jGQRFZmXLaqGAt0dUTSlYasew0V
6XofmfxvkOGPOZ6ftyh1VdQOT2Ke/4aLiBvM9c9IlslOo+c7FJ+jbKBWEW88LABFI1qtzLr4baD5
+JrA2NlMUb7Uah6enUUXlSSWx3TJg+NUTD96lMQqlsBU8B9hqL7UNF7Li3UzPa88bJtgW5BevUd1
krR4deFxKntu/4Rm3h/3KDkVbRsjY42o96hvTTNNewR6L4xO68K+RDaPVay4ffQuCl+WTo2V6AIc
y4ieBfT1jUQGQRPanCEFgndNqNJ3lw3znSebOo0uQiTPZpJTHmmNeX99tyC+SrJ1GDUh4Sy7Zb9G
vHvYREHRxbL5tMxFVq1tUDwMzLIK9e2cZDq4imIdak2iE3RjX4zie6BykTdI8yDDKIw5IdSBHBIV
0eM4dvRqA3QRQaOtVrtIyoi5R8xhZ7w2t61DLYkD1DtL6D8xBfYJH/5J5e4+RpPsT4tRGLq6bKBN
Po3yEaAP6RvdbzuraLs9L7BRV9i89HOc7us/LBMEB0RNOakiNi+/GYzp/luoPp1z4AyN8brdmy2j
yMmTuXwOVQ452uiDr8mQvBLxkLzsQrb1vrGghB1ZN9hD19Iv43ourCrqWHJMxLBvl4QTYG4m4k8b
XHdXhvfi1YS7f8OKOM6YLeZprUcXR/8yncN3atqp1IPon7j66tPYnOSCtbF3Yj9uPgQGKKOk8p78
3Eg/1BEPsTsXGJ6uchwoxxgfFu8besOPAEPcWzKN9tBFK6TSLPim4ob12ZNtOJCOs7YBhTL956Dm
raexhfDNb6pPy7Vb5XW1E7arYiT4/aHsul8JQ5gLnTTBH4kndBMeh2W7QBlrk14CuVNQ9Ng2euFa
yjc3mfzFTbk6RBvJznYKUFzHgFzhnkzruJhRjVbhQ/DywIHfMX0VMONa2qoSgJv/RGIuZFl7seUw
s/gM8E20tHC+b1gBxr4D2ywm7HPlPib2nvhlhRBjmVNUj1Sdor2Nq3BLwjuitLPniOGra4rRF0ek
/LlT5EZT8gjP/Hsbm49k9+yi8400+djhFGYoJVcdRPnbnigICEQogBuGrTM/41Al/7I9zeaKS9jz
Md0A/gp61jetKcJbAFz/TSZIh1iEan93ZMrGw7xKqcCKCmB6hm/oWomm8j0SwuhKU1gSarzGvK9g
m5+zKh8RvdrA/Y/Uil0Xm3mGF1HYuxpUcIWMac1h6h7YWqqMm6Hskv1IwLcXx5Xuubz7VGcnF8RF
RTqRlwolKa5IiMdcBWPePiwmHy6RWcS/rMPCUVKmuqtcEvZXLIurs65Xv/oRDvtap0ghgvCrXe7h
KpYLGk6EhVh9JxzHcW8qgUzJeiFIyQNM4LOo6cHzj+WUBwrv9yTi/BGRFuzd72N3dl64v44P0Rvb
k/TftsR5HYSKP7SMqQPjZn3CYzWvQ0fQ8IYixn7Ry65eNu9LhxxjUxq5t0cW5HHN6YAokiHLHqDM
Jz+yIBnebRpmjYOy+EaCKP7YhpR9YnwOMPTGfYr1DnA+r+Kd7nMpJ5HdhpysKL9UBp/OJrIBsKxP
G9w2TyFHMGKKcLJG9O0t7cb9z4ok/msMufxtb3NRp+lqm0UI1HZTbMWJuWn4O4p5+JUWlOJzsHWf
DwwZ6Zi054DZJ9cloay63AUeo17fwZ7ZYRBdNvZH5FLUJhjFAVHN5LYVZm3CZRJo58t/AqgFGggi
kctl/c5chvgvQDtnL9SjyCzpfg7MyGuXSlMV22YB/XUfqvU4Qu3HilBUhYTEE8Re7IVn+dyM+VZL
rORNMJOlZMMQlvhGaygLl4P/VtbQMMcfWOgNQedP49xfA53pclEr1Pi9PaxeiLFeVrQaheWklgoN
20Hneu32ECh/b97GuT3SOThFQwEUb8mfc2NeQHxHsJsPSTMnO577VgAsxRiGZ/3p1q5//o7tUGS7
YZVonFoWDHf6X7L4XySJXpXHhyIGc7VK6pT2t3ZNbmGwHO2AGLXcZ5eww17ci6886k50sUCGgBxD
TbLs2KxWphN4KuR8XWT3BCD8RPJuuPmi1yVve4y0RGaAwfEW+taA+RiX5D4En2a5Lip4l5zXAGzA
1/bsO3pDHItWf+Zd27ApuYkZsOMWZcXVhfISG7yKuzzOCNnIFn9EhaJHAsk00MNDPAhsoxJdOX4M
himothFDOwicDC/1fvSeQ23byfs0uysLSJEeAa0uP9MU8fj/B1Ebxf+jpfrfWMFvCcf/R6rTzREz
5xk/Fcz0XZ3HyfzBkPHY5Ktt31Iq+wfQnxjjcdvC/GI4RWSeYML+VZ3aX62ZglORYzb8zpyOo/Jb
jHHszbglpdCcIP8cU/VtWHlA6rn3uT1EmPTuQ1yEyYGuDiJn3wWbLbH7T1ckxrigxFmc/2s75bMq
GWMNfByM6FM6jeGXzm10XtqO6woAGDYlPiUg7vS+bJ9qU+SVqLF/R5h0RpELuhXoqtO+npNx3hoY
RzpEosTpSyuT8BklFC9wYGjVAaf8T1CnGhdtKyTmOQseZ4h9YeWYWuPqeYrN50ac7DElhUgOFF2E
XpSG4Q+jnU/KcZ8RuRfR5U1r296DvIt/TDTdb34W9lH34QI5Fk2ABos9DpIKYPFy1XlmMGVbfseH
mJ+YBr5aGxOSs+m/f1RBnvbTZDr+frnk9p9PoQMot97ovBwyv5y6ATGKmFjb9h6JKf7a/QL3Scjd
fM+A3j1ukYo/pjxhJ2awwGM6KSzYC6iF/wayi64j1FM/C8v0R+5H9Ry7OD4WmZ7yarZbeksTH5Sb
naJPshCsmUmcHFvJ6EPSm9jiHYinWxvnoLPglv8PIerAkQd6SZhiXz1sO2Ct4BV64t65N5fG/j30
yTtGVnYOeoheSpb3/V9NkDoj4sK/ELfGt1wq9BXD8vUc0Yk3GxwnnwrMviq51e2P1Wcpq8hok9di
kPSpMGIwKEXO4gGv/Xix0wq4nBXxgJ8KPeTZWz/dB+/VGan78WObxlgsew+PE0+jLkXsZBR0Ncw6
ci9doIfD3rLk0hKfN20Sb/JE1xC7QdY6cPK8+3BFXKAaE6QPlAlG2O+1vZjeoSJ3v7mf2u4ihY4p
YPUZlG8euHQAEx7n48HrECWog4mqXl1B+aljSXqLoZPy0KmG7Vu2AgE5tJFo7yQeQJ7GHfp+lno+
VYF301yTZAPq2o4+5uAoCZqSGqS9uCjKtjJeqLvDPE6RIkNkWELM7mmN80Tf6UR3fGj4tNJSDF6f
mJj0BN/j1l7F1IpfeZ+l592sLdjkbbCV7TFGIQG8KG64aKZ9XYB/f2dQsKsB23XlJu3PpBtjV6+J
c0kVSEvn08zbVZaIOx8e8gz3bHTtrH+nyw5+ABdKBAcxCvv9jcT+H8Fi8I4YBN3kefat69tszZ0i
/wBphEiz3OI+rnoj4zeQ7dNvCUEhq6OA6WfoAbq/CN1orzh2oquzbxte75L8vngDlHvXA4BGTOkQ
fNO/CPtIfmshgO4zue9Hi4nulAJ5DKqln+ijhDfoh4vE/p4IgNI5buX4uRVQw+Eiiemd7KPj2JJH
UIzjhhYGKK8beTlYLPFYUUhaLyBaT8EuItLMwL8KcFMj/wOxlTn4KDUHJ1m01kMfhXCCWbJ/kJXP
X3OxE12nS4+pbZrt+l/QUX7G5rCjJwv1E46oaapGjx4i92T5o3LjP1K8Ih8ibINHyfV8D3hSfCDx
f/uiwPEPdpnDrML8Gj3klOYgZf0Og9qs2dfMiEMiKViCz2lD6G3pXJ80+dYWb2M+TCcrQvlUzG64
BoOiH/si5OOqsvRVDEtn6hxE8StdipSUhSLuc0zAxH3P37DdjuF3dDRYXrp1+fdJZ4HFT7UDnnda
iKsK+2g4YzPWIVQhbKFlHvrtWkjYCsD77VPpBx2CwPV7f1Q91W+pnDxiZxjKaG+Ht24TOcQh3on3
lu6gZ3Tbjqc18Ps1XGNuKkKKPa20+UY9Bw4xexkG8xSUuR6m7cATCqHDauCkLIFBTLZ0UbJ0sNNI
9TG1bGGnARGbSHsdTPZmi42cdp6rL5oWrknxrICUuBUQS+7V9JT1sv8guBTnb9HmwKToiFqgB77+
mlRR/OV75CFkiNrtjSP09z75Sf3bQXu+EDGP92IA+AtcfrZIDKKdfWi1FDeyZliAAKqveR3RVa61
TYsFFN03fN3GGh8fz2kea2R14lt1+CpViTUru5Ns2Q9C8faCNJHxTz6DJYjCMYRVyjGP3AKHjly3
wHWPI8GnLGVkQdS3s23oGLhXmVk14uNPAHGyYturYlfxU5+AMEKPSB5HgNfYuic47nvcdyNAaXuN
nLBUPiNpI/yNdM/kBM+Xqve9p6Do7f5AqUkunMnoaYTFs5qCUJ576UcAoVzcsqgLz7sC+JCNPfJg
oNG9bklAHrtx6R/sAuyCOw0zFPqyrIASBT8HA/13tHoqmshAURoR+OIrKP4TVcpu7W/AHl1XakqA
kM9K1sjLGxuRTTiMCaHViuzrus3S7DIUBF0lk/qtyDbnDxPkFriFJfe4CggWLPXYclyzVWa2ZW1p
wiV709iC2hp6G1TEzIIGiyJ0yhJMwf5JxPeCmvINGgrIXa0BcwKibiva7lELuLqGHRyeZhpLs450
/HOkenxQbQAFD6YVD7gpTyHRcDgJkD5k6mhVF9U7s20zBKCgJC5IesR3J37HjkGbkeF2sod4CQUt
KRmLM25Koj9lWqCkq4FOD1QtSEuYW1wYVQ2tzV6EK1gT7tH+PAF4OHu/7FDPYwhz5Tpx2RTp7s9w
R25d2XZuBGUBvrMswih99zplr1ZHYxP5wOJF1NPLYlbx1AV0vfhsAHsbsck/zsgqfLdeFpC5TMF1
k6FvFt3mv6cCjaHEzRvR0eDdPITwLIFfx5MlAxVA7JFMZ1uoUamP2GEziANEbzBVsOuw0tgFIGDJ
3beVdj3M3ohjCi3Yx9yvyatVdHotyNiWOQnJz1Gn/SGciD5m29Q3tAcPT+f0c/UEuCkHalQjJT4B
7go10UuWeP7AfGKqaWbRiWVhH5dTQTC8mCGZVd2Bti3x94vHPY2CJ5sRw/DVTOkG5Q9i7Ms0U3EB
YMuRR5wqKetOxfN+U3m/vImsc/MPvwDHbpI23HOAbLL7pXIWf7aGZD8CCHJJyUPHkhJ9N1GAPBHq
hV6NY14j8jnKsZrM21mQEYKzpdgkcnlXZ3+rPAn0a77l4shnK/9K8J4AYVQrVIU+i4wMOfLtO68i
QoFf/BK8zix04PcZgIq3QO8bPS1JWMSl98hAAOIwN1Pq5oZGbfKqOJKyJV9mgPbFGt57WoyHhYLs
L0EWIm183yfMTJuHRr+Qnn8sGKQPLVkCCEpgRc+hjK08GIxmomZrXE7iUzgwGZcii9P/5pxBBIRP
dRIS7B6otPTcbW6rFrgifncC+i0+jvJFebG+WdTmYz5N5B7HJqfNHCb9zyEW4yM4UfPeWr1/4EYj
ft5Y1F/S3IrzoHpg7d0YfQv9Ipj40HUuyWaW38bEwzPr8ncDtdMHiqc8AwYN4MpFu1KpGj/nTe0P
o1n9AQ29/WEcCy8h7gW8rlPWn8Idgq1c0B1SnIkWp3ZeyDmxhL1Bw1C8RWiBqCQ+xgO1w4FvM+Ij
fAqQEeA+OzM8oMbPho91hntaBJB66Z9ZIjoAeVLtLylFEYa8i+8x9Alb/uVn1IpuY+prnTvoczY/
p6qJ5wgwcJau1zkc+qY3BPxvLi2EeaqNUEc4tQ5Xd+kWa4gVaaNcoZ+9dZR+8wfmYsORn4IwBC/R
olXW2JOEuOwBIRef8PnBmF2doIqEeAu7xhiXlsLSsS/D9mMpaPcInrW9SgRusLJnEX1R24qXIF10
jWTN/W3naf8z4Fv4Y9BRcQRr7MYqxXV2L04gAaUN5/imAmsucxAtIEwzV616Si40ANSKOt5CvIam
cS5W657BMuCGpGHv/rHJovvxNaicABC2AMpCXDxcP9vmAduDXZb3KEmDI1DarRmWFp0U1cHdtHQF
dCy+0A/pNgwH0SY7IjNni0tJHPKiuKP60YIxCktcfZZdccXeCjGl0sF9CiL+krk4ucYriOABpN41
HTh5BAI21AXKqbJ0OVPce/UqUvFdNzmwpRLp4usT25fwiHQfiC8S7EBnmXP9xdcEhV377l8gdf+B
Xq5ZhcODHM4oiU9kxXKyEkYvtGPbu5uRaL0WhF87uXYvGySTBUjGvoOZCIKOvgoBEefAPIMcrDq0
taCCxl+rCOgpgIMVUzREBOU+ZZsGgjfqECDuEkRghEnxGW9Bdmf5rmu3bNNpbLfva99Wo8Iym0J/
tEsrfmw2Noc5tfG7zYLhCGDAN/DH7ieAS+Y3/JoSUy7XyHTDAQXt7KRd8OtN/oi2u9zAsBd/DAvi
UwEtU3ABMb/Z4wRM5h/P+QJJT5+wSz5s/a3DdStnus3ib5GL4E/BOt+ABVNVgmvrlgsmrxGR50CO
7qvuCVQktjjlMWweuEaofaWEqzeDkQ+dBTo3SNE0PGABpCrxtHc1+pc4JTgtn6j00b8t0PG/rsP2
vS99UgFIYjluPFHtIUFyzw9oAcbHVnHY5FsLorZCFF5UjS7IG+AN/Rl/1d6JzcMLDgOF4o7aklF4
0ykBq4kz5c4bkrxB2kBgRxk1EBgDM15BbhXbm4mC/skAiqpFn5k7eHXEi4OhO8AnGF1m7JzXnGV4
F6ek+MzJ5nQ9ZFIUZWY4RJxz9y1Bn6ZoHGqFns+wWkcQyIl4fbAr4exAiVa3pd8R6SWZxDtko6Vc
xo03HHP4C4cl56AzyZ7aadyvAybKu53pejMhFr81KcRPsQ++Un0Mu1xMuipFvvbRch5VQ5C2TcER
JQAtggfVqYEy437EY4wEOMC/q8fRHDMEZdgePCy80qyHBDQkE7QVeTGATkHi1THss+C8GAaxbbZi
O0WW0oV1na67SGwvsoCUjG9QRbEW4Hw8rvSU9WK7+3yF/hwXMIjjaJbiOk+cA/fPcvzDzfIrLpvD
Lpy17dGrNn0KZuEh7I2h08H6NzyMCO98Zq6NLiaIEYHWb+KbUyaPadrZfykoU3lPFkoeC585RFnF
NnvvZ+l+JVFE/qy2mw6rKMYrqjc0ykm0alfyBbTqAfHzu6gsSupf6ScYg+LUdNfeb+nRWGHOfYKu
ucUT+TVk33dSMdgVoHjGbGcPKYT2/4+zM+lt3EjD8H+ZOwPuy2FykEjJlry0Zbs79oXwuBWyWFyL
S5H89XnkNHqSNNAYjOGLYIG2JbHqq3c9T0s/3VmjqK8B9rmDysijdYv6tvBkSqbZvp6j+ooulDUW
RTWdOJegHPFkNicSE8KO06ZG170GB8IfjCSltOvgBpV+aVcje2DaGXZrERnxoEv3dh1U/httiG6+
VVakEpF6kj02p/rRS4me6mtxVnKwMXs7nnvnRlU5bgkpc4/E3zVfXGeqr5wBdjCzKhsRHNaVTVN4
NrzR2n6ytF8viVDKvqstzaYZ2MbNlAekkPnmeD0wdWkAnGi4J8FtvcezYcW0pczPAtNftAV3j25g
tMYNi6+byKAJkWW0RoCbs5H3jbFmYyIIJ4g2A/2pMCUzchv4rwa1/mwOEx55iO6tDtYajZ3TfGEN
NO812Np1j0/pk8cE8VJYlOAoRMgPYTRZiVukweOghKFjqwvhRQbTf46aAvg1q3x5bDqpiWEQJMMO
jVeDPyoHfUNrJnJdvQd2GO/UFx8CkjJbvrgwDWO8ctDbImksLjN9Zu1GCdCtncq5ksZcH0tlVg9i
FA4iL5RlBcqvYznX1tZjkbyQLCwia2mdEJ6UJ+gr8TWrKxJ/OrG+S3TgyLzn1XsEIU8RW09Lktba
2uTdsr4zTV4YhEgnsBNu4gLExsI00jjwmzCupr7d0xTnHqYcrhWK195q6Pik7hDamqq35WYZnPVO
4rL4bLAO5ttlbIq9cOZpZyg13mO6nT9RELMmqpgbvQm7lrlLghT7+RQmhgmXxp8yir0MNGm4sirv
lOFnLPKhPM1UexCc6LvF5yGcQdLzASAfPn2IjdRfmMlC8SSqSt+RotuDWk0ITmuXkzVcMyBRna1J
PssqvCoaYDv8D6V8ijJjfLexZN2ka9bmsan5xN4C5KdMnZUOtkPrACJq6Y73XcrUva3YN7h/A7Eb
LPB9Pfc4DMjSrY5BEY3h0XDswI3bxrUgz10Ws0mF5SdnhOodPMt/zmWGhJQgiHGjEODgQh30zklr
46oyB32F6w7V2wjSd1MAiBpb3UTzZy1NKLSyIUXHUoF3B/qbPjISWafSxvxCPRszEOFLVpKJDLNh
LXtElK0v5CsQZM7nVRXQcdovor1ps0/HqANKC1BId9vWU8seWHAyjnSnREFSl37wn/nCpiEty67t
UTkPvm6X6H4wDDO2Jsy0T87kG9Eut4SJhs2xneEGamYF/bMc288eJyw0b0Ks856zNcdxe3aj6Hac
zXAA9uvLL5bhu/MGer7Jnumc8Nt4koYHzivT6RblNdiha1wy8bk1U0D1bS5sBuiI8LMZhuDYTuXl
/O552HdsZBeG8vItNgbfS8zMTKcb30yX6ipTbJ4cYSI7SLNrN0VvYqD1x4xpevgbEboIbkfZhQXG
Aiu77TzkSifLEc1z2oF4xIHKozouFgRO27wpQB+jMe++VkU/mnGdq0XxAgE4HLoZrmfjLMYyJogy
HJ6udE7Ocu4vxlbmFW06TrRqsbFJpXoGERR62wVM5HvfnGt9gD1BapJpDYXYVC1GMRv1P1vx9BUp
vRu81AXM9iaPWgMlfyW8Yu/4Kiff0Jra9XqatPUomMTMHV0yUmOhaMoVtEOxH6t8dGOxKvt+zXo/
3wDGihqMbLJPsyf9N9tjMoD+W8S961u88esSUQtU17hZRLFTPR/aHm7uMzoPGTvAn3Ggx+Vgpyln
GyisXUjrjrNFmgKaPru9h/G6KHA6uaXdXFWukSYBsxgWAr/kgIj+HT3AKuWuV2t2gtouuo3ig3ZA
YJftZ1hx0IOl3I2Wt2aoR+fhrgvy3r8CZslQtiPFTSp36l76YBnOQLD9zu5TlzYkQMcpgwsiOksK
4CNbHqVtF8vGz5DGtoa3xmrMSkTQPmDaXSnm+ffOvbCuY6ZNbtJa3K0NU5AwV1JzejvL96xu9LnS
SLefitV9zXWBdwrq8rXOJZHfDgFkt0Xajq+kwsh7h9vzlIdFDyQYdudVIqhoRrHukL4IHLSF8cIi
2OZbqqB0gphdHnIVao5jEDavbkEWw6qH9myvGYyCJSDY0UmQu8eo5Bf2jdsZy9kB+/G2jprbZ5Sb
l/6pGQMFEueTcoF2g6wODwA50zu7gQY5dRTrCm+SPEyG371NkcyP0h8Q5OjKb+yNm1v6Nyqe3Zyd
kNaSS+gV4gy1APCNmO3PLWfA1fY2nossXm1yCvRAoKz2CKwQHRDTjNUOt7P5ONQji1UatlPspaLP
ACtyP9Fr2iaofQJQY3899bR53yzkR757aZDxR1b0YOvJGMJNJ+z+UA+zg8VItUAxKbRabYzHnBPo
7zZjVwL4e9kKF8DyIQvDceuGZfNuTMp+84smP7RGU7/Rhi7fCZDtr7ppJmsnTX0jHsuLb+nDefmt
QP7Tnxznn3Xn7027KKSbwz8e/vrUVHx/lM5/f85HH/x/H+3PzaXLvf/nky6/5/uzuO6333upgP/b
gx/a6H/+0+/97JcLfRSzPzU/XOJ/etJfe+1/vND/W2//caWH8ayWn12hfBvEMH49//tfzi900QOf
RkwfH194gsumhjz6+LFlub8AwrmIGogyu3z99U382Wvwt5fxx//vdO7hjL+9L+/l+U39+gcAAAD/
/w==</cx:binary>
              </cx:geoCache>
            </cx:geography>
          </cx:layoutPr>
          <cx:valueColors>
            <cx:minColor>
              <a:schemeClr val="bg1"/>
            </cx:minColor>
            <cx:maxColor>
              <a:schemeClr val="bg1"/>
            </cx:maxColor>
          </cx:valueColors>
        </cx:series>
      </cx:plotAreaRegion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</cx:f>
        <cx:lvl ptCount="0"/>
      </cx:strDim>
      <cx:numDim type="colorVal">
        <cx:f>Sheet1!$B$2:$B$2</cx:f>
        <cx:lvl ptCount="0" formatCode="General"/>
      </cx:numDim>
    </cx:data>
  </cx:chartData>
  <cx:chart>
    <cx:plotArea>
      <cx:plotAreaRegion>
        <cx:plotSurface>
          <cx:spPr>
            <a:ln w="9525">
              <a:noFill/>
            </a:ln>
          </cx:spPr>
        </cx:plotSurface>
        <cx:series layoutId="regionMap" uniqueId="{BCF211A2-3AF1-4491-BF56-BCD6C92267DD}">
          <cx:tx>
            <cx:txData>
              <cx:f>Sheet1!$B$1</cx:f>
              <cx:v>Series1</cx:v>
            </cx:txData>
          </cx:tx>
          <cx:spPr>
            <a:solidFill>
              <a:schemeClr val="bg1"/>
            </a:solidFill>
            <a:ln>
              <a:solidFill>
                <a:schemeClr val="bg1">
                  <a:lumMod val="85000"/>
                  <a:alpha val="63000"/>
                </a:schemeClr>
              </a:solidFill>
            </a:ln>
          </cx:spPr>
          <cx:dataPt idx="0">
            <cx:spPr>
              <a:solidFill>
                <a:prstClr val="white"/>
              </a:solidFill>
              <a:ln w="9525">
                <a:solidFill>
                  <a:prstClr val="white">
                    <a:lumMod val="85000"/>
                  </a:prstClr>
                </a:solidFill>
                <a:prstDash val="sysDash"/>
              </a:ln>
            </cx:spPr>
          </cx:dataPt>
          <cx:dataId val="0"/>
          <cx:layoutPr>
            <cx:geography cultureLanguage="en-US" cultureRegion="IN" attribution="Powered by Bing">
              <cx:geoCache provider="{E9337A44-BEBE-4D9F-B70C-5C5E7DAFC167}">
                <cx:binary>7HrZlqQ4tuWvxIrnJlMSCEGtqrvWFWCTm/k8RMQLyyPCE0kICcQovr6PmWdVR0bezuwPaH8wB2SA
pDPtvY/989vyj2/67dV9WBpt+n98W/71UQxD+49ff+2/ibfmtf+lkd+c7e1vwy/fbPOr/e03+e3t
1+/udZam+pUgHP36Tby64W35+F//hKdVb/Zov70O0pq78c35+7d+1EP/F2P/49CHb3Y0w/n2Cp70
r4+P4lXqV/P944c3M8jBP/r27V8f//Cljx9+/flRf3rtBw0zG8bvcC+mv+AQsyQlGF3+8McP2prq
38MI/4JwErJ/j8Pw+6uvXxu4/f9lQpfpvH7/7t76/sPv/3+88w/T/3FA9jZ7X39mz3N93F0W9+sf
9/e//vnTBVjuT1d+MMHPe/N3Q3+ywO6/98f/vs7/vQ3/3wLW/Gm//8YC/3fr/MdT89fhtbi4+A8G
+uvRf1v2p1v/KlLePXn//V8fCWE/BM75EX/p5v+55e21HyCIEP0lDuMEoxARFkZh8vHD/HYeSdkv
YURjEichfCmKExgx1g0CXol+ieIQpwixhIU0pOTjh96O5yF42jka05ghQhmNk+g/WeXWal9Z85+t
+P38gxmbWyvN0P/rYxR+/NC+f+08T5bEKYnDNCLn+YWMwNM+tN9e7yFzwbfx/0Lt2KbrEgw7Eeg0
M3KuNuvkUVYGtb2uoul6SLv7BRt1Qwc9HhgOCZ8ap3i9lvHzWgenqm4Ptm7Rl2VIihWRdCPpJPZz
EJQc0V7u0Dg9DVLi4zhE6Jh4t3C3qmxtmd0u0zhvuyDtvtQPc82mRzI0aOKJi9BhJUuyc7PNFyOW
kyKtPdSLOoSC9Der9sdoceqhdgPdyDqqdhLPhx/s+D9sDkn/tDlhiFiY4AgzEsUM/ODHzaF1Kyaj
xbCzs5LHMR6Xk2n5MqDg1Ilp5NWKp0M0KX8rA7MdyGq3Y4X7+3qoSk6jedykbmi2rqsjHqnUPwhW
qg2dh2Tzvk6lqihP5qQ6ud7pbT9FgeRmbjNfLSqfy2B+MBVRub8c9bbkf71CfF7Bj+ZnFBHEIooZ
JShMop/Mz+w0smm0y5au8MHiqT2GSuzatgy2K5IvOInaz6umVzYobRbTddpRJdrCld2aB2tYnWjS
uG0wJWFm5phcybT67a/n+CcrMEpDkqAkpOD5BEcQJj9aoU5TT0wn2BantctW1nS8X8b+xlZ6OrY6
CPfdMNzEk2xOHSwmKwkW974ZXl1o0o2jZOQBlDnenb+aenGbxF36NNVz1rtk2vRe60LVqCxSPZVZ
TY2/HRbU7W2aLrexwnwJ1qRIfDpuVKyju79eXoj+ZAIaMRolkAaSmIA5/ri8tsYJ9QTRbaAswjlS
fbgdGmxz56R+6Md44IpVleI4cPfGLOE1Mis90QahzGBBC9ardU/QLPmwTN+9ws2V86nkPWnaazKA
x7Ihre8D3W8WG9dXmJJwzyZseR2l1clPKr4KxGLrzTLY9EqS2txWsoyyv14oPtvpD74WkzANEwBE
NEWYIYALP9qx6iJKbFJP2yRoD2218rELxYNySj6MFq955ed5M5c0q5ZxV3b+U9KX8vu4spuRdM3L
itqycElbZTgowytVTsFByFb9zTRJ/OdpUkIh4lMap3H8c0jg1IRx1HbjNqzwXLTY08xVy1TooO42
lxwQC6L4IHQEvhao4YsYqt3sIORVMC231ZJ8rYSUh/cQN96k264tGGYLF53X1wGt+ruRDrxr5vUB
k3TJiKzk5pIH+gWT4q83nvyc4xmUkhgxklKchili5xX/kONJl8pyWMy0HfvBHKlEftstYsrGNW6+
rVeLzzSk86q/Qa3UfO2mYRuZZjklq3hw48ZfDWnosrhHzd2gK7Fb0yreerweWpe4olscfWCt7PZ/
Pe3w7A9/9BeogDEmCEVpitLkJ3+ZqXBkFGjcGih610HYY14F07GkLM2bbhwPQTK6JxHPB4L0emdJ
/OwWI+EL5msZ4C5XaVAexbhKbr1vv1g05ijWPKLBfLLRLK46E21EDNYQLG43tMGGp3P8TLxrvumJ
ZlANdzgY8RPuVluUHf4bX8N/9jUo4DHEAklSQAY/Fxgvm7Vd/ei24aXsdVknVfiUNicye3wPd/WF
r4257Xxv9lPf+GxIW658ldxBle62nUnmk9H4aQn/rjLQP+0+uD8JKUURAZiCfkpLxrI1mkPktlDs
o/3c6HpfzUN/EGQMs8HU4ZWJ230YRHZXeTPmcdh+WhyzfFl0melEdgXiPl3az3/jFn/2ZspYGhPY
LfifMoBGP3pzFacYj4MatstM7BZh1d/1i6E84AGtl9Natvbo17kpuSXY7ywgLh4iTixjdzaY0ZWu
5Zr7KF1fGa7zSZM096Y02UK9O6IucceWuDUTjTXFODXxFarJtRfhcqtSYva9GsZcBWjhhmn2PYpu
vFe8JOtyErFGm79eLk4Y+WMgJFGM4jPQIxFEcByn7KcCKOauhNptp60bgnycc8/8QVrX8Bap9GBK
zSe6PIh2tNk8xoyXzD83tah43TX7WNQpj5rbOHXTLkIz5pHAU9aStC8GZApr0cxJpxqOJv9McPxJ
RAMUmwoqy9wlm97ROasbZLaonwTvJJkyKRjjjZUPzTygvWurt0gnMZ99wnhAGGQT0jZ5mGK2mRiK
835I8igg6mTH5r6uscoIGmdOU9twOXUvQt76sNP5IoKbCsKF01YVoW6HbI7Md2rbL4qNO0vSm3Fa
Z7504siwFUXpEC3Ktgu4STA9soUuhSZe8NJjwVXTqU0wCMelkDonbMyZ1nSTyupWTPBq2vTf0yG4
Kc16qMCbMh19j0Mr8nR5CbyvjlMT7CSboxu63mI7Zbis+43oaw/0JGh5rOJwmwh8uwSH6j40wc3s
hox0QF1HL8u9JM3VOMCr6VJm4ZSiQtq0LWJScn1glV3zNZ5s1pTt2dvk1rll5oJBwQ4duTI+5L2N
AexUSHIl1iFfqo5PqyGwaRJlE4A1E6gn2U9f5zUuizFt+JRQWC5OuQrltDVqtplwr6XDuZTaciNZ
uwkNWE+hE6C5jbfBE6Lp1wGrzWjfurIa84rgji++ywkeX1QsUGanaOVRm37Ti+MYIoY7qFt8Ortc
3dudYuYpYeWalXascuICwg1Fvy1h/4xaR3ZB5bK27mMIk7nLqrgWPKEK7S1EjvDmWY2I6za6mtD8
iATbQfm9jRPWcTZGHUDn8VXM6SGuw2KlR6Ozvo/yEssww5VtC1KBCyeyPDGTZEM5k03kz06vuyyo
xi+kRyOPw+mK6XoFSrLR8ZjyQMSGQ8D2mcNcKmU2fYo4wsFjH41zgVvZ8DIIP5fRijPZhxyLbsgq
cec9NRkNUcTDyH7x1ZrbyUsu+mrZ2XoiBXa1yOLOnUi0vPSA/Jf+WxR5kYXUvXSQjcrRfZHRcHQd
bfJBmqcOV1/sxJ6dX/fAxYoU02bTWjPxdth3tv1a1SPNmmV8qTSacjcku9jHMjfdGHGq06JLg5p3
czDnqA4wr5shyWYGrh66lZfpWJgeoPNglqtGKsHHsrwWMIPDslxhuVKexuhRV6PIp7IasmCMGF+x
44lNsyYZpp0fYPqpqOqshLDcLUOBZHutLDPbnkB+GOP1U6Lr4TFunhWNwxyXDoynDZfpJxPIFxrR
OkuAwvG4BWrUx98Aki6bdaxOqTW3Q1B2hZpTf8+w3nWtpc+RXPYLXvuttNVQLBqz1+aEJBJfx8bY
YuxXdpCAlY8hWw9qiYMsmCtyMwyR3GOH+p0pA3Tb9cRnvUH0sR+aDUBdlI3V4HbuDFpqFz/icyKC
vBE8RFIaHpGGfUdCZzpW8mu33JVOqjyeF3Gowzb+RNG9iYh/sZLgqySya5bOYfxpkkuXCVXbY4mn
6HmkM/dQwzZ4kO22quJx1+o1KCrZ4s8rMOFgVOKx84Idw8F22VIx9Bl1HQS8I921WgN91ZfJzmsc
3iTM8blM3Z1vk+kqCfqX3gz6iNz6qe1qfF+NEbpnoouyZe7H7VJeMVmRa0Hm/iagyG9WLZ6AJzh+
2T2P/WuqE3UTddFym5qFAnuXz+u5Uusq7DlU+fkzC1RBJ6a/zYwFvO3lsfY1goTg6wOda5ePQ0Xu
+kQXHdiOCzv4Il5csK9L/LWlzcFIQR9n2pwuHCMeabiZqrXmPZvyuHTtYQpGd/Rz5I6BLkI1A/El
0b2H9PvQ91NYNEuYt7XNqSV1VteseezCXt252hUu7erNuOK4mKMkeAyibSgQebJJsh9ju+x94OI8
7FH6MszyHgr98BZgtpvbvrySUWQ5Iw2IG0Bt+QrOelpD0W4TvNgdGbU7kBJcf9Ya3Doq49t16exu
Un2VgctBkRN181gn+DlpsfhKJfY88Wy5TSJWHyubjrkJvMlcw+wpLcnB95AZOJqbbG4X9gK8+agZ
ZFPZsPZuMMYeUh/Vm9REaDtAdduMqc9G0phX3xNdJIA/DyngnUcTBPeX60m/TplqRpJ3ohr5jMr+
JtJtfzNLrbZWioiLdAXj11QfWZBuRxEOt4R0bQb0Kd6I0g238/laB3jggGT4kqzhnOnWpoXqquRa
nz8uR+0mrcPohwtuDZoC8kOcyVUm3IqWbAZbqpsOrb9/rGkzFxAkOLsMYFIHvLJ6Kbpk9Ufwd38k
ketGblPKsRyqq8u1AcL/ffT/nNKmy1M9t6cg3VR9j2+ZhnLrfIhv2yFUHLDzsFd1hEo+zQ6wwJjX
qk7yC4xuFAbu0BpRWEAH1zXtHlhnhlNP+qMVkqms0bIFbWeusq6qbBbYxd7MQiqeLETepXYGvNM0
YltbzGOH3V0bQE26gNolVe/CDesaceqH4LSUXfs5qNGpXk3ESQ2OiMpaFTMr0RY2PowzqnHedWMx
1Wz9wkZn+Lg27JFEM8eTH3fB0pKsQYl5is4QYjK3OHqC1kN/F1G6XiuhclBzlAdFIrcJUqf3MzUn
ZtcAEhiaEZJFEIfg5wmJ98EAZX9iseOhpdVBTHEWCt9dQdRovWGJTrlsncuT0nZXl4/LMD5/J3Fd
f6jaBUoeFLepwZKvsB+VqOU3W7pwzEBMuFUjfZnnwFzNSjHANO6tEXNy01kDwDumD6WfeEO9Fvnc
wtaRtAqfSOJ4XfnqofZRn+H1PRPZyC+35Vz5jWFRdQLOZApgZENOppg8oSDemKDXRZyKOmNh2PKg
6sJv6zLlLVCke6MSl3kDEDft8qF2XJAa/Kzu70dK1D0os4jbZQASkzoCVG4huV6a/g4v7GmOK8OZ
Gd2VNuF8cuPTeuEPfaCB9oajeAhtDVkjMDFvgrYqLummtPIN8C+IZSOOt1Z1D7ZN3TFZ6dbqM6fs
SHkoKZQIpUNViGYGYbP2wZD7FejKbLtpj/rhKXLDemsH9Bbh7rdpDOsbP0mXUx+V18mcttnSp+Jm
rGlTTG2IDja1+gFH5EullN1FIJTv4il8GGYhPgVtOOeRw/crSMr50k72mjYsf393h0N3mK21WYVi
A2h5Hl9MfWOXqTqEOpoAlCfqfi4V4q0G5nA5narm6f320Bhc1Oc969k6FkuVhrkb4wnwpfKFFq09
yV5+BzVv2l7OUELXQi4m2tsAzbkZGsDpg04PYbIEm8HVYd6YcbhXZXOP8Bgfh2646nGyTlwmuNnr
KIv9Ij+Z+DtF5bq1Vsc7gI3yViTTkoVD0QejuJ1oyNdaypOLJlwQO06PGObAfSRDXrVlcg3qze8S
Wtekr60N4+9R6TiLNYC+sV1x7qBaXN8tMl7u+6Hax+f6oMK4/n3nUDPL4xyHLCPxEN9gj0S22j0Y
hrysMVmyiapmSwcTXQ9DEl0LA7rKuaBOaWNKDo76OC2J3BtaqW3bze1zpJfbvkHhJpqMOlb1HpJ6
pDgcRAZTUNfRrpYLLyM2P02B6k8OgpJjBgEzV7rcyRoN970xm2QS6XEGlM8GIU6XDxqp23c9geFp
U8MsAahD8FGBbqRrqm006mbvO/qqUgo3x0m9nUBmy/CI3ZVAoBGeajmhwwiy477v0u/B4A5i/OTm
UH7uy1jvqFBzxjr3XXee3qyLKgtaJdXelP4BML0+6UjXHFDN8WL/mqDfyHxq2UCeXUr9dYgGDSRN
5xd9GVBcyNE48FrX3WeGpd9h0UaFGhoBGq2ZDzRa6IYsIsxXR8pNBUk+TyVzd4A7NMCTme4vpxf3
vFzDaxDtw5REWafLZV+GwZqLte4BdyzTy7yusCdL+qltNstshoPvpiYDw4RPFmL6/dTZQd/1lb6b
55llfTnrx//pCCStJ9oYdnWpweGY4F0quv5qgW0nUtxV2J5o1aKsqpeK0y4VD+1NeAZf9Uyrq8hp
xj2g06u1AbJXmQafms4/qTAIb5e07LYgY8QcEdVmNmDR0xKYNgNyFz3Ntm+zvpG/H11GT++5WXd1
usXhVAK0CpvDu4Bct/VSELPajbCm3laNautNG1GAIOcWhJ+6hHdjLQs9l74HFtGgYt7KBkCGdiHY
shL4aFDzMqvJ7cKBsFPT9uw0DfW6t6E+MRFOA0de2a0047cIagVodkCFT0Rm7YjsNe6gwUQiGUCB
7Oz15RoZXXKoieG973aL8t3nBrpPEE5DBa0h22ygnYLyi/K6YqAgJlSS17JdOW46c0uTGijDBCyk
Bdqc9VGIjyDE9vc0sV+AEs8H7XpoYqSMDzWtrnW5WZLYX5fj/PuHLC3IA2ehHPBEdELUv12EcrM6
tV1inaWAuB8WyFV509dqi6Q61Ovsv5gWmfzdw4Ez3plhHnJQapIcoEByACaumti+WC2D67oL3lDj
eh7UCTp5Kt1ustQUXkD7ZEGs2VQqwtx2QoNz9NBSWeiYN3NY8ZmpdhdAj+uakX7MZhsPBXGCEV6B
1rBRSMhcD+n6mOrwrqvv0r7/Xjc+vqLn0lVP0XSwxjteOfR1XoAeKt+iQ8cScTJxiUFAacJdi2jM
dS8AnMzMHnUkTPHekKhtCNl6XdMbXVK39WKivAPF9XqFbgmIV8umm227U2PAPkXT29QY+WgScbPi
jmyb2tWb2qfrBn4BAWUSQyncvKuWAWr4cGl4zYkq+RAMBgqTAIOSqCsoPnP5arHXk0ZXiUrNjcaD
OSDQ3fkFK1TMss0cqltHdQJ1cK5yPE/zxnTEf9Gm4n2jD/Vg6ZNyiyzW0ORowMNRi6k/tW8osNVX
kA+yuZmG4xwxEAxpOanbkQrgW4P4CkVwzZM+vbadNEVyTjfBEOgc6WjJW/DHgcdmAuhmISCn81Tr
ZXp47+ERkRsTV1mZ1Op2jayDNATdp4ZYsgWK6osZtF3et0EB5iFPYM63oKL0wcx6CzAUHyKHgNaH
cszqUZV7kfRQ7i67heZ1PjoreE2Jf7igTrQmjchXpXhT2/iAHSDagdXqHprIU+aIXjdqwiq/OERp
zJfLBs6rjY5mSDGfsTIH0Dv74r38rlL3RZ0u9y3zhjdNNxXrRYYmSu9lN8XlVS1sXmNma/D/fq9I
nJ6g8fFs7FBDI3T5isKgv8faR8cx8PciqaYsdJPbDmcmS3FgD82a/Dadz1aQIXktepKnIEEc0hIs
P5ZuP7k+uF6Q/l5i0OFWgZfDcjHTpef37jqlXQwUeRfxy6McCYGMjkm5q6LQf1npkOZLOtgsIgv6
PMTBxlcVOuhJjDc0lQccs/oFl9BPULV5KG14P83CbdFYik29kvDFD+pK+ASwR5A+NuV6ILNW2TLO
81UUzsFzGZmbuCn13RQjX6TMxbzvbX0VmXYGvUO5l/q32hsBBRFabbZWXztRqoOo+qiobJNky1l5
vXALkKD8btJjMScasqgJmnDbkhcbA1mccdzdp71TO91UjwYyyiaATtnBM2g5Vw6W1Zv4MPt13V+O
TMLW/Xy+djkKbK0569ey0Aj0r6727n5plM5KMO12QmN3Vlt7SDxQf4DLNdAlmb3UTzI8vxwac4Vv
W+j/9hKktGrtD/MQ+2M6zhXErEHzc1qVeD/E0wjq5qss0XpPS+n2eolkZiAFcWs02l/WGTeDzEJd
063olqdLkzWk8vZSgi4fcw1vGpr2tPaugLZkeKzWeNnKHhTa2YxAwSkLr7sBB4fYBBty4f6M3qZW
aWAxQFcS+CnBxjGWHGWfhHu9trw0Pb1hsXGg6JgvsIvhTTDVMfeEaiA1Kv4cRInmgUrFcVWBLWY9
c3VO8iF4xIZRkLPgdwjvnG+chN6Ni35LJAHdQh8CEA1UsunS1GSmEqD0AJF4XmpuauhFm6YN88Ay
9ftRhWlWtyU0FxlZDo0K1qKFYvQlBeZpoTH3VdXkM5Uy2ckk/C0YV7RpleiPqAUaBVrUdaPVcAci
fJCpaskib4FOzPQgZdlwrCKAVb55aSMxAJBOpiwZz+o+S0UuI3yw2sVF7ZaGpxumGpeD3smylAK5
ixxRx2h+rGZ3tYbjMyS5V6aCOoMyBNINEjvayfukBC8vGaisZopAzMVDRnciciBwzijlevVA+ZZ4
N8ay2qVQonMcAhEVVfUZus6eD6nIpiZ8DYxbCuHLfX0WNMIZ1MKw0t/WyBxwVOcJ0aqooX3HtdSC
B8laEJ10vA3EdOXghydW7JCZME/7GIgVdNZ5xCaQqsWWpX3DDZzxstQ3S+BJxkAShepdaY5nBTm8
rUQG5UxtsMAguElfdG351sJsiw7NIluQ4kGgdzV2Sea0kFcGeZ6mQkBXYHmYw/bG6UAdcJMF5VQC
10pITofCBwh6IHNL8w6aU0kyAqhN4ZmygvYUyBRirCsgkSDe+tTn8dDrHbjtK0UAbEhQ4Xz4jlFP
9iOVm6Hv2ZXG3JXQUQAQ6DKZdAUux+1YYtCkalZvPNqqrm2KGKUV1MV+BokflBXFyqyp3ARwY+Tg
3WK/fNce4c0E3ZFFElMw9+KJgMYVeDx3QbelagcKy7MEZX1FXUbHEWTcer0fKwaYiyRPwBNkPq19
kyc63i62MZtxQpYnU//E4GcSKF2C61ky6D+USRbpJizM2h1kzTIfddCBk1+B9H4pe+m2U/jaBFCR
kIqPUZL2fNHxAJ2QJAPaNRXluVpBW+1lkgS2s1+gkWP2Lm30cweNBY5c+smBSLMdfPmVDhJ6uhJE
brNWXDq87NaoOraUflt8D60+OWzTOqE5FH6806SVvAGp3wh3HbZo2LaebAghGBaCD20MP34SKas2
qGqf+77dVNVw3Uck2q97pJPnRlIMnSM9cqSiYBtgwE0VYLiU6h2w7u9emJ1fbJ9Df/ZI2+YljNcr
T/xnEOIsFrcmFUuOI6m3la+fy2b8iuXk84D1ryoST+FZOJeMlpskIIVtxoWzptEbifChw/KzWkq/
Df0KnTrY+qYv+20TTKdJia/Q03rw4u0cKyMUxKQMAl6H9SdImWUurUp4MMltC3LtioffKs2gNdR3
ezF5+CVr+zZUc50F6QB9uaRd+DgscUaqIMhLk55s8r85OLPlSHEoiH4REeygVwTU4irb5bXtF8Jt
txG7FkBIXz/JPExMdMy0XQWSbt7Mc6WD0qYNErytLfwEB1o8mEOrt3xZm/BlBeyUbf5SRJJ/uHF6
mm3c43wT762UPPM6+RQO5JSudftsRp4nEfkQ1dxlk+vehnBqqLf+xlOZ8KSG54lwf4uiblegbW6n
/sM1kERpG5RVV/C2Sq+1Nz7Hsskghmra9KPNKzQu3lQ9R86CmKJGoTK6c2nzf77Phlchwx6Jhvfp
tOmh1uOWqb65i1tWHQPfnkg4fqW18LIgQNI31eG89xNJHrPq5KdcHPx+eEL/PhZzX0F8GbTnG5yc
Eo8HgWcS1UUYhjkK1Hzw5uEb27vOEImgQ5+XDEZyTPsErnuy9ScvCj9Os19/bWBK0AeDcXNEo/Ew
TgPyodQ6buGJ3VpBQEWT6qttRp07isPpiIbv1VdJrib3z6zjJpOGF1PvoHYhSGPOWFM2dsdwSy4+
XJxcNe2H38XdmY3jl3JPLOg3urSdglv2s/iyQ2zADVRLgqDM53Ruqr4g83aWvg/dpFZ1XF344UtQ
BjUSMLhFIRrU5gil9+qe1z7wDn49nJaxE4VCYpRZ6RA6A4hBkDRqCPv2gfG4GOsAB1PTrSVIGqRz
8CUzAsCtQqyU9+Bt7DbkdlBPW4QqykP/0LldRCfU5CnIWj+EcQvoWcQms9uU0vV7bdoKqzNU2SDE
Qy0bRRV8pJy7HZWuM2Z60PKi2i3MBhY1h5UESREEC5aBNvFDSx48Gf66IfyuZYnwZJYGW8eZ8GTE
y6CC06R6HO8pvjXazfvUvyH1U8cumX6itP0c3Wb82Fg97U1z1pvOnMfamEK1q0MjjX6jZdErYJ8F
vueYD3gdBdEargC8Y0GSooqdVxQSk0tvDTJnRgcj1ZFP3LlpiQAm7VwXQVuz0a5PP5rNd3JRb8Xk
IBlOhMgT0X5qNos87BoY4C73DjMLP3tvpH7lQvJgV2xxjGoHIzYGuDNZ42SRXttDTZBJIrrUUh6Y
PyLqXPE5oOzuuSMGajUUhZ+kGal5DEkxfMcwIpVIYKfY0NAEZvW2NG9y6AuW+pbWKvmQra8yGVQH
gi7SwhJHhO05iD46uG/Bv8jORbrVdcbHuCsDy6hwUlixC3+sgXvSkNw3vXYvrPedAjYAgAYSHURS
zUcsmJNdnVw2Ut25kUiLed4O7iyO3LjkrneGa8z74MFs88GiBMI2Vo/w2U749AtltvJLtU5F67Cp
tHz7t3iqWNf0EnR6PKFpZHnnVB6twvYCfu3WLiSH1PUOa71aim8enJX5bGtEyLZOrwQf3V27+ij7
lTqBTjNvg2U3mAG9esQv8zzZkkXbMRk7kvfMnLmYPwcckFWEfjNIeiQjZIOXPvjnpu55nop1g8y+
hWk3FDKJ76ZlYeXM5UUjVCw2UFcZnjudNgs+a9mq3On0T+vnmjlwdBqZtWO8XHTUUoTYn0hE54OU
sc2ChZSq5SILSG9Og4ucqXbb0or2cfOJydyQn6NWxsearLA13L9TH6yw6uHO2R4pq78CxQsGnq2K
vCmLB9HI9u+o4E94IAw7Z8xjZ/JLI1SPfltTS8Rt2EkZa+o7UsUIjZ0274Z6wPtNTLFo70f7PivJ
6l5I20M8q+afW3mPneM6h2BCXs1aCL9wrtDieKBVhPu+EciB0GCpOmGhrBuekhWSTyK6TTeAFlYA
wmkcEIVYwIp1cd4uEocuNyiwbkMdYb2jRgU8DAOqioy9j3BkJ1T16igaW0YdpD9HK1yYjb8Al75M
lng0hRrM3BrSZlEop1PG0sBk6+zUtENSlzv+T827r9QPeohaSIq0hUNk0Cit7RRmle2qMlmHUqHr
z9jgvnHtjrQhzaVe3ICSNZH5tqoxM243HmK+LZSQV8u97Wl8gUP3ZjZ79cq5nqH7q+g2s+AQx+im
Q+OjgoZrBlzjK01xPridumsNjL1kcQ+phOs/bJfBcz3apf6rJLxGutpCYvo4egGj9llfYxVNAJSj
s7MMf3xneKkbQ7u5c04R+wY/9A5ND2Kq4GN0CXf4LWzC/uaNUwbwNKne/XWUB96bHCY1z1Q4gwsb
mg8Tr3G2c0znydludYTWI15RUirFcrhQU4qS4xLPLWa0XXkl1ylftykfu+3LeF7ZkKAHD2lV1oYC
OeKCP45VR2fQwXRmy5gv6DRarUmGEnmEKIV8ddVT31d3Tj189PzBnecPBz5cvhg7oz3YUtpHPgwW
NKPBLmsmnLcH5U1z2SfNuZ7JSmu5DHRIZggMmSKm2GAwawVsKZ7gymMdtLVqCuR54uirv6n11wIj
Qf3dVUwG4KfHWTEk4AcR2u4hWXD2Q0sj0daHOKnQtHCG8zNpT0GgXmCoxDRtVXpy4ujDR2JLO6RB
+eaZLSPuHzcY5mJetwduhi7bhi3C0+vRXsQhFsiaFqxBGWmCOl84e/FRZPdyA8c0ehqxlI5CY0HC
Fv0TT11YBpWOj200PUkWanhIsaHx5JzX6Gnzo5XahQ1H1NCy9sd8cs1DO3alE+npusXrZfMq9yGa
oOvQnFDj+XBwrD/SaknYbnwhAebJemSYR6KON/t0nMMZTcd6DQb49Kt890yFhQaKibM7ApA6E0YH
iMwdwMvbmx4TFAQkRnZ2WBawupBqfp/DOI9U+rfxycdQAydJWnKqQMJT1hOJOFcfI9lwSho/ot7Y
Z+Ma/F0suevsXME5Neg2nf5cD3/grgXXQK1YgzUiqJAEkALeIcBpeo1mcY3IgyMrfp798DcSLx1U
61F6YYwKGAPwq+ADLbEphR+pkxa2oWI4N6mbJ3UKjsn3Hfj3unTaLcmCUbml59SXZVx+whVATvPV
Tc2U4QjSecS9NxMtmUeOU3oXN78LmQqVLBkC6txV7DRqrMYuOAFvhRj7VTEe7ZZQuT4bf86SFTMB
qj6CIKfGHFv/B37NAURE4W5NGad/vOEzD+c35Ll/WzZlKn5Je0b7ZaUJgKLqTGaeDdurGQGrYfvE
LGd+jbU1ZVKsdDXRUSQu7eG9z295iwfWtqhX0DDE/xWyA6v3StiI2QQA2zBGgHq1OqYCMTCvZkqc
mMZ1kDMPYwCI3eDyZy3GGOSK4uj8CGMyWf9auRQhi3IyK2qbOt9cmwcIFyrToD9fMYOwJ8TTQYIV
8gTPZu/Nr6GX8AM3AGJ2AIwVQtXj5+9pQffsz18iVnRUAn3ARxh6xQiN5TJwTJBQ3i0NboP+m7AV
qOZDfeeGN6G+W3xfJwEsX71w56U375Ef00UDOlQIlRM49Mt4ELGbK3wsx7JcWJ57q8gRB+fsUQZe
HqHwIEDsw7YcAaCDcKAeQLJGNnnVwNYdOjqhUQnbIFdDTLVnMVuAqKXuabf9JLCpqgTdJjjFYKKb
3GhrBhogpRzBG6fw/mxHlfrLQXJ0CoMLzEdcLIEhRcVSrTSsCdhDAehRZnnLb96DHD5CIGpsicCs
9fkUqwKfOAvtkgkgkk4IQwMzKEuwUViyMPuA5oZ3+2/fH26qvix+1Vj3uUHougU/d0Z/jxVaz+mr
AWnQ3fRVoIsh8QOUPrfvlvzFYmMgPRs7Zb37rzGv63KaNwXPfqIt2OlwANfU9llOlndo1Gy2E7TC
UAJDKa3X0dUXFDATjVBO8I/o39sEzfNz0xiU4lvX/klgXzAsW39tqIkSEPRI/sk3aPdMNw0a/cde
/Ym6vQpCByRp7vEx8+GSTEJQAxcK+GHuCXniZDv6lU+5cjIyJBR5R7bUKFnzkHXVVAz98xLeanzB
dJwzpdNygBvjQAPPq4ETFJZxFKFcPyOZLRw3ypLgZ4K5tKqAruQviutDWAU0ZpYamdxb/3HASbG5
UW5wRvN0yM2vxDrfN9AA302oN0ydfEzxB0cPtCUaW3rMtmnMZhTm2n8h4mXFunImmCZoLaC6Xf2E
zJN2noX/BT0tPrpF0hoDQaxDGogOEbuSBOgGUfIX18216On8/+5iaAd0+mdyON3/aly5lIPQBnVK
B+8TMw1plwNd3NonhD6ZcGBYxBmIgsLHSprtc89xGDiaigifj8w4WRFEzxZ9Of8I+gv6S5iPWdXc
hw7AGdZlPpuKKPEKL4UbaUtHwoRG2g7YDE1qCCvLolh0sD9XNzn4hzBYwScTapaG2qo+xoELTklm
OKpY/DSpn8lTdCEkU/J+//4k8Whbvbr8bd8bUbDlXWhyxWS2okhUPDNOS3tLMhaGZQQ0YUHms7JC
Y/FvSGq01xQdJxSYDgR5nCPvzZtRUD5Dsm0dIL2JwpbKw2qFLwb7CKB1PfnAMKbcgKqYsEUGSH0g
uJmnwjKNEhoBHVSgD6TAcQ9Xo3IKRGAgd0+dx+FfVu+jXA4dxIvjfMwgjMEhZW3qZx3Wtu7nnEdI
uh2X2nag0FGbEnmPo8j4oDgqgGj6L84qEbd4+han38MEPzHYVKY/dVtD9rZUzx+zvHNgqYY1aKAE
DZw1oI1g0nEF9M+j+4NzOtgDaPBCEAm1KiDVRxwnTSbQeFi7Ftp1y3WasGmrE9f3fv1n+VorGLqE
XcUqjkrDAmw8vORw/Jsm03kV5M7UTc4rvHzflF3767863CJRwUbDh43wyOvAwf7/iYc4Fyn2Og7X
cOB3fGEgolm277YwrICaAS3t0ox9JxykLIXIL6pE3o9TDHfW5FEd7hNMRarqPMVYTkqg1LYkn304
0F5mQWWM6VjkPf68uB0YXkU57KEIVT/EG+yGN8tEzgg/jQ7KzvDmYjYsnvb3GcNZ6RAg3vtI7fBZ
R8/SNKhpDE3HcPgPUtKl9w5TsB6XRKPQGDjaMFH6XEK1DbIuGNAeZK+UoElwouSz0d5bVA09JB2P
dhGJMKP/K8Bapi8CGPuw3nQYZYsDX74DqvIpcC4FeOt50IYAJU2eovIovL22Qj5qDAUdnH7O8l2r
D86gAJEOMoFI6oTIPnq7TluDGvSIkzlRO6IMCCrcMt5EtNJfMdqSelnogE5tw6HZy5tMfriTatjV
9bHm61nIT938M1PBq5duZtdJpZnvlcHy6+h/jCGfwIZG5dRRmGGopnXv+whUBZhaLfbf6u8uBmph
PD4vCHc30Oyb3dXwXMBJhsfpkfz/RYhTdeq7PDZL1qCLcec6k60subu/q5G6EDmdOyE/ayjiphiR
2Cx+AQqWW8UPS2hQSd3jKhFFwqDqsyXt8/2rucBaUqgYUz1PK4Bz8TF2VmaSF6yFarTnRF1Lt0NL
ABMcLxGMOoGihFnYvjVCXdQs4C0127cXwQkaSX10ZzhuhmRJQ4r9SJkAjyr4zwEUh+hsGba3KeGZ
VIWVJKtijvMICaAvS4mSx8eApkYUfTVc7fwhTJcZlO396zURL4V8r79m2BXc3s39g48gFtoJQQjG
HqYEdeFhGb/5pDMX7eOM9GE/UAc4AHX/uC8V7lAFwcwbVnhgoBjS6oglOPnRF2BNJYE+TAwsQl2f
rdfeuW6fB7snOXQ/ik+nxvtjhXhbzJ8qiOAiVoDz79d1K5zlcQdtWLFWXzz4dZ13JGu7uMG60UUq
8eycBJiAgICL8tkMRx5Sb+8H7I9yK7QoWIbNSCc90THiIFDcQz9Vdz2VC0ciXuU+TP1p+nbAm4T2
GPYHzipaiW73MrM5fPb4l4aVPzORUVDScE8dSFW0GTF1ovWC5PaQYFKtqe1biqwNx4BZg1Jim/om
zjsE82P4L+wg4C0BKOwgBsIhVKdFmJhj6F3/Xyytn7URXjNeWCckTa9hHOfLdD+jwR3tu8aYxf7g
q8FHnBJnCapwFXAaSXVgE2YC8dD2hduNEosweas9KGidfY8QFrwzVNq43Joo61Ln6AeolpHENgfj
NP5tXZg2voEFNbxE8foPw3lYUp6/5SOGOLG5oSyqPHHWTDttmbLvblmK/bSv2ytK9r6ppYuUoP5l
6n1dz5xgSu1V1R7GJTzqol5piYWc7vHgY1mbNFua5xiSaYLU3OYNTQiEEJYvRkgLhu4inEG+e59t
+uQl3h9YZZBJ2CSnUOSxj0EefhAzPgysCA/mKOaRB/yFft1y1OpDa39auL4csqzvXpgG8/ihYj/H
h63CZ/xXG+Cx3jXtacIRVFXwQ3bNhyKtIUkiHBJwV2KI+r3gseiXWP8miEFsabd3sBxIBf0TswI0
ucrCUeWif5o4zgWou30UOexH2Heo2T5eElG0916m5oAzVvMyHZ/3NcpXB2Czl8HPQ2lHRpQ8t70u
/l+oJD6BBVVr+4aM2Usgt6LYyUR7L0HAsLG+a6Xq8WJahJYeHpXHUKA4AjQH+IcfPC+Ggxk7Dk36
hvmWMYDKjd4b5zguv54uB+GVSUwODlGlHyHTeZyRjaQn2JVXIRu6P5KZq5xF6CoA1tSE3aceksNf
P3wxtsbSTUk+Jj7dvyqWAlbHfuzvJ1iM/SVsXbhfkWfgWIF5ZxieXV+1eyPpUir+vY2fCvPxju7L
2PYHi3c9JhYSFwwjKQdsFINzs0Nrr6FYXTB5bnwNdFtUuAwgStccAxPF3nQxxGsxxKxsXocE88RX
jEVkmGaC/v/R6q5u9fOWh44AdoJp6/1BYCRmf8f7ZlQ4VmPxD/OjWYNFvSLoZe2ra4/x9N05z1Ng
7ob576aDfD9BG4XYPPznjOMBNhAVuGtg/837N128MB+HNXsb2VpOqB6s/Vr9J+Gt2a6S+GJPw4L2
AqnIjF/SNRgKwW4OvDoj7eek//6/dWYfbx4jVTaNzxbfq+b3ZK5QHF/XAJX8aZxAJafexeKvemTL
9+qr0bkkHj9UKDl6CXGsz+gxZ5pIDmbnfk6fUEwl2i+N77rJWzpj3gG6KZqjDJHY/39nRGnT8KOR
9sCgPnrjywYXsIG9yJAbseqyJlsxqz/77xsHSBcUbujD3MwYGcKP3T98vTT5/toC/NygR3PNMH0k
Edtpui5QwFjg+znAhASxgx4/GXBSMiycpoDxS/fqsVcUhunf3v4wKWgMvYNqUqQcWxb/y977+2Kj
MSiMufpeUwbjQebA4GkX3HCQiLaBahuPyQD2QyC0Mjp/GraWLsA8tpFky/IJ3qc5On3y5Poobhi7
OgTc2+1qPNIQR1eyVAWofrLZwh3Du7H+iFVFMeB656zhKeq6Z7dF3wNgxVuw9utKPqrOu8Nan/ME
VAO6/CVq4fL2pZYuajAMAG+At9+W/eLgFor0uG7wnHwHbxDjZ6mmTXBrvKZ01+G0Lv15M9Whx4Oe
oPgTPy6cFIyTag4KCQPBCpkqdY7PnYjOnGGdhW/A0GBUtLgVATFGM1+AM0y575iiXczn2iJCiYjz
Dd7gyqonz7Bjqniup/4lSZ2rHZf7vXhUUAa7U7A2l2E4TfVycJFD8oi8QT+UbQ9gARgaJjMF/Fwc
aCdj+bv3J63JIxz8Hya8a6W7N7iW70zlQTW+WClv/jw/wgR89gNyixiOduTp5TiKvFnsvcWrBjt4
cMOm3F/igssnXDhemKqiSOGwljwnOdR+UAQOu3SIe8Yd4XLHC6lehp6/+FE+hTF4m/Xs4qqPhrCj
CEwhMQQ2AHHcGAgUTxzbnyY1h0WTW9UiegRTN/VL6fzZWmR4W4PrOdoTbPwC5noK1niGDaE8nted
QyfGzj6Q/QaLXAVVCZnwbLb4abDzG3xVTy3naob9gTyKBewyh2PhhgMk71Y6/gbYHBElrh0RdSkc
zCihpyvFkN4l3nAf2/g4usAiw7MfkdvgwUWvQFKrBI0qRjnXm2rrtxQfBNkvmu0xj7RDUQXohNtJ
3G4tDPIDtbBbohokG+nN7acDkeKNJAFmnUe4MLiLIk+Yi+eO/gRB7E3BYbb1oeHgw/rutpDwHxL7
o5y6B4AM3Ti9ae5fB/My+BrGzoY2zVniQ0zSrw4+C8e27q7g68/uqL6jRNIhrM7MIY+kH5FQWtPi
RoLugrFGWIctz2O7IBCSxzFFP5D29xtkiT9udAqTEiAOpmlzTLZk9do/SK54MYT+Y9D1926MzhI9
+baiKVs3v8N6jZ+XWGUiuBiy5gNCsdryo0jNvZTVcTHVOcaNJRw3mzR+CqL577g8+hsC/sGWFXoa
XNRxqNQAYZzB2i2cBLe7gJgdu/HUe9tlP1jqWRwwsgWz4klC0wygvYeux6UO0EfZujKahHt7Cbsk
mqkVSx4Mpqj8zxQemQLi2ITPzFzA81CypVB+3fiT7h0Y8lJASlOCmhSsdFfCQ/TujB5Eb/M01NAW
oQXZvOX7b4xAIK/JT7Lc7R0KA54kd4jKLEj3P2wFf1mHbxHm7b0E/ImMaQX5tOnSmuqo0XnI6CDt
z9q/YMy6EFcXM1ssINSL1UlFOqthB8GflT6u1BnQBWF+qNuaS0uafPbGyyKq0gyPzPvBDTvIZOrd
skFC9JLEDR0idEGTf2Q2PA09qfPaIUiI4M2FNRCh6WnZliIN02+P3YPUyfztFmBMxtYuehqRLbrP
K1/lc39FoH6oHJKrnhydIDzVVX8KGn2C33YgjX5LI3Po5UuqGyrDtpib7ugFGwh5Va5B+xSN6mEN
5JFEqhyrrzgCyOVPQPbj5yjAOGnQpAfHvoeyOUahuHd9c8T4P6nXQ1hBpQUV0ngsTvD6M36CW5Fi
Hj/SVJ6sO54aJ3zsyXLhwLYqXAuEx/IPoz1Zn8pHZNE/6YLpGDKU3kDu9WKvQYpUShzaDvt8Q81J
IaQDXD+w0B6Vv0L4Vgb9AxfhevCDmOQh+R2nd5a0l/0SiEkh49cTbnypEGbqAEaXfB+0U3TBOzQf
9SKvqKOUjuvjoD8E6By4eQPYFuBboJ86x1z0Jo+egg0UIRRC8IkjBC2hKiRuz5gXzE5b8C8drDDP
4NyYX1jLi2188+ORLpF/qkPn2NU/rJ1y14I4EPFFicgvNtc/CyZP4/ZgYKi7Xf9NUuBcLD7Olt3G
qTp5tkph6a6POvS/rXgOW/RFpAueUt/5CLv0Nlt9Te4x3/9eY8/549foY7B0De+XxD4iNMydRham
+jHI0zY/PIZTd+TIAUMA3K6TPE6rm63h5+B8+4EFyAQ4f/uDJJW4HUg+nHCYauetoVELryC8zvwZ
o7qPO+hGfLT5EaLYFPk3fE5HzJmdfxcV4YIBZKE4CJe5FGAFpxCWGC6RWjTo2e7cgTBMu670XKDf
nvuFCUgp/czA/J6sBEkD02MZQBNgzaEjwS9upqunv0iE4XhsfbNUUCd1EXP1Fic7CjHT9HE0LRyH
v74HgDhBzIXQZNTI1RDmtTr5tJNTemKDqAV0g0NrhvRK7Gu7lCs/YCWAQaPVeq0xcq4wWB07DKPi
Vz7cgFTJ+c4DzBdr6MBNUznCjSFNFttX0UHpAmka2hTD3ARDmQYC+ThqTOLNhyQqbP8STYjMvPUw
zXXeB0UEkFPiUAkEJnR/wwF6rsZEX9SfAOQXPg/z/QeSmO0pPub8fZR0NDzZ0jl3rv4IOEZBtHsf
1x4cPEwtLA5dU3XC2Mkd0FFMbOApium2VO7RFRtOEVlO3F7s0JYVDhxtOcUkxbHWD8LThewCuiyY
QgiSHD8ZJlh6wtVHXxgrPI19ROcZyOJay7tKhe/R1pwdaI8+AS8QHyqCytT0uA8BhoQFAjex5AM5
Mo7AQkTb94y7CfwmfLTKYpp5PY+sLXVHrtE0PHoBw7Qq7pkyVeGgO66Vek1j/VoRVuAmkStjy63p
7bMvp0cz+i/xYO8dVAy2hhfMdd1zP37oMEYaxPWXHJ1vNqxPlZsegHAJTGlOAy4GQ5MeLx2qOkYw
N36OQWXA5z1ZDWx7Pc4GI/B1c5OaAcR4tnN8U1ZeV72CPKspZjzLZtwKzepjGRF5wCRm0QHnsWR5
a536t+3ao8VsAIDku31lROGXX8u8h60k8G/Q4NRxs05PpyhIjjNe0b5A9rIdrLtZM+Z+AnR4rC/p
5l4Ss35Lw16HmsNASQKKAOqyLu61kua8iebFOrFLk6lCZxN7yI76BwtWOmu6QkiTVynSFkSd79oQ
pOGDQktuM8m8Z+jbP/U6f62ORSej6iddD0VdKUP9EAoOJneNUdipMOYcEQR6XNDetXeAYd8AhmJ9
OWrNfe4Bgd0wN6XeY+NjJhRkAUKS+IaUoNkOBsHXOJJcbssBIjaPnPkelwSUJg2zvsIh344P+8ri
rX9pZ3M/xC1iWHbcEi/vRH9bND9tCdp5J3x2VI359emcLBztwnZbt/5ZVMNlJuKkFDtERmQyQjeE
DhiNxUs6VbA46ovgaJW8yD2D2eMj7vIKfHhOba7IHlaBQxoVd2HU//XZ7ML1qF973CXX2wkphkeD
Gpd8wG3bX89e8Ufnrl0wddF370uAYYw1vmxB4TSYEV5dEBbrwdHbnYuOluE2nGT7re34A8+qnPC+
wnZ7tTUrcV3HJQm6H5iGg7GXIeju9+3nG6RNlZkfmAOUpouOqQ5vLCJ3YMDvu6k+NUTgxxp42fd8
csFdq3di4ve688oK0ywo428Oj9/xM7NWNQMF7X4IXdyGsG3HoEseMNl3pwa8gfgQSlAEpEdDNTnL
b+f1p2nTGMw84VI7iOjgaXTXB83b80iQe+Mzt85LYutjhyTVf4ObfQoWHJw2UQX7E+sGRt8AvqHV
sAWYvI4OIUfcXpNb/ccYk29AqMO+ynWSnIkNLxievNgZs/FxblxzBiRwjDf/Ksl8doMWtyaYvBxJ
VayozBiaB0/GLmx0D7XC9UJsfOun9QLFilNb52pxNuSy1SVBSNIgL8EtMHe98f6PSHsnzlbcWuKo
kzMB1pEuRhVeIf43NM6eCP7pfsB9ApV3IYnNF6afMSSI6ZOAJsz/JmKUmfWXe7XfaTKF71rb/6Mw
Iqcz7uK4x4UOJxWTE2mfTEVOAzBeGwfnGWqJVX8nr38MQ3KbJ1MM3CuWJQEVAtwFyUIUygy5R4FJ
raKfcZUVb06DirBKhzcf1PDAnoe4wQnjnjH7/IQs4QyH6WC6f8F/HJ3XbutIEES/iADDML1KIpWz
LVt+IWT7mjlnfv0eLrCLxd5gywoz3dVVp2vvDebQZYo1Zv7VTjKHneE1a68T2L/tmxGEcwrOX3vD
CoKbW0jilvvhLdHFYSiVk6/IkAx6ThHpmPTxPea1aHwLC+NdLoxVpVtHtR3PlT1rdSnXWbL10yRd
SGkQOWNdUrAnDcGxwOMUq68zWCgOKo1YAy5iEtdnX6vQaTNzRe9+jYxob1TJXid3MhrNa5LMQxk/
QiIrhEbPZm385v2zHfLX2GDnrf1PEnP7cjROum49ylz7JvL+naSfcptvrcQ7JcX0nvbx22KqMZDp
JmbZzDS/aK67JLXwmf9lI7GFFCv4IkrsPyn0n/JQbQmerru65R4eGLGpNgESsY/jRcBZr3GyhfOt
0cg/FO/XKmkvnmLetTD9iGmkyHptYCbh6LJSeWHfgCNqjKCTrSnwvLU/o86QG3vlhHMjBq3XT/s0
t642gb4otzBsTDPhZp46m33KFaKOq8Z+EpLAcR87TdsfdJ0SrF8YuoFNduD+riIblSFAmklIKsws
wOWUNQ6x2gXkIK4yJM6lJpgVjYxWjSxn5F0pipNo/l+CA9no7JIJqYVwgxN9OSgacwYfipF5kH3l
HGmT01TSUvaqa5RJhy54Wr701uP010SKvTzYdkN4LEeTTz76Jz4xmCkRc40+PmGeXKTJ9C825IIo
J96JusjIaGwI3QULDMYfTRW+MQaazAH/yEi2LEIk4JhYmio+j3l+R9z8JAIyElz4UZft7KLkR0E6
1rwCVFg5XjJpNU3Wib/6lmTqxlfKeytFzB2amsGXeVSS9or5M180efWWKeYx67W/MdiNZGdVz1ZW
MAK+Ro0DoUB31Krh1Av7hs3gqScEn0V5M1vadck3dqkV7jKjOZhJdZZJyOAuvieD/p00pyHi/LXr
46ialybOQEHa9Sq29T9dxdKGiXNpkofwA/HKQuEog7e1FPOD5GW1jIR41ll81YzkMWqYE4eclqSv
jb+Bq0ROTNXh8d/KJvk0GZ2RETqMnfEIgNf5uURaNr7mnNJlCU7LK44kCldQTE6y4l+atv4LLQTR
sNzDNXPaIfwmOt7ywvEG8WXxmYfVsiMYEgcPOairg2jDQx7VTwE0yNWD9Dp2PaNif1xw0vPU+OOe
Q/sepOTPakJ/TZv+kcT9MfWvCh92bfBpyFETmH5A4EkYHlfquuctUyTqZozxk4zZZz/w5hiNV6/j
WRgTjFB8jvPG/lRknIdUE7oYt8BZOQIN46211EMt6h+/By2V5vPRTNZjsrpq1Wv5a36N62BjFNkm
K3dAPYig1avRl9aBSDaFVx7wQ5+9xv9Uq+zZpugcsnZL9fCfknkXppDLkKw2cWVf+E52HkpHGFCN
umktWRwamp9Rxk46fD2f+AEglHGw1lANES58fZMbRH+LKePtNLpmrH4qE69RQy+vMMRBIbwU1twi
v+JRv5HZRCVn8puomkr7UKUrg8fqle+KEt5kXP45N21dGX+RqX5lmXodQB6YWICmvDuLasRZEmIA
wBC4goJRLsHM/VWTvYk1e3B7YsxMlN4lkB6L1rAfFtUhjnLOJbv6AI12zpvPwvOgaiDcRPmfj6Ia
gkHsW/0tzs2rXszwAMzFakKrhG3sNURdRF1Io8zo2ushgmDwH0dzFwfG1jOCTaU3O+7Oc6xGLyR0
9G7jDNz3rHMMZJqyjSv7NbVIYiK/6YmMBVyFTuBZr4hhoWLrOzmtH7HeP2o9eLayBHTpLKne0ZtS
+t3mMRjJ0ab4CiPpqpUFoVICE50trtO4YfIFovSY60xKMTHE2BCStnLB6X5ggroG7bukEBK09Mc0
YhbOfRyrobWLgn5fWeUmr3EOysFanpJzGcjbYT/Rs2aSz9BCedjoyIVvXJJm0EEUdd+lPLxV0n4q
+73cPeW+g1UcJJ8B2hPD1QHHMWNZm1CbMKRNgym5HZNt0/kLYY//eq8/MwT8wPm9H4vxyMzVgRhA
/9vAMRraReplB9Tm1SJU5wbxMU36JcmGVdPHK7XkI4mzpx2ts/CNQzXdtNx6N7P8TkYKz0rS/KuN
cKcxIxatepC98QBl5Kj6utuToy4yZTuarzSXd17i4RuKNyMZiN6YNkkLAlZgeWleftq4aLIrZCRM
TaUjpdOmRI3zq97RRnsjR7mr63u4ZHQLw6mYQNSYEUy1ZjN5GLtqyxkt8CVNsjaHg1Z2b3Jn7gJo
YGKqiEF3J8x+V9XnzZqaTg6TNg+Qz0JL3/rYfKKp3ubkLJQQ1I08rpQr+Um3iZNjV6AWZr75rvkB
L5i9EVq7zm1uZK9OkOY5pE21W/hb28r3pbllEr9VIoIlUn4vk/YUFNBSo3qtCmkVyJbrye0xlqtr
aNbn0Lbhj7XQpSMnexhCry91eDM7+5wiHGJWstN03ao8caP+FnT2VYPoU8+UhbQ/x1X14K7l43sM
bp6q7UNPOhpayXsku3NYruMpOEDceU6S7RgTZZIfPLPqV2fAWvaqI9cy7jqDGBh6P/EnI0i+xzJe
RyHTEaIUGFYCJL2K6XjtaTGvRHfG4bkZghxPsn1Yaml/7e1+Z5tUKYHMSMNyh45BnIHzqEXcxs/Q
YPNMwvFRaPkxkoYbpw/OUvudZ2mhNtHRbOuTP9lvTaeheOV7JdqJojzigcfnVpGRCE6JtZS0AatE
gccxZYKgNt9lEu87MWx9YzpnU3CcrooAW4OntRvzY5cgbub9Txl+1ZnOVPyf5DkhuMQF7Bx7MWV8
wAtpowi8DmVIHgWGIR0CAo+bKdpBTz5sA7chfTQjg3Q9SuGqJ7EOC+Y7NPR4nWSoFi3pIdemN/IJ
Pb+V8WuGHs50LEbOA09n7uUbElA8m+ugjx0Qz2vm8q4nTWszjjGeDytwKKvRaNeKciVLscqseimk
eMWEcJV2kVMSd2i1ypFIolCyLw0YH4ekNA9116AfUh97NTLR1NaBC7/yFBk58EsrU5ditJYcvvo6
YbwCwmBlFbmrFRGGGBTTTUlCY1SGfz7J71WHd1oEFJ2p2ChDdTesYR6muUQdNn5LKW2fA90dB20v
IutYklC06+YER3Hdkso1VDxO+Ovzgmx2UGIcqn+aAi2isx2N2sXKuFWHBqPPcrS0i1xpvxEkqbB/
45aoFkZRYNoWz8Jo8ExNDXcAXq/eifX2UEX6VQYQqjC/TMxu1xrN3lZ2et67laTsu0HgnKH46mKw
TGju8+/Dg9jk/rBnnLDNrDuGISft+D1pCI58ZLWMeNWAWUNKfDepSa5Ag/nOQ6abSYGjt2HGRTz1
M9Pz725OOCWuYnvLjJBZYINktHr9hGnxojcG+JDANTVM98Ay45gJSfA5FuW47LTwDBx/JcLZZind
ueENt8PQTzysl9RNXauuwUcbosDK4PbL2vbNqBBJyxNu1YOR6Pxrn7RMIeBaNVsFCpMH1zxNlySl
kD8Q1NEmMRPo+ribCvU9tiMqKvJvzDs4wMR3KH0NnWHTtcv+wuIMiqcR6xr51mUmy8EWrDhfeyh3
XrQEzbYKuQ1vWlscZrWHUEFAyLzHmlxc+kk6D9l407wc65d6JG+z1mH4xMYmTzzoxqCmB8Uta7H3
RXUyuhYaFTlrEgCBq8ntuxar9RLI5FGBIQ94uT/zUJa0fpspmdYijZEsp4tpR4e+0zZJlZ6KGYgW
4XDNvpnjruc+21IIT2raYejWRBPXfRmsIU4cG692x+qhA1zxeIxGkq4toz7pA4p3Op5D/ljFfFDj
mavC3ul9sS1t8mPUWQNCS9p/y1X1ib/U0BCXt5pV3Ima8s5Pw5UbDfFW4WPU1xP9FVABD9tjJshM
jj6c7FnE/OuSigh3Hl44NY6Uzh7eOX2favq2Kcyt0ehH4Pj6eDbj6hwGTbCYGFHWjQnLlVAUgZLM
V9wp3hHV7BMJH5vqpLBU+1rb2V22UdNkLazSpceiX/ytuMu0vt+YhtgESbwOLGUdpRLvrRC/q0Gz
MSwZm+xkVUW1Sl1GEMdgGNeK3xzsYnwjhbb2rH8GVEk+4640qbs+tn4G6DhmG55Uckqtrb+P+Fcn
yztC16dkSi9JFd7ChhMeA5QwCQXOziMvQ8fnbN+KcDhrzO4UiFhNeyEku578hElX0F/iDsBrODzb
Ir9IAsFPzB7RUzXhs6uRHAOaP4ghCop4sgYcwfeNEAgDoX8LPAFDdraS5tx8TBUbEvQsWkTGcClU
H7woRDVBMCFl0QrZce8QVl8zcFHxDYd9EY4f99uo9hzhyXszY1i3Ue36Q9a4CILcWOQtgFOwrtgR
UUzID9Is2+XLVPkM5REjPF/GP9LI+LiCPvucTB6wOVgeQarsOJJ9xrJtEw5k9CDXd7Opv0BhfbdZ
9CDydoiH+BhF6ibz0fZJABWMNwtpb1HjRRXEaSRiDQtG2dXL2MfBTX+V51jEGbYViI14bXqYdyiL
tuoSRbCqlZdixeaVr1XZybEOAXNDPSJ3dIYcu4q6BFKWsdFwMoJoRqsu3gI8zQVuqXTi6peTLZiz
JdcKnTbALt9pgmar1/FWMpPNiL5sJNHOtW1xAsbqyFVx0Lnbiu5XHpqlJncbOwTsin2kw9Vopmhx
lJUBFLp8WIGGcJT6kqjfhf8Az4xCz5VoaEQXoUu2JAuadHZHrEgOUgvjAmROEieJhNeCuW4rM5VN
VnMRGPKHE4MCKfGRHfw5K3oilFLvFUGn3R/6jFRqRYLIUHd5+2y8ao8lrqUg902vBbsRtFsA295i
oKt1dLN5kAAOXYQOoYyctf4+T9KnWh918JhNcDVaf1nYn40ur1KCERaOdZ2DvuxtdyQYX3LS1kJb
IXoEc9bDtQx/0wgq+uLK3hA8nFBwRbQDxwFKMDkhrO6rgEG3rX1U/Qso9gJW47bwgpNWgdlSE3mt
5DQJgo6IKR2wTeG1juc1WKLgsAnNWIqASEKFX3KlC03GsQyHq/QJRljfHZ55wwCfLGO5RUDSZ8Nq
/2JKuO7hlhjdeEpyk9G3qjE2WPTRV9yuW/waWNFw5rKzpNTQJxu3HivHtMDJdx9aEKzN1n8thl2S
BYuRmI/9T6gnrTG4Ew6GDmsSwJcdL9PRX0bDyPudMWHxYinUKlJp4qr7WDFnlD+B8mUa9BTwiDHe
EWhgEOsDVyoap6fBwR69bqLOInxKKA0iyZsRJRT3Je5BOWfu3qsC+CNzR9sRyjyuQvGNEDzR132B
a7w9aEL7CBOFa3zXd+OhKIvL1Hb06RWS1ITtawrwio/RpUhaH5R2cgraNnESQf4tMQ+ELVbGQDCq
lfBP66XYSMF2GhQnylrCS2JNKAn3l+828lemZliVWFexJJZ6DKfu0g4iW7NxhFufUd+kk1YwhqF2
CqvHmjcRkJC8Z6r/NPnvkFiObEubXi7XIeaAqsXhzdKIvD4xtPuKHpHM35b96WqG5ntscEIPBe0g
+dmdPLFgxgb6tjLlaFeo0ror7HUMdBZ+N6hw1bdeU6Niyw+UmCtRXSiqdVfN6VrijZdwYGG26+gp
0Md6S3U5NN28VI92ETxm84umE1Jk9qASeYLEFUjWRY0QlCNrIEBgBEiUMTk/iYl9Vj1kfraSJT4L
PfY4EyFpHBiANPZOCU+J9Ecq+GmV6S2s0ajR+z9aXBKNWh9aTff5TKowI/A2Rcp7/tZ7u0bf+YhL
erarQJqZ1b6bvRSMifvJSbGfsxFhBWISpWvAbqnHLWlThEeJ1LVI600dRH9BBzu7DiZpCZCrW5by
o4S6HmjVXpo9ewB/+oWJJ8YofZzZdbupYmNfmz+pj+EeOEQaMsng5Bll4O4wctqUas5bBnzy3UJQ
kmnflXdFMsf7n3QY6HXsyJTIbCm5jOCiGvnpx3xQymhYSNcu/411ukebOjBixUFJ1wQivZlcE+hS
wMS1Z6BNUC1+z/VnOKLXFThJcK12zLYemjqc2U52zhru61pB4SoYvC3tGYbSQYXJlPz9B4e1D720
8z9DTktb7jeJW+bxbbJXPlkoSeePvWe4KzmRrRb8+YjFuUSiFFSiavCbQz9Wsh+jO1npNe5Idv6S
U15O05ONRLpganVspHdvLbAeBs3Vt2kY30Bi9KwqadDpkoIpJE3WG+9JJtvtVm+NXYDBftGo+4gc
waQAK8J0KBh49sIDH9KeGnvcqQGHOGwez5rWddF8Rkg6TtjGn3pa/cn+xbT6bGlEOtNe3PhAxwFv
LUuh7aqEETotzCzEe6QaugYLFkTM8VMiWaqQn639Zm0w/jct5HqWQeEYTu6SHO7LnHRc6H1apv8v
00vd5Wjdwezet6ax6yv7PffCBCM2SF/qUKW5WcqvIaN/uWnpYZDXAKKpZ1klPxaChaceSYkU5UPi
oz8TdIFhhZElNBaywoYnH591k/xKDENiKiIrfOj4baIU5EGJpTEMzX1HywWYTQHeL8XmItaqj3H6
CUJrFYm5g7SQBqYWtAfWaUsmuWk2lbZ7TRkuZkgdh3I2ZrJlayUHFzg5coNBkdG8Av3dN2vmlUH0
k1nyP2WSvyI72QIJCJysR3sohqPnhrn4Q+hAeqLd0GzvprGyA5hbUa4yXOF+la1Frh/TGTMOGZAw
czL2a4/OvOJxV9W3pinOyNQjY1CXLXRs9rhGOAj+cF2sZjKlrl4VujmlcGZ3Fzfng3ajJqoE/tOQ
gHOPrjrpyyh+xVA784vVPnJrhrEgF4OxdDv1whtP8zy8VE2Kq6Py13X/JGelZ+upJPXRgVlWcXjB
fqaboTR+j9Nvo+cfKokhJHvztGfOCNZdpSIn1GCtmg5M9fOUaBOoIjVveX99qEDpi71h4mUgEF0k
14lUbNT/pu0zS7fT1Yg5TxgOWYump3E50FQsauuzCF8JiQ/5KpoQMNpfhhgSgwkimO3MYW+tWajq
Hvd2gpD105Sfc6JK+DQijeaE2Uc/ZFtf7d7bqH6J1P8BvuP2ZrwfCEMep3Qtug0ZXHYZ6BZA+T+5
v3bZdsRlmpoHiRlk/LTq9Y2IOQN2KsnKKdwGG4JdT9jaQcBRuoDrAaCXZYtcXyXdp9li64alTyIj
Cms6zPY2jNxdNyFd5Rze6U3Xts3/lFLGRC5zO/LxyB/Gqmeq6zUrvf1LUSrxHUB1SXWdGM3XFNCV
hPeOUZ7B9hIllc8mk3YJb8uEeqjqvwONV+yJZdLVbmIpzoQYmwXo3JK3Z3+bUxTrWruH067tViLa
dzEOTCJKIhPApvZ+R2+uHZlPhwiAe66DpbYzzM1ElmZPXez3GH+44pvjKH+OALLKCGs+uZH0D1P7
YtLCpZ+UkBA/tGi6hZTJdXTSzRNE4TpgTJTtGWvO1FvMZAIh++Qm+jGLNhaQ7XibB+sRL3K+6KGF
By7J2QERnMVl7/5vdPOP8XUOPxDIiioEubVur7y6hZblc5mAvScwil5pNeJsNVRvy2VlfMjWl6nt
ZO8clcRpCS+sJoDVagzuIAW5i4GpN50BmWxGJB1NwkkGOA8zCi4gTfnubEPw+lVeHgyOQq6NQmHz
l7yEa74MS6i8xT3pL2WJWXcfyfcx/4sQnMqXXNJXZqDjT22+7vNfloAVsr5I7PnuoULAXB5HHwKn
kyxvyI32uDUk7SBxX8caMc5m19mvKP3q5iSUGNc+X2/CAFgoJ9s76uGKjDi9zymkiOun62SRalDW
kE91HuRboT3kZGN2p6jdtsVf0hxt+ccKdkV9H6aDZG/L4gRZcxFhYJjELUjeM+NRWxetvsvaHuvT
uZTPfnaXopck/ixcsOW5J7VUmi726M+amtBrWGf6Fcu7hltRZX7rD9+D/FPOu7h4a32p5a9NAK0D
Ltm8ZVhaLMfot5NxTOwvm5GTnHxrCqJUS/h1S5uAWf0wG8uRfxeFdfObb7/67cqnh7ikW79E+ZDK
Z34buYuDyR/UBhKs6dXwPozpaSnH+SEqGC80t+35oP1qH6SMLelgjCx0c11fJxq8LpONGlwt/8jT
k2rPbIATeuGh5ohQ7aUnZqkYm7q5DdJ3UO9U422wtvy1Ck+ezoHecK3f8vKnT860pcp4ss1vbrMm
fieks5QY9ZIlEMVfjz6Dn8C2z2E9Lnqub0bIY/OTsy5O4SAdTYo8bOW29yonzR1wokyHQPw1/sMF
SNela20t4DREVAi9PHsy4OfkO4IZXfE25G+wzhjl/vpNgmk/XrTijWfPa8+dQm6Ay6EzEHiOJREY
DAResrGNo7Jp+E0JOQcFGy+itSQcLXD9Y1ddBvGrLBnu0fOw7GORE1ec5lAAhXAlqCuDfN1212qg
EbGR7uJlq/1UuMnrb0FK0qDLTT5rWMDhtSYTO9qfvnlqy/cievOHrUL6mldlEC9T+pwpQSVuQPz/
boaenGKStPzN1LLrRVSwLmBiZw2svBrkjMk87RDbuExuevc5YICgIUMyIS4gPXzK0TLdhPMMnSe/
I2+cDSVGPxoLKkNvGLZN5kICWAir+yu4NnP0u9q+yPK3BempnGBkWsRqkcZJkfePlIxWiEKpsZqq
6LRlOVgkdvC/Z/GiiGB4EVkSHpZdwH4ZfvSw/ss9fhu2VVVshHXAgRvJB8APQK1RMENWTwyekzKR
amkUxsFcJH29xvG9UqcQB3+xAULsysRSIuUkj4xEiOOYLAl4NcajJ9o40X4MRkFcFH0DvugqETfm
OktFOPZ44mjYhhO4LEZ0PbVbQDqIKBUHykQaGOp43jPcVwEfYyuUDNZK/IXZbs5+VL9WedByOkN+
tAElAFeC7j9LsIm8ayViSfLkVB3nFhXWlIKeP1fmX/DbqcrHVD7t7tTztEbqhUjRtKQ2uMaCFnH6
EVhdzb77ntq9lOQrnGanAFVJ0fEQBIyX6Zp1ntEmHnBPnKICCS1gbSLZ8ApMWeyvhR3tIpoNP8zc
WKq2IzQqGAQr3QyWBWviIvsde9YSsGygssLnXRrh0jPkMKlh43mP0kBsTRMLpf+AirYKkmSnoBZF
2InNgr0H3qGuQ9erKjoZyNlwv06pxy5ArXMsg255wN7pLyecvTZh7HFSV+wBk9X3ybgb5TwU9dmJ
pFDCwxqMcEqQNOr1fVv8GhazYc67XtIQh4gDlWQmsWBoKWExPBVZj0lfUQG+Pxtq1Lgm91WF7vyd
MuJ2SgHggatXxhtmC+J7fAMF7FJvGhyOwhlN4mlGcMxiGfPtdOb32L8zbCsD+kDVUxKMG8ZaBLEU
xwTWSOwUIuIny1YJlPhuTAxHThH7DVgF0S7n+gQ9aXEaDQS4gKx7ibkcLByxZumY9XVUFfxO6tr0
6+9MK5dAVnZRRNebASeI6RADWKwBWbZJX/Vj6HZhj9Iwujo2JrPulvM2F0Qwgna42ZsApdaRpcaV
2QQ0snmhFOXGK/46ljgm5CdlqNI0Yor2y1xsOaEAgX1zY6XbDxn5PoMZYEsaybMZsDCyzufpOAKq
KtaesC5+8ZAqjSQloUWTRKVkOQNMUywf1s2A8DF/PY02IG4TiEoIXDKdoQnnxoIqUL+pIUOa7tjo
m3p4N4qLNgSrmg5ImxInbhQnHEOnLpfaqK80Lu2pJj2vfNj0cHOKAGyXXIhrxU6asPrsFPY0xd8B
llv0eOgy8XIiYmeT589h3NpYY1v2HcaBw+NWvXtpecsSyJjvL62q3WLTd3HGXmxSukOFqKjF9Jul
GyTMMqgXL2qCBSztVnlBWTu9WunRmCGjEAKQmE2RSuh3ygVgm4UcXwCecc0SXR1klzBlE3AasPEl
gsXar6p0vNce4XNqIxjqh04Z1l7uOaUebVVKDZag0cX6bjFZG21kRxqYzn58WYOFR50R2MsfsZEd
5+28CnhEhcq8NuP3qUl27b8A6biHp6Onb2N3EETvdPPGys1FZd1mX5wGpmAkOCQX/0gtrHCZ8tmV
2ZKQLq2CGnI1SO9SctaLDdtiFagXxJol7hBnIjaeIxnq8gDhCWxpguGPEAVUoIUKBWT+KkAd4hAn
VyoWRRBvu54/Eg0SlSefXrT5sPzq6dyCljQfM3mpvtvJeawflbEtxd3AtS3A1dRXYewJGRnpPgSM
NpUcq7ZAAi4cVxj3sXhVDWejKa1qLjPJoPnAudpVDkpmp9ygf3DrqG7GCj3rE1c1pfvZmzOPLUu9
KGEr9jXl6Wv+TxQ9Y3XfpMei2Vvds89pp1AfBOK0Gusz0H1VRuxJ0eEZzx18uPBvPhy9tFLWejMe
FOuWGs9UuzIiANUDV4RR4RTNMBT84kQiWSnH+Sgf2QG0XKPlffXlp9apsDnZpDE+WgM0bUxp2kjL
EPcVQjYOQJ99aDizLO7YGfUhfGAeCIEp/7Xvnh1hYmLVQYNxCuxVBeoOuuqaVVzxVzm8avOQYKK3
lE8emTHNCt49Lgi6dFBtiP1BhAiWFpvFWJ0Xed+KpS7KFv0BkrJV7CXpLKd3SeODU/N98nElV9Da
pznLAwENXIwGiXh+PyGs+MPCqr4TrDd192q1J66tfUHBIbpzBnmyMM6i/p3ryhJlIxW6E9QEBr0t
d+qNLbKwMXg+fd3JI6LwvBoj5j27uQT9F28UXuZCe6ntW4CNTQWiHyXeouh+4vRmF3ef+qQhn9CH
F0PaBgR9e5CeSl2DTyLCD0qkrbfs3WGvCGsEuxDBDfkWwezu8wua/MF7b/7lIOjBHGFADO5dYpJ+
oPtnM+d8pHROqJZA1hiEn1XjYos1q4CgI4N4VaZh6VW7XHFbEH4oCHgrN2iudn3HcqwPB4zq9A1y
cC1abOmuZtwi1pnJJ9PaCjU5A6xjE7BJFyzsgRSTyZnh5N3zpsjaMRkOsn0TJVtsvpPkYxSXiIOm
4V3S9LhTErIgnH8xP1nmgHJbhVPBCUdNGhlgYTgtMXVPXvKKwE/1mzL1L4xaAQYvzNgjWPVrp3Dg
gr1OaMbmS6RoPql1STl4CqyoqdHS1/mr/jgw98mRSWOyfvQcNE/0mEae8GIAvyd3pbBmWWim6wXG
amLsJHxm3vcK2908A2zRByZ+sik2Sfwq1HrCseLxlyTVHdYtk39mRy0tUIkGM6zNeU9Q/FMZr5KQ
sUiQqTl2WGtYJcUyLJCdPKxwmvkvqDLcBCSqY535+TkFq+OdKhW5jBH1fM/gtacVV7kxfjMhLUcK
T5nHH5IChGrEOcj1iMxh22ujfsgsBAp9LtmCOO0IEL8MSZsBsOAjoarFSh/ZxbZQkVn0ZpaBebyh
t8xjGS9QAwPbQ11hE6L6DCHgyyTdJYVLNZCYb8/CC1Idlc/E7gT9oIbX+YaI2Bw0kmWr4PboAogN
MQML6/ysVRKBmwvPHVwzKkHSIvT14LKIf/Mp5YivjHODbC/KfdnNwe+fXEVD5QkqZXXpUVE0JQYH
7tv5T0wvVu8sm/bTq+DvkTLI6YQR6M8jn96BSj2I33GHM+crc7EMZXXXgV+totlP8cdymJL3SVKV
60na5LxG3hTd01QBEEs5nf7jH/zqsqKcsZnbq/ntY5V/bfXni7fCe0fittmvauW/obpxJwyM0R9G
sVx9JjFbSDi+qx/+32I1g/pUZGgvrEqaXkw4MMY+1NoNw6uEKd3f5sqniRAdcoDzC5W94a/F7OWr
HRZKTNEhHL9U5UlOZ4zuhfRVZWfdBAz7zrZhhjD3dLzVxM2kWZfc8jd6TtEEVaNPnREnU+rDPw90
+qoDj4UvPVIU8dhahM4BAXnyf1mBtzDJxfOVKutsj9YhhXiDtlap3zX2UgUYexIBvVQ+fJ7Zvj6Y
IUWwcAKoS1TXpTxP5VoMvVBBCC6QgZVpDiu+m5sCAWoHJI5J22jaO2wbysUf1kpploTq7NRAVfN1
LHbtwGsI/cfgBZ8BPPOzqivfo3gTIUNFbj4oisvJeKXqXudHZqoKICQITvMzygBiw1KWVdBsZroS
tV5nPtL4r4efFKr4EcoK+QnlXfqyMr4K4SuQX/MTOM4afdASDLAXc91NpUQKijjwyOk+rFchK8jn
VxNfRE71T7KZUr52oP2veK5r1FC0zs4nc2cC79ZuNd8FFGbCZh32D60EZArRwE7bz+/HBldKozCT
4Rvl2lX07+VtJpJ2/slvb3wLHt9cq/LsqU3I5Z9thF466kCcvH5peoOk5iO5GbzbyXnVPwrxejlA
R2L5D35f3pGPmtgzViw4FDFgGNmUF2xyGXEralvLzjZ1RZGMS0XFgNPR8TNuAF/CUy8BO0yRhuwE
to0LlMNMv+y4XmUMMIc5hM4NqSJ29rw1Rv/NzbufzrzN/zff09QUqGqEx8VeUEFq/5F0HsuNI0EQ
/SJEwJsrDehJiaQkSheELLy3ja/f17OHiZidHWkomO7qqsyXz27wGkb72fgssCGG86d0JpNRpqar
egJiSbdrpg51jRtMJlnsEHwcTI8Sr76p/lYowXtBH04dVtgIOG0P/JhbP042+LK88WMOHpB9PVnf
sGuQXk3hmi129PxSE+Pit84JAmtlYn4Y9NCdEUGY+6sMPx6dlopSB4j0Qi6zPE7p+MXd4eXktc3i
tS9LddiDu5JUOMO7g91RW/AMmH6mu9EfeOb0/t1oDwEi6LsgwDjCajfV3dqObWJXDjaSG6/dtc6B
ONgF2r2VrPmbYwhFyzA5obJOVZbi2yyE9HoX/2Zo4xXvfRuwdNusr5PvCmOdWJCZNlS5iGdodP3J
0sQsv3RZVzWXkrOHXMITZjLYaf8VIIKaHYwDt6SRzwVqMrNn6eWxVULs2LwxhaWsVhHHW/AeLpKv
sV3eMxKf5PVwCDlwH1n/mP1U3bXGczXfpKUPsXMBcwDx2CAnFsyYv4l+UsubZV48tPlJxgFldY/s
S5n+xEwhAgceYpCvcvP9Qy//ZD2uSJ7FMAD1/MIfvsiM19F5dDZ6VWbx9CD5bmWFy6QAOMMBHN0H
ArltYDMRx6CQtA3LebMEt/ZZBq8Vg5RB8OqmP938WuaMb5o/zHqcEc5l+OfppB5crJG7wl8MOb5U
GYpaCIhfdvTspS+hPMWDZDLCTV8fPPvTTf5mO1o2BNKKNl5FbrpkwdmH+qlkmg38cwhIDma0yKAC
/eBCs36z8qSjzFa8ZlUR2kTpME1/eSuXLvZ0m5PRTjQvtCDYOdFedTdv+Evtt3LGLUtLVU4LNTgH
TOj6Q56uDf3TRQiP2hcj26rF26wyUkAkTNUPKNC00IOcAAzl/cX0GHEzGC4+BvuPfUnSg/QDlSiF
haQRlvO7MM+y7WKwK/DOpdlPlRK67Fwd6mxSZXg6oOQZ9I8IJ8Jelaho6aAx5B5ERMBwc8/ElL6X
QRdq0tHuae9Nj0NBY0tvkdqcJ9qS7pdjfk9SFQwWL+j0VarfI340Byzg+MYhcaUQQqPZrT+Fn7S7
OsQfLUK5jDMdgoKGZKjBQySFa0fhIJtwcmmdJ328Sseq3k3IGtdB8qa4l4Y6Oma1coSvubI90kbK
cprJQoeKNDhikRioJ9AteLnUmvxxoCIX9WLo8ZtQd3RI33tvrXWM0zgZ11G0aBOQXSNK4pvZX9KS
UF36NX//oBaRS1yBj6WbAJ6x/sTqgjRE4l4IbmcOMqJ6+9LLr7zyR/PWKc5SyU4dhmeuL0H0wDbp
DCaQrN4GfRVUT0nxzDQ5BEQkWs4ZnL0YKCCKYRz75XZfLKG6xgvE0J3rCXGBdVngJg7SPeNO5r8d
wwoECFyjkIF/Z/66EH564rgN+8/XwNMm8P5KTvhUjjNDGb36wyEUVoeW2zgY0II+FO+vjARzM86q
b5BxvPwIO2Fo8mVANoPg5BFM4SqdZ3yW+rJE4JywdTnGFXvMurdY82WZVz/s+jU23qPihaxAHnq7
/M2cbxwIGQ+IvHRz8OLLABEhXjIvYYXim+DX1+n+SMA4f2RCz5CPk8pAsBpB4VV3taKYBXWvlodB
O+fUsKp1b55M1hHjuaSJJS+N1T6TaK0on6nzJi80oABVfMh/M1JeeqpbvjQyf7k68hZwyfldBxB2
vvSM9TvCU0nb4dniyQF8H4r3mvymju6SYHgBuIkzUmIxiHhB6PvvLvPbjp5X/ZnbZx1GhlseY/1W
OGQvvo8kupHfBQ6ZfHhQqYbpp5TbFlEmevTUR7+kZOv1Xzt8oANCObZ0htcY0ETBhe2Nq2neJMfK
5e/lhPycU2qXdn6Jo+dkEIcyN5853pS0ozCMeuZhApht4eBMDsQh+Y3ZbOSzy0ECbBvSOn5vc8YY
aAdDO1upZLMRLbTuu3FtqV9Neg+sc6/L7BX5WjYxg32YJZ2vU2mqNqdQZ2dJSR9LBYE0/IBJPRN8
BykkPFB+CbuhMiNrlPBqhJAJRMW4PJpsIw4KIapEQs0gljUrdWSMzY8bx2fNeZ6d52h6GlJEfWAF
p2uqGNzDg9XdyF1m6cNInjMjoYqAS0hH225/aglWYdRU0WWDd0JLk8KEEUrzyidhusOX80Iq7lXv
EOgy7WyRd/qFyyCRapsaNnCYvuFlZyurvA9Ff3ID1j00riDJXqM2JbQNMMxCU49QYgbxM6Iqh6WB
1mTHXUBbysa50AqNGfRnZIU+eNhW8RFhLiPrpQi/YYUwgo5zqDpoo9gCXHcZiwBiICm6VGqcUheC
TgZdmrFtD6JwULQTHdGXyIajbShjrJhmCraMkJZeTj/nQbz20rJIj2ImKR/9CH+pfLdxcyPuJsU1
+3FlecH1KGFKRS22cPXMPLoy6LxFq57Li4iDC82oIMi/LOOFK7RwxI+8U94YLFpoEQ3aUIV4NQYm
aIp3MErsMF5U5idww0XsEb5DOE7zJK/cRN0Xexa3kfOtHPXoiORqymODoCNMbCEaLq22waLSLs1V
8iZuo4PbEZxSMpydiSKOK50hZ475Y1LJFoTB9wYNHNI9AL7F8F0GXmiTbaBrn3kleV8M750U4iUZ
aUv5bsn1ucqfzYCPkACvo1amaURrAMkQTwv8ttY7ynVG/nNy8+gsVIbrkWWVh70auIs68HjxN3Eu
KcxXQ9zkdqYUJOtatBavtnOQDxFXSmMXtDmqIMBbueJCDhJ7OBQThl+TNECRt6sz4ze8Cz0DGthD
R0mTQ6AM830LuSHtLgH7Qb1HkrLI0Caonboq2bnUNvVnikwtsFeazRfvCBqHNcxHQBBGcHLIHeik
tgMUqbdFhMblXLOTNNPrv+eswL0VQibn3U4TtkxIhFOJciZAGhJ/1+E2Ej+RBYn+kbcvGj9zoZLK
yGs8a9/5c+1SDaMKkLdPblzykmrpfXBhHjAkYaMt9OvI00i2EbV7ASg3Yi0L10NUAXyGL96vXLte
yamkjUCFV4dHkWlAUuLPRVTGhljxfA7Dg5cJ2day7fCPdjeuuktnY+bvaLQAXCdZdTwQQQ3e5C5X
clblKfgIGHAqN0JNQbVGwyl6LoenidufkiIVKb9d/DREIHUXFprK8hEkP+pvG/8ZqOtMzphN+uFF
L+74nTp3d9450bWPTi6wz8z7LuNTzBf21YG13hyrlQLkLAJNcAYRLLfEghYhIOW0O+oqznJYZJx4
kLtjs6dHoJKvc+ShnqaD8ZBA55Fv5rI9ISOmsfKoqdbx+KJNNfiwO6C6Z2M+VnG1SLVHzKmmBf/Y
c2/xzPJp+GZ5wPIQn+QYZuT7hO4D0kjnIsfuaH4inXkqcMHJL+G691iVUheLkJ84f0aC0tD+mdk3
+alYrgwsT6xwA/FYnAbBVzFrZLy5nBU/6fa2Rgz2gehe8FBfagMz9nmmOaEFw0pAze9ARIBtDWII
Rqsa3f/z1KGJHekqsQjw2rFQ/l/XkdVEhDxiZZpdIEnrz6Sm5GsPdfUWiwu3bqaqC4PDmMEcQc/E
omoZzd5BRq6dC0o3IT7N9K1N8UhCQcFRrPK9uwlUMqVGLrZExjTO00SR02U2G813ODQbgDsVMZyo
SxTWfyysdNNkxLyEiVYXLWJngNssBlw5gkk6B1lYjtFhtl69goYOw7xyDZNtsjfy6mVyTZQxL82J
a6fSdFLRTUyEf3EY6TCP7xLGJo67t7wNHABCSNV5Zz9PxMU8TXQaxTI0HzEBqPYBXEykIO0/NlUp
7+TEjCagR17Ul6S9p2jwNMjVChhzO53XbUR/SiezzeHMQYXjOoeY7DVDwdarpdo5Hk/R/MpSPznx
WdI/JviFd5EeZoERj6oMOp45A7Gc7iEOzgIEcE8oTrlIh6/IugKjysRB0tCojmSiUHiN85uuKgtc
D2gWjdVgMZmizS0/JgN+zpmMbbQnApwORg152ApCYA90UYFQDYKIdJ4XDrc5oyuxleLzpptWLvJr
D6tB1LwlzPMjZrA57WujahYMBb0lSR/sjOk6b82F4apHNWUwSi9zk8Zyh8VieleJ57COlfh16epr
/c3SABDxvRwOZE16IU52FT9BTFHzY5h8ufEhiN1t9Kk6n/iJcxQjNANCAYLKQE1vrljp04/WOxHa
vMCj2OpITq658RYwr6vpw+khY6qBtoZHrNg+6vp6Jepqm5c6GKct+LWl/IUhZoVMeWXXd615hXPS
ts9Ge/VkRFmlsIB9ivxzbD5kmU4/9B4bLpiRBp0+KyzN1LeReDkNyPIjoWUZuMCtOzrvxXPlPU/W
yY2f5FfGLh5i1KGOKHn+hbgnOOpVI/90HU4CQfyU/KkaX0ofn50TJxD8RdxcTf2lzSeLw+NkU8un
6DloYaBIZCDw1+LUULAfGpwAS1gHJPWUqFOQ/cdi79Ubnhce/YIeLFPlzPvK2hNP1PiL35aRDR5c
02bxZThfHE3th8RjhNnIGswY3XXJDO8QDS9Nihz4ZkiX3alSP9OBPrDsNrtsWORCoaUbQ6rA3aSs
tGAj7ymZUgDtl1Z+krz9bpcV5Lm1r4AP+DD/HBcX6VobUM91HlstrR4cAnjtcTt9cPJyk+/OfaYA
ZfWFz4/idyw/wRxF5hKiXIfalTOD++VJHdOq5+rytGrTN4UZZ8NrOW9ilrWpx/P8yg9cwfw2d8y5
+M7avxeH15WlQovMdZUDomXQVcToIcSHwGPeHaoIS3wFueNGCIvVHCPl4Zxx4i9NcunIdkaydo0Y
M+kRGlVO0/os1uAdOxrFaqIuJheGM1dHFjWNSauaJg2lyaC9NMNPgPJSsAK1/U5kV7f5QLrMRMpZ
aR+Onvp2u4l4MbqhpzMAf5j2qYEo3R3fOitf6i2KvhmeyZc7cEryDg42a2nIKPo3RLKivBYMnHTE
SFZ6kg9pODsrciFWo/fTm284KtlGPIIzETUN2bM9RwfXvNbeRdduKVe/7Pal92l2J/kfMarJdHim
flC6F7S2UQhhzw4uHKtztog6fXHK89hBIz4xWl+MHLE18KBl/NoPF0Ulz+21qW+xeBAjtviV41A9
QDlZvrTZp+395drNS71lG+NjMA+iP7ntuIrqW1V/q8mHVn+VwZW/1vDFEQcIYIyARhbzNYgO8C3k
98m9a1K+9oAYVZhrYlmjtClYgdGOk+9lBQfDuStjjAHmMSrA//YO0gRE+TgUo9fE2ssn3HHOTJ5h
kPBlhYDUzFYcf6775m50V8tmaFb+IFgcN9RA5RZjmB7tB2urZk8d8aN8Lre7KIV8rGOxG7XDZOxA
cnWIshWD47v3PkbbLnxqaLbPj0LnVsfdopfttvbg4v7FNGa7Ki99zxpIlsWgaN3JmGhyVyUVfqMi
yYrLl4hyI71ZyY+GWCopbl7zPcOZTa3vf6YN89uMj0qab+Jhnk9DlLEg9YM/gLEgPzg7ZH0Z+yBu
lOGz401l6CUyGWEGwCqlyk3YmEKP2co0xMitg9tMUSoQi5Rut7YEg/IezRRnGI8kWe/m2XDJ+C9s
sCxJo99KfMmXh7Pe2MYMd7KOONQAOWOWryz9K2NHVQRnCLRmk/fcTic9+JnQ0Nmw5RqUjqDhkU7T
fWU07Jlbx9228y5wz27zrdZPgA3WnOsJDWgYqCUrj34q/qNGf3cKfKS/E/RfEjJz+PQDFXW3rdEn
qjy/WOSBLiS84Crezq7CQ5uR24J8pbyiQKtk8N38HJRXx7iUiMPkM69Cy6vaJ3WCV3m3pj/Ul/Hw
XpPz5nTmpkLrGrnv6GWH5FYKZvnpbTI/dgnj/EYgOCkYLmqATZV4PeIMG93Xsrxo5Q9Ptx2/AiNb
KbDiMNKlkQX0igxCDSUP9HG0QIDSAPMqFPIKUjSFc1pOvFE1/en9BWYJjVEKHim2ZbW3ydrQuHIZ
OTXxUHAxGPPxQyZ8gCYmdGxXeJzK+VljKjHNPqkWtHMj+AaGZI0fFuTmYiQighE0n2vSvzqk6JLr
lCJtm/8FuyAUYtIhmS2UGyVd9JLUOv1FBFQ43XVE7lyDTmsNUAwMcXUX+CSftnABCnrLzah804c4
xMU7XQwX2jzBRJs+KiOfpXXCPo94nr0ndQefOnZcl/F6Cog+dCbjbLQQI8rkrQmHdVUe8vo5cBEA
UH5N3MBFhRQ8qJ6xyfMi8+qhuR3jP3YMSK2rpC+3cfvhMMyXN2LU0o8sMDBjyDOgwTH9pxptvwEt
nIH2ZM5F6xJhEcdlpZcrwE+vrQAycihU/MYOfafYVQIFGOFaGlkWUtjuEdeacO3HHMP/dKu8czV+
BMx7e7jW+OeXEWcnfHMZc27yZ7EAJuusTnfFoPizE21M2PYNvfMR+Y/7VBcy6uYfoMPJEj+K31pW
b42Htk6+WYLfJ+OUBu1b7ig7vpMv7z7P5QSXhPw4eNTJuk2/gW+pw5fvdLTNOI1OwzoyvsY8R+C2
c2wUB3t6PZn1F1BEqKN34Xh30kzjMGvZWs9p8/bPOD9ShMBaCDdt8oUJlM1a9QMddiVde81MdX6h
RKxauINhtrNNfWWiMHWTBoR+uDU553nC2TUw+kqsQ3K0x0kGRpyzAGW8FwSDNxCH0xoxFn8K9oYZ
4vAqL5ZiUkmN3rHqwRasWzCh9L4Y9CsrvWcntZUVQhIGgERV9P3S4fXkKZUviEF7ITdw0uXtPovf
5UWR6QMR534GwFSWjI0/C8pzv/O+uEA9RV8MiJAuo+s+wvmuKR3iVFqLVe/bzptFE9ylg8FvAYaz
gHyhXzrLmzGmlCB6tI07k7w187fJ6iezrZZIHVSMWrjPOcNFuPecvOJhiQkg0Zauqi4tDSvMC7GX
uFhotTKCp9AxGyJbKuZmXEQIgvQwBN1QBAPfCrJ71SBI0G2ujYEMjrY5SerXiYWMcqt39piAedxr
JpXynxiZTxlyESBpKSEYApaIw1WOaq7EQNBxA03BdX0njCg0tQXjsHoJfW9YN92TXDz6JNz5YniP
MKM6+la+MxqvkBvxOA/RVuHsZQFFIr2gfifTEqbjT0X3RG3MbaNTWsThBoIGxATEXrBV0xxUE118
KY2Vd3VgaCsh8BAMiY3nLKwv9RrdCqP5ylz21bycKEE969vD/+R2jPFHXNXEYTCfJFmzJ6Jsj4lJ
ixDllqH2VL/KI44+s1v3nHG13FjJ9R2nK+aLv7Z+5ba71Z/FLZ/RbtKiWNoBqNWaXR3zK89Gbd1z
yrNGOJcuuLS8y3nzoqHtzrWQnBdIdVZ+ADuG+QEfcL4nUADSERYSrJYONyQPRw5/UOIyHInlUxKJ
8xh0P+CdC2V4BX+25EhwAnbotTU9P6G8zGmCcJrltFkpnbfqBcGcNWNidUZM7bF0n0Ny6oyj/CG8
cmSLRLNFg2zgfE/5LzMHGdl3zc4gmS9OmDpwXVxKIfzX2JbpHPLylyiEEKhYk34TDC0JX4qY0Ai9
XGf2NeMuURicGPMOxgtbGgv+yCuExSZn33NM8OhiPwI5n3xtvMl5bUo/3/nWISg13sVCEGXOCjqn
K4Ryek0OZkz6TXW6ytOQKWA2+ab1FOflOmazcCFtsXsq0Vcf7UdYnlXwb7mQD0QTzvLEKgfbvNNw
3MKdW2y6tjx6TfOkd18JCZO5YB/4hoXe3FD4xfoHDZaA2bR0h6Mo4Qge8jY9ukLFVzrDlv9rw7su
XmL1MmTY/icqYw5JhPDl7eg7HICZkMtYI6MrfZ3+cYm1QpetT/5XNY+LqtrP+ovUs4/oCaD/rlE2
yJ+2fNeQw2g1NJFjnPzJZbaldUm/KkfsMCdXp3zY1p1CBebhIge/Nf82ECVcaLo9fRhiVyLxN0YP
uVQW+HPmXN7qFAGr4NgJHX1l0p9Cy7WMz0IiP5rK59Ph3r2K+KHxA0uoYSQgZ3Blcabq4Z2gvaGS
1dfdVM7EiixMVP4drpCGTmZb/yXk0zcVWz9qzNE+s4pVFtsVoqKEM6pC6BtDKO4O+D5SCT5rTJ11
CFnbXQwdsF+0Nar+ntifFo4x/hHBQiVXzSm9aPN1hq1IuEYM56RU5PH6Il8w+Q/IH2Ssqp0wrLV8
dmPrmRuS0wHXS5DtGkA3Z2s0dCRzn3cup7qlNWx08rKZNZqj42xd4+yG8L7XHlbu0zBPkiu/T1Sg
qfnRnxNU+yFWKf0a0/+V//xyRIgkb22TvchHrTeZ2qBL8jqATDyjmfNbEECKEj/lvjmA5ewzDwNe
Fj4bzQmLe8KPykfQqveE3NQc6wWHfn7x0LF1BupD7rP8Tstwx7/In3IgGhq+/pqHTNU+uE/yzoYW
x2CexrxBv8El8V2Gz9nMKBMNJj/Lp3zQ+LtcFj5rgnyZuk5NOOsgnqAyZWCXULnZ8C2J5uLoNUTo
tBTXubc5q3HjwvPp09Mws+ei2BMESGA8rd2YNHWNnDAGBcQNO/EFb/DCNKttW4zPESifLCRDV6CS
HgB7RDMGJe8x6B1xZ6+BSLdxE5wJMnmEbcOMP0JHiZfPeFELxrZFtU/t/kbP02JxKoWwOHGQcYVS
S0E/Nt9Y1wfDPMN23zSZsZ2dfisfl1LTtkSrjQmWraYEUixRgtGEVdkqcQORlNlNyqcbwFTWowjx
V4GpdO4ZEv5onCIayGuO4S3LhrxfDcGJzaj20yyhAANd06JhmRPFK/dsB1r/mLxUTGdsj4TS3uSy
NICtA8CtyP5deO0wxv1sJJCUA1YAk8CtiWAVm/nrPrUTC5J2HNSAEwV5r9hFOahsp3K+zDnCvUHl
5NEt6coGtN48rdgrqJ0HZtJy751szc8nY0PW6i7r4h0tigmfPomuhzqaj6beUP/IEO2Zo9eIvoGi
B8FKU5EMDmc00hgpsZrhoV/L7by6hCUGQnS/paz7uxsaIZw9Yf2l5LaC1nr6bur0hwA6Rh8GER4d
R7BZMbS9KL21N6tPiJKusVo+NK1Gtj/7ten8pFBvFkSWlr6LD8ArBP38Mscu2O3B0CFMDWoOXQSX
D/FPNlH7FEPw5RpoBwbA2+y2zCZxp3V2nV+qJmBmSu9XT4uzpXL6s1EJhC5t3xlieocDNcUrACYF
yZrdkc6dka9gK5gguT8UrcU36CynQccdAGuoZg4R3QDndpwYk7BC3GwR6VsAPdiwXYZsdYFMJnAC
QXLr4CsxFnIExqSz1PQXvelHWE9eb/tV5KzqMT1Fl8gBotODvk6R1jOCbRRoTvyyvP/HRw7PAEAx
gogahOgWPrX9wAzNsamMGUBFX4qNDGJG9B4onOSIdxjZQABAAIU9wYPmlCyB3gI6DxJBCgCsWFD5
zH5adqSmRTO7R8sjl3e4ahFWldUqyerdyMjFRNIzd37TagDzyfgFgl9ngPwbb4+NhGRezJf1sK3g
NucMisp9XDEkjlq8gcxLPPvctOOVWeqUrGMVB3wcc/RAtD/iDOEF6+jb/jRoZZIIa1bXZr/JyOOt
BGC2reRlUHDeK/HGK3Hblu0naZZrWJfwVCVdfN2VHdFZw30S0o6THPsmfSrC8ZGyG/e9emC0h+1M
3wmdO1rVzink0DnW8Y0DzrWU+7KSYfQoQQznWrXEWwdPR0U1qOTv00RP03Tcb11hcNR2axHTLTT0
nVJnfpQSTafOQHY5cGmNciTOiWmfq9204av+J9GLNkFqPNJWeU5J/dUHTtzlyxDlcP1cej7OrhCc
b+DLI4em9I0bC7dTXuw7DUWKOh2AyEGK0Uty4svUJz0MYhRTxrCZ7J2SK1cr8C6mq+4t1fvRJlXO
ON6UfGqWojHnndXhIDXxfNDeZsJJEedkOH504ooRo/LPecieVBRmW2VAW+31eb0djPlXq/2px6cx
0Eq55Fq91HEB505Yb0SIsiGkrAi1JGAX15iWgt2BMYSgTsuarQsHxqArCt9BW02p+eUZ7bMjWm2l
VnSIphAGYThsBQy6ZQkRg9eXnR5vV6TQUAEEYf47Zc1T1G/VgGKqAwDS9GuzaXZOWmaETKJXnSeg
2KrZOYTqpI8CEBAd27WtEJzkmnRyk+GoBNbJ6PVpG9Q3IwUbU5rerSazBlZretNym5iUvF6lGrd+
0AowUDRlyAjkgBh0fjjRCiJIF2lMPDFlr8RzpkJpcLx0NbgTFuA83eSezNSjy2AlpJdX5Xx2smrv
FPAI0IB32JfIZ1n14DwwK2G9ERy6qHVw0ze49peG7j2nNAOtwQ7XWqj81kn021NPh2ozHnp1Emvb
S/vltzeTKqd5Bl28BuGxfQQ40+IG51yvTho6BxEB/NKJ0Jh1P1ZF7VfB/NvbNKljowOoTbG5JEjr
nntMy3Af9yB6YtcHTw4ALEYpj4MeWQ8vOBgrk/YBdfzIhmNOMNsgtVv1b2mLz0bp+pPjxOs+cb9J
TflLmaGJvPQ2VvtblP1ra4sUcnFzZfLt86gQ2QSqoKjpyOZPrLsHbbBohPfjtq+bQ9wNm6AiNMlz
wnvRHgdXfHUSLpnNMJiFrEQnyjsdTKdjWwGnYu0YDVIEbFm/7Wy7HCTkqU61S/ZOBO4zpb7o1Hs0
ORE+wnD2G93TN67SMzNzKzgn7Xdnhepq9Hp14TQMxdPsHYntkzD4g2iMAJnQxgstsHVl3x6DgDHi
8BFErPBxzdHIld6gzAl5mks18nNtxl/Ax+u0B/2hdOMglPNcwlsKda/D01iHbGC21pg7R0delmnF
RqX/0NVjgZChiM5wZY/KXCu+C1+QWHJKe6kkigs5ojHf7MCW/4Xr4SXLjWFjF/6Ux7g7zOG3jpuv
eGC2bLpxjHSPUHTkKpgl2mPW66U/Zua+K2yfiPG1woK2mhGoKI3qh7lJ1Ic+7HKNHarA6H4cw3bf
0xE9pUg4QskPhl1e+WqHKMoSxrlmGFiW4akXePS17K2dhnGVtgmQfwyWiJuY++tzsqsFqpwIzWXZ
AQUKFZkNuzKGsNpESkjnbgn1QF0ZWSSQ1ZX+0OKC0caB/W7OQIXRdAMp+0hKA8ADL8tm7Oj8NBHG
7zzFGqCzocdIdqNB2+bwX/w+a86tyRBDAbFaj+21asTOtRVYDSmzCNFdkxDOgTaS1zPZJyXyALlb
z20QQwewO/NeYhHC5gDJQ6lQFTRjsK1l24ibgSEPts5MDyMS1VtFcrLdxS+D1+7HABN92mH96msd
31dlMOLgy8EVaFDyLBzAeoQWeHzuvUbdRRnEWJW3YJiBQKaWM2yQXUXE4W5N2DKZi5krsLGDT4V9
ipWqXPWdbVCv00mwWxSNA27UmBcg7q18pbWkmjfJriWchak5A7CwjBAzcIU4YjGiALVtzgNOqBRf
pZ4On4Eltm7XvSU1RBKoIFTnAaksPcXhZO40K9E3QZNTRTlITT2I3atpppvm6Pk9wUu3G/B3OMim
vDZrIXvDpE6Uh5GNw6m1vnNGBLIdntCBdDL9eYLKJ30nt6I26i0XA3gmwUwl70Kl6ZPfaOGzh3Bv
lTvqVdVQv+dzsREBiReZcDaT9a6FPLTWTFuy05jN4O6o5vbJMfUXMwwHJmXWT68HDk0NwqsaNG+d
F2MJdvW3eahA9SUEYgiX7lEsDZbipTXFhxMiUK/07tpmdEroRVCVhJz0RwB1gYqMMBoYGhQjLbQg
Tt4SPg+nMZR4xZhdh8FeBVKj7kTOObBr9ZANwDTmDsA6bloQRetIouFMQzIJsXpyWHloLaq5sbzk
nnKydM63QptpQ9PWyUJKfCpcpEHa0Z4akBgGwr4Rjg9kBLqojstqk6Tqyovw8AT1yCm1l1rUHO4l
wGRASqS103qcNM6UouoDwibI3WK01bXVvE3jz3Ii0a3nsNy7/GXVGkC66OEtC6kXCSHBlec4v0ka
OtsgxcKWSDGs6226zkPD0aM1CuvtmKnthtuLWHGCb6XySAS6HNAlc7JV+sbBad5ck4kZVSTPwzFZ
2MKBYGua05nAy4AkW8TIeTD5dZjdWC/nTUJ9aY3/QECRThL6sLdHUfhN7gWIQwvpEa2rda0OVAGz
5y5ajSN2UsnmUAAZJpr7Sy0zPq2oJ7xOx0oVJB522G6dBJO1zhuP0jo2zK1uZIS7j/TkTHetTGhc
0uBlSlwJPoloOBjFdtQEETaNka8Grd2npXLpJwpoD3bvtqANg9SnWlWyu17ROY2aBbMOGC2agogx
yfzC4ZjbDaSijoV7NPBBRm4crtTW/q5s8sA7p6I2RjwQ2vZG1dEWgZw9tSFTJsW+dV7NQEuw91oD
oWDEidB6itKrZ9MecIiwV6W1zYhLFh7y44mOLJPgKaIApO9aEwZQseRWUtUaSW7I5AqgEzCa+2kA
mjVhZ5wVdSN6RWca0Pe+BSrPJv6nyTUfmwcCv5C/HbKnYd/BBNc43gTOxV216gwW1QT4Y3jPVaIg
MKRPbRmJs8DhIgw8SGpc3rVx5+YhNtx0kn3k+s0UAaAF1YJglo/zyhY50s3iw1Y5Bma2oC3T7C0D
YXSKNtavJ1h89dzT37HeARtdxUTKbenVkd/i3ENiSh5q2YEwJ62X5KZB2NmaDdPPNJauPHJ3g4BM
lrRYtkqD9zdIjm04/6UFDVfLph9bKzutooSIiuBLrek40SwGCGVfjZbRejWgzwpoM0VRAPCa7dyB
b1+2OmfR3AY6m/6R83QPGo6dThWxD6j4Cm0LFGFyD/RupwID13IGP/pQMobSFZm4nFyK0cExTcdr
wRLCkRP9TGdp0m2bfCklE9zJpr3NNDNrCeTA/K/Sn9/0SYwsz/7QQqNfV2ZC+9kAQ8KAedHaiIDC
VGIbBLN5gGY7jVqt8oCBqWNHyedAAlPHXxrXJE3W9XqMjTMymZMB4mscpLWCowllaeICLdA9IMvG
ugqtcW1D3F82ljjlbR+SKy5+TMN9Ne3ZJdUSx53WzMeimsmct0yQhI75ALgZrsnu+3MdrPpTbNfr
ut4jomvzU6qRnmCE8IyrhuMjD5ARoRmzYT+a1bABQHEa4+DJwPDSpBAPYerNK8XKjzSCKhYfYw8w
nFpnwBIxqAliNxOZnVeyVrQZIPUuI5dpeh0nMa9R/d9CvWLhGtGROPGv3sFRRbOtx96+LZJ2DaaS
0Iwifc9NlBmdcWaVHNd53d/nbvzWY823XYV90ug21WyRZlTCbm1znhsAg49GhcxTzcxpVViaLNbo
BUjAQTDCZck7+sqVpWw9VsZcEQEznvEWTLTnFSm0dRs60wpajYEOSlNY89pKMRPXkbQR3TptJqop
h5YycYwbtAT6sfLkDZLw2rT/EXUey20zaRR9IlQBaMStmKlA5bRBWZKF2AC6kRp4+jnwv5jNlGfG
lmkS7PDde8/F5V3VdHOE15IVnSM7cZGG/ZaqCdZ7tCE91PfJ6ooW8rlHrZOuZc7h2Ogr9iYOriXj
qpRRzfqSRiUIYEVYefoMFS32ibH65Q6oJ/J8ET62Ufzo1gNhrQ45pmSu5Uwk6Kqy5LJNU6LjhMgB
ELa0dZSR89bmejuU6uTCyfCj7BJnfDmklpcmx4pAP85dJee3QQVQsy5DUDOwqYrkbcB3oTIJIiPX
fLGGU0nL4OjywRWasKCYghdviXYiHd+6Gt9TaTGLBLh65cQafDh/KHBDYO+W9Z0iVzIE/J4Ul1B3
mRjyjQNhO7h/+Eyu6zj8LW1yOhkjOUr6XjvqgrdZ7X81ZXIP35lAv2b837GQuaN9K0u81EZ9+SGi
C86EIJcvGsVs6ZBzWr4+1cRMvsT9A6uHMArB4KagZb73mWn70Mmkugtnxun2mFxGJjXgIAr43/GP
VUX3ZHvJGESrAR51TKv5UOPytLlnOupX5GxCIuCgXB1VFhXbsUmf0xmHnuO9xeajSaYzpXZMDyK2
x0ZQsdCmLIVJ9SLnqT9MuBhOeiQd4eGDwO1UfhoFBc0rGOGNYObCkJftZrRTmQgOoAf1784jjWah
SfrLTOWQZJPJ2NhtBoJDrX5M35LO6fKPPLilP4MKoST/7E1/xOh8srhqDp33AREGcw9wrzmWRE6Q
J2aYujZfxUxgzxtb51I61pdAy8xiLI1J2X1i54nI/kAfxm9nfB8m94RVmag5SJPORR0IsxZM4ezY
NIwwU+TSt1u7ddBTqcdYcOXjGjMW7D+h/6ZB/eyn89Uwl99tyGQyzFidsigp92Eb35aDO+9HxPJR
JZ+dKIgl9sPvkGJnt6B3K78nGe1YnFXJf14xGDs2bTBuFvkUygCkbE3sIn1PfH4HoUIk6Kh5TnLw
LFJXSMP0MhTbVhRiH7RM4kK3ePXlN3fBS7cKIF6CnR1WHzPOQWwFrrk4PYb8P7hEGIRBdb/qB8pE
BJ3JSxot25+5VPcDB+ttmzoXWbbg5qbyXGXZrRTyerIbcKdaPRawtWvJQS+txb4d+0saYG9XeQx3
QM83XcPwDy1BegvQ9/qayFLrMcFP4XOO7bAZgpBrQgrgc04Y+yfhTdpml4QXmmBctLS5bQxx0IL9
PwMKsU2xttUR5X0yTvEoNsVDwPmZVATzukzfVR6LylCVLNLGuWRp81ateJwK+FTNLtAjDI3UJ3ST
/rtwgS8CYny+o2I+lOBvPBcr4Yq1hRptJlDIBj4NTqK7m2N7nwcQvGzG1XJ8XwqTk0lhn3P2boBj
1uuBJ9JWgmcTRaqcwK8b19xrm86WFg5bhjE2qOXj4gcfVoxs6mYJucpg3pliurfL4V5lrJBaOxYU
MxxpMHvdKN+HmG3WeRbxWp7LWnOG9ZOeZbMnbDld8x7A+SQZYo/5O6ehS10xtWRbe06GiCicAQ5n
U6NnhuE65wA95vbJW16deUWTRBkXFc4kpLwtNnb44eiLVUnIVVUvMCPuOcI8+LlhWh1yKZmnU9f4
L0Zp2g/Da9dxL7nV3+cz/j1L6Gc597etVX8xGX9w+2sZVy+J0tRSxN62YtTTco7E0jwNa9u3OPbK
7HuFca1394uuf9aXETMY0zL4DUKO1cLydnk+/Vna8TYexiN3YuBHy3MNqd2b4araTrNffH9XuyVz
oOw7tgz2VEBgGK7byuei5oKdrh8Na9tcPphGnJheTtis28bPrpoxeu6y/NYaeq4YSf/G78useV90
+NIq/4V3/KVg5mssBsZtBxZaSMrgKfPaMDnfYzj+MJbHhDxBnHch+pSmN289Uw9fwrsyxXKOMiR+
FXUGV7zGiXEKOtprMCrKdD6ONV9T24h7ixarK1q/hpvaXV+crYuNP8S3ioQNlgqGvCkjzqhg5o27
IjDhZxKnnFrz6W9d1V/OENFFnuYXGyvBQt8EpE7Z0eXVSbHxXboNRv89HEHWq8Q/e7SeOlRr98Ct
TdK+xSMTe5fcM/21wbKfk+klkc19XpjjaLiE9CQ4Jt2+25MNCFW8FyCLGjv9ngrGCPR5gsPEEGyh
fDQZGTXsDqIxn+3C99Hubm03w9fMIqOmzOySMEURBDscgfUTTIRAC185M4uVY33GytsVE8XH0QB9
u2MKx94W7HKQpTYeA9bEUxfhQwuCnyyzHmUBvK53vXMhFw4oJcqrNX38e8PHGHM/+tqRczi+saKm
DWNdLjR+SDxO/jhs3Sp80Rg+a4pfQ/uYD7+L7ogMEUxU1TPBogLCMCNSegRJzrgEjO7mYTylrMRb
a1pudEYFcYkFTJBmKuhC+fcXTzL/LE32MnLBumox7kQ0lPTf7gApO0Yp7HFVOlAp7Qg0gdcWD3a7
MFGZXIm5vT27sn4cIDHmbnhMR4R8I9i76XXlGs+NHPiMtO2vRBHil1LgtiJW5mtEAyXMTbzC0zLl
42Mz8qFZk9RJyTEwQwsMK1bQBawi8DKOi/N9MmD254B6mwHknGMlN21svVhFvjC+w/lLKnYsQNrO
82nR7cVby8bCDCuPhzr/b8Ix9fLD9pJdlok7P9EM7Qb3Fh3rC2Q4P7p571DS5DCERCnQrCcbM5Cp
Zmyj7Fvda+qPyK1h+hqtIpcWkOrBCECKvQ8pJiwjg/UNHkiWDNd1HhyHAB+OCsxJpcED1pByz61E
+PHftOML0yhsd1HkfVsagY8ZwUvJ1WWD25v+6IdRDLfZak6QGvuSEMUd+VitiSibMHlqLTQ4X3GB
ypKfrljqLcDMIHjJyX5qZY4IZ7dKog0TF5wqDSalNm/1cxcEOAGJphAe27YdHE0fJKrT4JsBtE0Q
AH+UVdUPdRCoY7jaGeqHyc5vKLz3C+/WM9HXtDqNjbewd3za1KrCf+OJpjuomHlga1M/U4w9wIEY
D9QGF892prZt77woXwLvbfGs+E179iE/tllNXyM87k05Oc+tcqbrIIB1BS9h3grJoY2vNxjTJhdn
ga2LKev4MQ7tKQKQvSNagResEfHJLeRmcRcbJsMElmXkYCVt79fteXuyznWA7yNjxvO1nnsCYHkb
EOIUx7KCkyemP7nNzAMm3N92fgYHyTSfYdYmEP1vUFLbSTvdQS1PPVMdSrqy7rpDmlTuj28Z8M4p
eqdZ7Yx5+1eBq10JzXdTx+2h4k4e8jowJTkIJRJRXzCTj/6NmrNbr+3VMV+cZ7czBC0U+oG+sCx/
ulXGaVF/ZRlAg47tbNcz/d70lfXZLcS0rPIcezQWjRGH0yV7SnD34dxPbgJhgqshYrngXr5WkR6q
anWkVWikQW/BG0h+qQxHSiXTNhtmmumEPpaUjKgDfYY+4G9tH9Vydq2nudd3o6+sA5v5QwF4LAv9
i6X0uHMs63MZsRBjG/A5aNMorkKu6+Etrkyy27WimpqKiul2Ev5T5EjwB9NwE0fItJ0mY8axBXdW
nN4tk723wvVMQVEAdAQ2jjQEYpeTDuVksanrwZzCWtw2lKanaMJHPoHS5qro0QjUI44nIXCM2hmw
7/U5hZ35MQzGAysm2Y9Q7wKBAyK3k9+wxQpCuqU6OBZ3Jz07R9+mUcbr6F4pPEZYngpxxizX8QBK
PpvB3oA+tXmq+DtKvZ6QbALtXUTQvfyoC+dvK9yKVo/paGDvUnwMp7IJMGGhlZ1nmz4fTn146e12
W6/BOA+Vm6Ggx/QPRpLdDQgOznJj2DOgUEEAa9Gmc3k79IDVZhQvu+gZabDPFIhpXdQHtxzTzyqK
ahCaWAalD+ffdp/7nj4moasHy0YAEelFBJyXQpcDv+1jOYapvZzhJNzbkwFV5oQd5qf8t5sNBjru
hqLBG+y7lzHEKSZcKg864COzlE9lk381jn3wg5rBkgzBE7ORkoiP8mOCQmfR+JPmpB+h5kGjK91L
BC7LxtbXzM7NsKRfoqvuunaiiBVo/UI8FGIf0sZSWN9eRmADD35HtDGcPUbLxX0/8HgtOqMegrLX
HJQGySi8xyrwfoUNEi/He8D1BDq2PlkpT3JQNfahjbLrkV4zWg5gdVjdnUlGvLoIti6QFoZUEg5w
9mHVnE6bTjGtrYnaFRU1LZ5p3kpNg0yXs/PpCGkxtTBP4H3CYqovQPafu8jiTEKp37bwoGE02X3H
Fku1FQh8S8BQCNoP3BCsnYxZqI7Ot8bz3wfbvwuXyzgMGX0JihaV7NENNVwcpt+cXcadh0BIiZtz
VF3iUDOlLkklFzY0cwJ2Sqquh7KyXJcWo4IVZlT0AjN75c9ovNZ34gw2IwnCIpJGkwgSRYCbTkpk
g9zvq1M0Q7OxUiTROfcd0APt45AQ+Vuw2V4VoGi2AXs4iAEOOiP21kIQfatN5+3HJLswO3nyFY3N
ULtU9JKvMCkoGsuOvqOdQb0mOjhSAjEpkuRx9SFTN9knSmDOwL2h4y7ZGwD8rZmwegbgk/sp6MgT
lpvJslga5+gAdwt+mJNcm6q5qzqsp24YfjJRByyQlpx7yL4zfEYi8puo3XR610z+DbV/GbWkvNYM
3mk2k4Zqc1nu+0I9Bi6WzJQbR5FbeM3Dm7Z1sBLFzAxilIyplA9uRBYKN82fRusCL7R1PU/LCz7T
h2FRzqVJ9n0HW7sO2t95TC842Fmwh3dk9Adn6i+z8TGXQV04RG6PNWhKXgqx0vvS4jwSuJwooUwy
/dhMMWCFIjm5a0Cp3aDZkYhWjriSNv/8phl/gMgzGEO9D2K9ZheMx3NgkXgiJBmncbxHp71G+hZ0
gelDjBHJi6JX6oS32UpD8/C4stLu68FHZF2sXzdSf0TIgZq2jd2Qi6Pjdi8je9R29PrLSPg50gz/
p27ytq52ICqlf0u6lsc8/9ML6I7sjcRT0h57n/op0NN8VZxNB1DaLmHDtOU3Ch3vhvc3rCQuvlCh
BC1/bBsPosUtHYdPkefbeJzVg5+g3NHPU0Xmx3fS6eDZ2ZsDzK/PrFe7VdWJL/hmGRvMTxMfoVDW
uA/itUupxglOdG+v/Py7s/uHGhJ1xC5PBppRj2P7IX6eENpeEwuiau7nCEtcdzxdKZonWXhBbJYp
fEW9oyip9lTohmCduC3n2jzhedrAzY25aSP/dQsfDRteh8zezjG7DuxT9JbzL3e+VyvyEECtj6U0
jyw5BGkTpJpZdHiYmOG4/OUVtpggTTiZROpvEFh/2DrJtrjfevGnfe94fCtcaAn+8F4zQJCOxr9p
DSEZdIQpX2wDf3jx+uUQxMicSfrhJN3z6HFlC1kZAI/gmsyrv52q/o6SN0pT6bPe+F90XX0mUf75
0oQ80ZSjMWob2w+dB6Qr1hCtXIc+5M62aUDgzrtXLV8uTUkoCfxbBkRwjXXBcjAWz8gxzzZdrH5M
CRX1bQdKcNN9IGRKm0Lyx2t5ZNIm/g0Q7vlY5JlzsYgtEKwTNzoRFVxn2Nt5JO6DKtLM6oF9sbU7
Q81NwgJvLsVySiMSS6OcYrx3wXFeb0GKOVzot58BncOoZ6SJUSIO40L8KlkLgQSbCy0azDWWpdoy
lLuri1BumbGQPHH0KrWW71OMEJLMyMHtYC69jQ7vR+yPwg5fnAS5aV6RTFYe/ToeMVk/p6XUG0D8
HnQ4PwWw9rIBc8G8RChTDxmX0L2VsEnEXvHHtRGMljb/WKLVzJWTxotnuZN5eQMvkMk6X5U6Xr5k
NJ4Qqp70BHTVG3GBh+op7Jq7WOQ1iVlFJaT9k7CGTY7Id0tQKtDRHappjPe3a3lu8+PgJOFZfudO
9iGG2boqwlUiQBO8SuUCB3NDnebdUsJxdBniMoxnmNqM7zKhtoAhGEvCcxjxnM8tA7qUI0SZIHOM
bbC6JuI9nsELF7+DkvSHYkNleIjMtiSkH4BwBaOlWCW58II8M4i9jJygmKJJfEmTwWjHvGdagHPB
ZHbLOgfqoJrWKCh81GNNgEEBiSPNNjAhIA/kfpT4QHF8fOalg92xoz5D9R8U+37H6w6UiYUyqGy5
VtVnhUYFwpe9MWQyDHQFLN1xMsQ4yKJNm0ZNLyMVJalw8GZE1V2SXide6GBVJpTpud2hIBfp8FOQ
RXwynMRsukj8FflJV/gz3JJRuO36Jy/qJ9raH2ceTmZuvNgCjlXCpuqEkkkTxZ9+1t3rFC4XdWUc
NRzSK5wt81ly7Mncr4aLF1+aAdf4ItObrg75DDoMwIGUwSayCF2F0jy0wp7gY3vuvuk5bqXQ1hSH
ogS1d65XQRY6RcZaAvrcpfWAgySn1bMo+OyscMLmld+YOAv2k/m2Rch6UqzjT8HBMA4sdHV/jZB6
1Usrpg+9GDKC0byJ6JPcjgYweIXXBA8gR0eKcKBe5uBADb5T0fU3dZmnu9mt3+h+3AZYazbDW1b1
b3XIVtS2wMeGVF/PAWJNmqX2rleDsx8RnXnW0dpVOIebOKMdsKQ5GSOGPCyhG+zG9ebEtdBO3JAh
LzN3zO7brgy9Y6PpjwdHRkOxK7esVvzVWm9EA/qsx5WsGdpwNOWhisnHwZ2RU/voFyHtz+l9ljVA
BcC7Nrr9DtaCgNgHV1O8Ur633MRYJCuXG0gRE/lbrOY8F1haBh+vt20xbfcal/xn+q57qm4NmVw3
sB47MrdUHS57tL5+23t3UQunYZrTP8xEXv34ZxnHjEk95ji6qEeotzFHusS6D23EOVDpj0L0L7at
HyeqqK/qEEHSTcaPddHwSOhRGxE+VUVxCVL5bWX2z1JwDBElghZyUg/OmCCLS2wpeXNGBmUVtbdJ
Pr24QYG7T81HVamfyg7rXS2IIurqc4hwt9crB8KKpnhb+vV7t/KshNt9+Qx1cdDRWY8MHGA97aL6
zQmzDizHY7eQQyRX/uKY0HCEKk+Z+eOwDuf1+BAEHdXd3jlZZ/Labf4kkq+E9oLXcW2Ez62I4Cc3
ksIPz2n35vrgC6EQhNRuMmdaZTakz54Cuba4KaHg2gsVx7G3gqDsL+mqc1Ej6roJolXEZ2TbgFj5
KvYbl8fUrg/SLu5KYe2ZfDJsGeEe+U11ZMtmVcpBqFf0X3hgDETMqtQ51R9DtMZ0cmU7ILsSZH41
dlnS/wEEUZTYmFTAmgj7FQAPNAwZ1IcMRtAs++Mckaacu7LaMef3B4u8vrPNxubbk3DHGifdFwof
WDjYIAxt4gv1+ERjJKGMIHpMpv69iyYu2TaQWIferjzk0sGT6ETABFRvy12N58XQxMPI9Lft5b6s
x3bHlYiztlD91YiiDTZF8G7l3+CdsqvMBtIya33sQodjEXaGov7jdvohGMXjmFs/XRUdJBOSnRMg
xTXt+LoE8OALklubbpq+/cX6/PdfpszHJ6ppCDeUgvvuRHTXa+893CvGRUATeXvTCK785cxuhm/9
bcLeHoxOjHVG4fLlpZVpFR44jyPWV1QzEx+xRPSFpWtbECoORMh1hIGT8agZmX2UQq4daFBi+bJQ
NPFpAUqL9ase2nu36/4uPer++kK9FhwzvXifPkeE7eKxzlp1sosbcas71HtyGlZkM9JW9qsTpj3L
Snpb9XjaeO7v8vUF2150JFvBfSVx+NP0rJZI9JV7zpL+ldrqjN4mJXeuD9QqHLdUNhI+XZ4aD96G
IrJG3sucJdiSmWa1ncqdx4w7BLzNEykm0BJYWLetJw7Cb+4w1f0NuDleBROvoQgrgIPtdTXDtA2n
rWPYlTmF4ypZuZet9wq9mySgPV0ijW4COcakn/WcLjvjie+R3MxSOwtFjZDRejO8BfGyS2XEhssQ
z0o6cXDVfJPoEDIl0rSdcq+0VIt31CP8nLjJNZOt7MqA262oAEfOQDxm76ImY8Tu2m1sl5eZRPTD
26jMU0vXT5kM25HaWTikKSoM20m4cLXlXAT7t/ZvlNi49sre7HFyJ2mDUFkwpUVIFHsrdX9jQYd5
BJvFGjJvj2b5MFFvOsQIiT7dRowTHOg75E86L39lLpTfKMoZaud5ESP+pt48+U2wHZJKHGJNLsgt
JTHd1DukNV3dQUtrsl+e7dpUmxVl4bGik3y05CFeLoHlT9uZKzt8ANhYFSNGU9b4CHM+5TjnMOx5
9RvTiBk6yhrVWD51M1F+FNBNIod1grx+UpKm5ongAikgFEoL/4C2DCVEzvhrrT0scyF22qDtNM2H
iJpTYmvS5jQ3pD2vLp0Z/pkK30BKRbKlE8bxmb/ghOT2iZXzQNtw6HUkixbmVLFViM1igzUbed76
nKI8l2WANuwP4SUjHSkoJAPvvRP2b+QY7W1pcXQhnr2yUr5aX17mYlFbexDJaUHutNTMIm1+8Sp9
ZbVi7G2y4wp18mgQT+yYWh3FDK7gyGXxOk16UsojvW6R2xXTsGWei18Rm9VGZfCVdL38SafI3zsT
GBdv+tvaU3tMcRE19uJDplcnhkzkxEMq3WpMRXiK9FeHjnXlLHG9Z00fLXx1IgUBkf6kGKKzCs05
n2GqE6K55he3TKlwoc0A56L6rm13ugQVnHkDbTkem7ZnYmw+AGMUxz2ygFuvIWGQKGkhr61mo8rh
02Z6n2PYvYpX6anrmmdR//ZD7aNWl79lBoEZL+A+Tg2d3RCkQ72GrXLH+9dbOJiF8AXfJCqQ22mX
C64qMbsYOxRFO8nLxGSULpXDkL+IIYK1EHlPRN1bUHa7gRwxn3/xVqn6iXsJbljeBWo9zByuHZJ7
PTfQJf18P7cA3Yg14JMdnJs8wx/tG9by1uc8HDB156y1hxPOkxmH99JxdkZRxJVDRAcqwwjXdl4W
aRNfkgBnhHgw8xr/bWObPm0iLml/XdcNXr/8bci5WSzJ39rtOD9QfCUsyFiVeguQhrnlThQB9M03
E9KvZlwdpK7NuLQ/S7IAewzcQ4UHPF8JDqNBsOc63ia8HXOFwoU+EU18P1OuA1jtAZnSSEcIC33Q
WXLyuaXFqKrIL1XRDDs3zt1NyO2B69pUU1TbOY9qcn8kuRYG7jO4tyVX9yKowqO9iOgqaG1aGDqf
CoFYqHttVY9WQdguaNCrajoRoryFw63IlsuZRWdmxQlmRGXl1i+M0qftWI7RYUjj4EYn+R8nCF/1
GA3P6YJc0UfuxU2a8bkfypKvFw5eHIwnboLjG8re9dBbPZOuIH8qsOi61TzyXk4OL42E7FbTaaJc
9+CUofm0IzoSq44RiSycDwL7+mEKB+/k07jFQ+ueOo82hDIouosPkpML9hqwWGjJO9sBQJJlKH7g
g9/FNX93PS8/sUFR2vk+t7EQf8NLGozr0Kt/jCMDmLnK5w4OAH1twur9bZ1MijAoLi1iCS05Smbd
IUqvE2VfSQlokspe9cg/7I9pgvvYtZMTuhSSVFGEZ6TT4qbB/XuTzfNHMy60MCg4vXNdxMHZAoU0
Rentv/9wvPS9Gz3cF4mdYHUN+vQ2d7VN2xIH8mxJ0Uxiz4e7GFpMMu1hQWZ7d6aoIwkTzIdEMtbB
kc7AxpEp6QK0zSJvdpkvqf4Yp78j04SjtYiUWocg5AQ50HynHLqk+Z9K17IOtlM9KRMX19rI8rr2
GVBjEa34JkJy0MfEWchxDN7Bc8yd9JvmnFCbWc9BUTCfSdu9a9v1NlQWaVsmYQ9u6EKWynN3H9Hz
vrWg+u68YB7vqjqmZ8xBcDKa0rp+MhhLM7GeOP59NJww2gOPUrgfcO+fPEcUO9UFqWD2aCdYjZrk
uk3VGhfjrj/Hpv2gjBsWEH9ub2EqvUvmniggeZNNGfbrb6lwZgfo6GGHW8NOy/yrDpDKvdnb//em
L643X//zyIgwLO9iUFz+nM3HtiftbGT3oGu5mUp3PJdTWHDNjLPbyac/6N+vvLW91JSA90aQ5R+z
Y12NZZ68EhimLFrY6bUzBeuGBEmECT6IgTAHdF7m49GpuLC13mzuhfLMPR8NkXI+gINP1y0zez9k
hy7f2ZgKYGjW8mAvQXLMPegOiOf71Im4oGoMubOiwYPGqfp59uP0WT6qdUPr3N7BJAUZfYGlqMKa
adzw5qRGCe6QeyfyWgwgrIXx+iSmblZedyT09WA3d+mEmVzqwjvZGvvqVGIU7zl4nUUvMapQuKvg
us6vvVdTEfvfsyvXbMr6o0rSisc29p7SoDS3cDbFIVifXGwrxc3sF9ZdZfQr1uj5vpBdfhtGJeqE
mPOvCYUFgh2+HUyAzRG+v76uTY5ms/7ceaTdShIrmTimJmT7E+AwJa8/L7L9f999K8WFmjv4kJgM
FyxrYNSslMaefy+R5mZaa/D43Dpu2lLQMvIuNhiBUigjsnLntzlFhWsNDXUxfpiOvMjtvwdR+2sn
gefII9/mEZenKU7oUAyTgoXOTm8od1ZT/1hFzypvZ97z/39VpyWmlfVd4wthdlnKyTFwm/44deon
BECxk5IwosO/MiZCcMNeW9/7kVabhXDnMdMpaDvnGxHDUFbfymtJ04do/O6Sue7Tv8+IdtOVO8Tk
ocvK5max4e5CjDhZWet8jCHg4crmGpljAfT6a56IhuApgPDipRi1t4vHkM/LKyIsi4SxXbv2n02/
oFp4PgcoRgbg/Tzxlkl3EwCAuegRwq/I0A6FOusi6S5y4PQRxeqBkMojB/XgvgnC/kVxBc1kS92s
Rm/2UeiMP+sbP7KrmxabMiahPdZkH/vArJ6CXB+V1X7lcTy/K5vixDaeXluW/F3epQz6K1Ne+wKo
fOV1xUMYqzt3jOOdYyfNA/NPsgF0Tm3Tbn03KMI6+Haq/w3gN4sfTLdkZAESjlF5MLiAHvUUPejR
ObctMc1KOMGJKzvmrHJq36T5TbIFimKzkv79pzSJ/afAi7iw+MVnYAyljhZX4LRXd5FDiN/zIJ55
/Y3wXetSs2burKJB01+jwoPn1DdJS3UY8indxW1p36cLQNJwWQRwz2Zcq2zVHeMObiSOCtt97n5P
tchORhNWagOyimNaT9sgFpCWQpPt7TCdP1cU9IIufmiimqAlKWp31pLCQUoraYN2boVDkZE06o2o
X3PmxMDVxseeXzCSfZKAi65GSxY/aAeH2WRn3bfBi8JdCzBCuPdTOTys7tRdOU70gJIK2AM30aeR
Hr7dv6/F5Jb5TTIv9s1k2Qa5Bm5fqjMemtGLH/OtRfZoX09RecesytrP2s+pZYezXAH7dPRs79tK
AMZLp/Aasgpu+0XLc8+w5SxmzDTZs82YbF/KALS6mtQp9EN9qNuaQEVN0YS/ustaUx7QCv3jUkbR
zk/BuhAgux0cLjdF5rDMEx4sooLitzE+59I111HBQGAyPJz1eDE4G7cuBinyJzXDeSpu/iEmMC9a
d4Jgjy/g4Kbk+bJaHiuDnk78b2NX9g2ccuvQ95N9XJblImxYINrGt5kjlu7wMPNlmtLrYqIy1Anj
cKM0vUBd36c745LfCkibFZa+D8sY9QcLLh2OtNH3wzHD175UzqNOdX8KiZ1Nflnd4OGKjyX7KIBR
FRzxqvuHLCfvwY6aH9EYbiKVjccopdBPImF5lYZL48oVCo0/uhmzc9m34dFNlnNjNIdaGXEVgoc/
RMCQk2TdnZIvS0ugCIo4tRy63aJ8uDZxenCD2L+KicKHdRce+8r+qF1gfQpSbZu00WaJMAjGbnbK
BF8NkimKxEF5lDyMdZE6t7kZAzjTip5ilzbh1r5mbWu4l2Evqq38j2SH8jt8UZHDsX7s5CHgoQR0
1DuHZi0IrPMPdDBQTrYgo0TgcrbE0yCtz3xd/+ZO3I8s4gxW1WUug9tsRtC3M3vZitF+FUyrNrjT
V+9XWFLzdYPz2LzyclAFces02t3NUe0CnfLuw3o+R2lw5laDAuPxQ80K+iccw6QIwyCpHm9P5mCb
Zh4kAZbcmuRNKK3fxgI8TMAcYuBU9buGbizT4wQVeXUdW2N6htf20XJQxxydEJvusT22Tb21l5lQ
8fJrHBnu/v217E77PCS0gmn31naJkuVLl91FvME5JPJgWvZNOHFtR3ba2J5BwlNUvOIs9pJCX8c+
RR8uwcbIVo+Kll4OvGs/s/7RjOvDymeqhhOpDSyi1Pw238+iq76U4WlxIuyt6t1rkkvvTD/JRIi0
64LPmItbGfnXfKI9bXrl0TEC+3c4v0YZEqlTTnD1RnXKexuC1KpW9tJhXosjWDMI7n040sVI+qAn
5sNtH9pxD6LM4L7YpCsBNXDamyiKssPo2+B/kEd2fY8XViBQdKJkytnKLRd6IA3rD+2VeTVrmbqs
qNG04VZs+vwcTzYynAfaom5JzDTFQVTQfjI6StL0UQamvzG5126RcW68pr7rQ6p1qLyk3Niat+Ny
kRKLv3bmc4vseqA05XV23fO/F1Iu0G1riJIPHFzs26R2oAcAGLcdRh8c0POKcD8j2WrrduNDWPIu
W5F+EimeAKnGB8L41ZZ49rkuzavTRgbkE0hZUqRUUcz2UyHmj46HeNuvuRW694ByMhDDYlh+qIGz
UcBT6Jd0PmbZw9zY00dQ/I+xs+ttE4bC8F+JuE8LKV+ZWq7Wj6jrllRZtfWmotQFB2IDhq7k1/eB
tpnSbdFQbiybg89BQHz8nvcF8KKSlUcW8Cl3YKPYUKjs27McbqNGb278ju+lvAodNDtMVsIv00Eg
xJu4//r+YCeAvHCP2UYm6hvcAZcNJGYmON9IKErcX5RruOPpTVsX8BzwUgM8z1ZIBWAja7MFPCj3
bk1S6/kJPQiqhH8qL6BIbO3M/c7+7o+BobKQIuOji1vAjv6pCW49xAsV/w6gYiAhhPDJGbmokD1R
DwB0SFJdZqwlxiuSt6jBnFYX47s6MVSSpJ0XZ1rN88AM8Qs9aNdyWZ1Nj6g8M/ialxUJKXT2FPsu
w0Om62rBHgq8hBu05HpY7DSzZ0qBa/YgUCIXe3edkjtqfClKlzUEMn/Lss5XXwqXNYirbcB+6EBa
o8Po+DB5/pQKPdfUxmhlomPaiS67WqZZ86EZLfWa33DOdszuGdGVRBXZ6Mdm76hzob/Ga2E+Dupn
s7XM1d9m9zlu4p0GQsSy6RatqLtrYeDP29/76gdu9obmWqpmqf8w8V+DBm//aWgkhnkBZhAnVqJb
1fTzS6VW1lvX7OHEmkyCIfSvkd9OafBmn4Uixun2AdOOd+AcOUE4nTj2cDjWCK3D9L3bdg5sMAnB
ez/dv2/19oJ/icFOGPcEarhPhYjr6AUAAP//</cx:binary>
              </cx:geoCache>
            </cx:geography>
          </cx:layoutPr>
          <cx:valueColors>
            <cx:minColor>
              <a:schemeClr val="bg1"/>
            </cx:minColor>
            <cx:maxColor>
              <a:schemeClr val="bg1"/>
            </cx:maxColor>
          </cx:valueColors>
        </cx:series>
      </cx:plotAreaRegion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Sheet1!$A$2:$A$13</cx:f>
        <cx:lvl ptCount="12">
          <cx:pt idx="0">Andhra Pradesh</cx:pt>
          <cx:pt idx="1">Arunachal Pradesh</cx:pt>
          <cx:pt idx="2">Assam</cx:pt>
          <cx:pt idx="3">Bihar</cx:pt>
          <cx:pt idx="4">Chhattisgarh</cx:pt>
          <cx:pt idx="5">Goa</cx:pt>
          <cx:pt idx="6">Gujarat</cx:pt>
          <cx:pt idx="7">Haryana</cx:pt>
          <cx:pt idx="8">Himachal Pradesh</cx:pt>
          <cx:pt idx="9">Jammu and Kashmir</cx:pt>
          <cx:pt idx="10">Jharkhand</cx:pt>
          <cx:pt idx="11">Karnataka</cx:pt>
        </cx:lvl>
      </cx:strDim>
      <cx:numDim type="colorVal">
        <cx:f>Sheet1!$B$2:$B$13</cx:f>
        <cx:lvl ptCount="12" formatCode="General"/>
      </cx:numDim>
    </cx:data>
  </cx:chartData>
  <cx:chart>
    <cx:plotArea>
      <cx:plotAreaRegion>
        <cx:plotSurface>
          <cx:spPr>
            <a:ln w="9525">
              <a:noFill/>
            </a:ln>
          </cx:spPr>
        </cx:plotSurface>
        <cx:series layoutId="regionMap" uniqueId="{BCF211A2-3AF1-4491-BF56-BCD6C92267DD}">
          <cx:tx>
            <cx:txData>
              <cx:f>Sheet1!$B$1</cx:f>
              <cx:v>Series1</cx:v>
            </cx:txData>
          </cx:tx>
          <cx:spPr>
            <a:solidFill>
              <a:schemeClr val="bg1"/>
            </a:solidFill>
            <a:ln>
              <a:solidFill>
                <a:schemeClr val="bg1">
                  <a:lumMod val="85000"/>
                  <a:alpha val="63000"/>
                </a:schemeClr>
              </a:solidFill>
            </a:ln>
          </cx:spPr>
          <cx:dataPt idx="0">
            <cx:spPr>
              <a:solidFill>
                <a:prstClr val="white"/>
              </a:solidFill>
              <a:ln w="9525">
                <a:solidFill>
                  <a:prstClr val="white">
                    <a:lumMod val="85000"/>
                  </a:prstClr>
                </a:solidFill>
                <a:prstDash val="sysDash"/>
              </a:ln>
            </cx:spPr>
          </cx:dataPt>
          <cx:dataPt idx="1">
            <cx:spPr>
              <a:solidFill>
                <a:prstClr val="white"/>
              </a:solidFill>
            </cx:spPr>
          </cx:dataPt>
          <cx:dataPt idx="2">
            <cx:spPr>
              <a:solidFill>
                <a:prstClr val="white"/>
              </a:solidFill>
            </cx:spPr>
          </cx:dataPt>
          <cx:dataPt idx="3">
            <cx:spPr>
              <a:solidFill>
                <a:prstClr val="white"/>
              </a:solidFill>
            </cx:spPr>
          </cx:dataPt>
          <cx:dataPt idx="4">
            <cx:spPr>
              <a:solidFill>
                <a:prstClr val="white"/>
              </a:solidFill>
            </cx:spPr>
          </cx:dataPt>
          <cx:dataPt idx="5">
            <cx:spPr>
              <a:solidFill>
                <a:prstClr val="white"/>
              </a:solidFill>
            </cx:spPr>
          </cx:dataPt>
          <cx:dataPt idx="6">
            <cx:spPr>
              <a:solidFill>
                <a:prstClr val="white"/>
              </a:solidFill>
            </cx:spPr>
          </cx:dataPt>
          <cx:dataPt idx="7">
            <cx:spPr>
              <a:solidFill>
                <a:prstClr val="white"/>
              </a:solidFill>
            </cx:spPr>
          </cx:dataPt>
          <cx:dataPt idx="11">
            <cx:spPr>
              <a:solidFill>
                <a:prstClr val="white"/>
              </a:solidFill>
            </cx:spPr>
          </cx:dataPt>
          <cx:dataId val="0"/>
          <cx:layoutPr>
            <cx:geography cultureLanguage="en-US" cultureRegion="IN" attribution="Powered by Bing">
              <cx:geoCache provider="{E9337A44-BEBE-4D9F-B70C-5C5E7DAFC167}">
                <cx:binary>7Htbb9y41uVfCfIwTyO3SImUdOb0BzR1qZvLLt8dvwgV2xGpCymKom6/frbjJN3xyenTja9nMA2M
EdiokihR3Nxrr7W28s/H6R+P9fOxezc1tTT/eJx+fs/7vv3HTz+ZR/7cHM1JIx47ZdSn/uRRNT+p
T5/E4/NPT91xFLL4CbvI/+mRH7v+eXr/X/+EqxXP6lQ9Hnuh5IV97ubLZ2Pr3vzOsR8eeveorOxf
hhdwpZ/fb+STOL5/9yx70c/Xc/v88/vvznj/7qe31/mXe76rYVq9fYKxGJ94BBM3JF70+vP+Xa1k
8eVwEJ141KMhocj9/EO+3vrs2MDw/zibz3M5Pj11z8a8+/L327DvJv7tW2FU/PrMsXqZ4ubs8zP9
9P2a/tc/33wBT/nmm98s+9sl+U+HYKqNkIkwfScee/Tz+y2EtuJH+fT1+V+X/rvT/uzSeycU1hVH
4ZelD79b+pCcEOojD9PwNTD+11u/Lv0fmtGPl/83Q797AHjM9ft/s+H+34zKsWnsO4jKu93R8EZ0
X5fovx8dz4PlDyJCXPTDxCAnyA0opV8P06+3/hKdzzP7H8em/V9/ZG7/Jk4/usjbiO3+VhFbi+YI
MFm/O3THp2fDv67aXxAwdBJhj1Aa4leoQt+lUxCcYI9iBGD2evhNwP7MxH4crX+9wptQrQ9/q1D9
Ip94d/zrA4XISUAgt4iHv49QdBJR4kcY+68ZF3zdHK8p9cfn8+P4vB3/Jjq//L2isz5281G+YQLf
PdKfLUfRCYpCFPlQ4n/LAOiJ57vYd/1/kzf/eR4/Dse3B/hu0j+/X1/+rbJkZctjd+y/btX/Po4B
I6MRphEKvtSd6Pt4oBMSBa4XwimvP19v/Zolf2A+P47Ht4Fv4rHa/q3i8Utn5f+hCoMDWHrPCyPy
hQx/j18RfaEEXkDdL4F5U2H+1Mx+HKMfXOJNtH75m2WP+gsRDAoLiBXsRfgLY36TOf6JSyBrKMav
AXqjZVa/P5cfR+TzoDcxWP3yt8qYmPNj3wtTHLu/kI5hdIKBi/kR+SEdC/GJ6yMcEBeS6FXMvuLX
H53Nj8Px/eg3cYmv/1Zx+cWYY/N1cf6CugKFnPiAXuiH2RHhkxDCEbnRFzXqfb31F/b1n2bz44B8
eYg3kfjl6m8Vid2xk8f+WP2VWOWfBMj1se//MD0CqCWgPhHxfhyNPzSjH0fkN0PfRGX398ItJsCT
+bpJ/4L8ICew4iGBNf+RfgQ7Bgo7paBPvt7zNTH+4zR+HIYvw96EgP1fLt//3jH7ZhomsPPTz27j
b0yz3z/6+YnB/3wz9DvT8rsH/7qim6ef3yMXYRz47m/ky8t1visSyXPNxY8HPR9N//N7UPuQORBL
GlLXe/n7/t34/PkIPQmRD1kVILALQhyi9++k6noOXmh4EoaBRyKKIuS7FANBMMp+OQQiCEa51EMI
roi/mbwHVc+Fkt9W5Mvnd9I2ByVkb+DCLkjZ9vW8l0eEpwOsxZHvI+r5IHlDeNr28XgJTjKcjv6n
kKRtYH56ZSuzi4ZFHcroOLqiWpklb/f+dNOQ7spoh7MFhSgtxeDFuY2iuPRqk3rTeD1MnUw6LZys
c/Kela4dzyQPNMtz2a3yUhxmPyoYGa25GfPyeWwDc4NEdx2OTayGuTiYkqQ1rUwcOfYSd910yiUr
UDgldroYqcwTWVMS93m9b2t5KhrZZ4uH801XFJIF6rzxlvmCLzNnvYlLPUTnQ6OqBOkxOAt9mxrk
s642CUyBJtE4e4mj8liXfZVI3wSbwZCPi/XNGeyHm35Gy0eDdz3XiUbmbgxqvaK+46VLMWUixaVR
bM6ns6kIEsvNB+x6/ikOvFUldJoPc1qpethJT2ZhaO+K0rRx6I0NE6GeUzcWhNcpx92jjPCq4JFN
6OAlMtDqPGw+lJTe29bxYjQWim08kY+poSzXCCVj25+6cuqYO3TwBNzLajXdB9X1MMybqZ1lPNHi
iIORb6yH5zhSbNIffVUvsXI6y5outNthCTir+WiZKcomLZuI8SIqmRn9khWyWeIxPxd5pVe4cpiY
woFFDvd2Ec7ThkwhG7qRM98KvqsWSjMTnk/c63dDM171fNl5pIvOQ9pohkRkd9NYhrEWeYx0Ybc1
1CFWWtyskDt7WejNkimv6le5tIaFQUXjxqmq09Kd7CmKzFlunGVlSRSyWU3tCvUuZg6t3XQU2Gcw
Cb01RXEouubWFeSa+sSmZeGbrIjOo8J9Lmoc7Xk4unvMZRlHhdkEzSLuWr5ssdfR7dzSObFN32ch
FXcT0ldtVVxEdZnfRSNEo5Yxb0V/rVXFICLddl4mmdoOlwwyy+x6LYd14w5r347lzi5IrruB7JtZ
9ZnubZV0uZuf6tBeel4/HmzJb/qRRxkpSL1qhcZ739pVIUc/mflMd1M+1Ju8zi/K1s36ee72E0UV
SGPotnwB0e+A4FG1cycK/qXh8+3jf12rBv59HvPrly/9ol8/7b82mn73rNWzeilA5u1JL7P5dq1f
myIvGPptqm+A+bU19W9Q+3cP/hlI90COfetN/Quk758LsIWP8zeO9WsteBn4CutAUl8Ug0cJQthz
fQpHXmE9jADWwfwF6AYIfz3yFdbpiUuDFx4VhBTkefQbWCcnLnYJIC2h5MVxCf4MrAc+3P63sB66
FGwyjwBPCH24mA8dnd/Cus15H5ImoOsJR9ddLcrU+APKcqn660k7ZIMrIWLd60/tYKsdCfviMLdo
3VEnc/KuP8eD22x81S2xLFWXIOsQSCk0xDjseeY5XrC3lQj3y+A9dJ6LV2JmjvXdUyHm6LQx87Vd
anKml8qJ86Eqz8RQthks5RRPYvzgdJ3q4roItk5JaBy2uIkr1fdbXZbNJliGBDLyeqxkcelDXp8P
VhWMqqyco+VWFnWdKZWTrSVTdz52aolzz007h+Pr8CVjI5/6u3aR9M7kMpa27xNuRHumZn0VuZiv
A2PmDG5dxZA565ZMymFOeLTIm859F5EDCgt6KGRbsoXy27rpzE5MTrXqVeHv3eV8oVvPBmSjKl2k
bhOOCc27Ngsq7J655dCtAGQM+/xRm6hb8UhS5pBZXPV2SmkxFQfEB3tZqnWVN2MS2snfOMhEB597
jyJMu1r50LbkbTwTZQ5UzCvUyTJxfdEcQh60rBkBi+vJ/eSr/Mxan42hW53irk4bJzwrI7fcaDtM
yeL5H92WfiT58gRwsviVxxrTMhlVdw6PUOyH030p68teYrwJuPso5up8Drwum7E+021XbEwZ9aya
8Bq5dRVrGV6Oy1THS3UX9Zf5UiZl6LBgaDw2Y2dd9x6J50D0rJ64ny0LF7FvzC2vw/K8sAmfa7kl
jRBsKQW9gJNuRDfzrQp0eEZ667HC1LvBp7GsyjLFg4l2M+UqzssqZF5BJtgxnLAS1XPiu0AuXNhK
WW4u77tyCm4rvtwRn3ZMhuPWBl7JCLd96nTTp6Cd2DhFqdZVzeZuvHOgnsYOdTeLwjdhBwfCxxmQ
Op5d3mXBXA/MROimbB25yb2KJtpzHaga/WlfvjRufWk2DSv6gqbF4CxJj3IRj1FXb4GqtbFwHaa6
Ydn0TlmxPrJF3I9lMqBp5xLLoFScmQ62W1napKyAPo1HjK2Oo0jFTqBNXEfC25B5EiywS37QtYJf
ngn3VamyviHBYYp70TSX3aBWudujNRZ42frffv360SBdbUQPVZAG7U7OtWpZoWnLWu21a4wK9xKP
6Lbn1qQmn5t4+LRwx/+g68Jd+1MUpq6+wP1ALoZBlanHQ+98nEonE8bFp56sm01n81Nv0fKiCL0j
EiNwc6istfDch6jiNfNbPMaLWRzGJ1GxRdGIuTmxSVdT96bqNGYi6B+afPTONAHYaq0zXY8Dwaxb
AnOc3OZ0avoDV3lzZTyKEqcd3VPe8voM+T2Jh5qVle3vgjrSbPIiwcKpHjb+2Iybru4eaoWCB0f7
j1GOu3Nr5jigxFyWNa8YuK1o6y0DjifSz2vdhRd8iPQVh5QondmsSYA/wUsK0mOLp4HfOrNNTM1h
guGQ4UhlrUV4M7TesC3srLfNPTJBI1lfD2Q7RjhIp7Z81mgkOyVb2H79uP38ieSE7KiaW+Y3OU2n
KNCn1tbdadmsqPbwoUUzYrXMo+sxQh/sEKWFbb07r8q9FUVyXvWkX/aTS54URU3DWrukE9fjWuXC
305WA6F2/M7ffv7866/P340lFUCvgmI9R31wMD18dHHH2VR4JnVMUFxb7i8ARG6QiHBIgNfps0US
+GWagvll0W+skWSvrYJdjEEX1NEj1j7NrIxurJgAsoJl1RUIX+d0jAMV1KtKTiZ1Z96snWUOmS9n
u5sJLmMkUNrPzRgTr7Bns7RRHGnqrfQIWzDiVZchmydLp4cPSHLmzU171J4a0yko+ZbjfLq2ET3k
s+9u/EH4q7xTp1oKfQP50WyaqXka+m7lLWG9cyUeNxPGsZTzdNoVznga3DaquzB8CM6iyD47cxNs
Zd+IJA8DJ+kiMq2roJjvhqE6dk4IPNfOfUbbPXJIkfq1RayA3EqbDzgQ+CbvhbflfZEVdXA192OT
lY13Y/oinpECJK5qnXm0EazlE82muotD1XqbPGhWTucmWDVoo3HIWRiZIh5koBgJUZ1Ca2BVQnXj
vu9ns2/r2PMf/bmNYqyh6MrWqriuVL6VuQrZpE7nAc1ZVU4OoH+eqMC6cQuQzuwSXttq0aksAhSH
NARmS51hDWKWJ9zpZWygwq88AMzKLU3S8oZkfiQLpsO82cNWu3eCQJ8Hy4guRb0kupc6NoDqqZNN
UC/OXUrl6695JHO6mOCqkeSqbOm0N2qc9rMMaDp3Qc8cARHlFKRN4LpOTEaDssE2ceBNPZt73R9y
CyrP9UQi8/l0boMiXvg4nOahmtJcuBEbnCA/g6Dta+TMp3ZcYt5Inzkc4Hqe9aeh10ltyJS4XtRl
VA2KjdRV2WLKe6do500loPopzQbBRRb1etO7i58OXXg+qnA49/p4nupdWGOQkTN5oVbtsbTkujK6
YdGiUNwM5qGXRdJPU5f2eWuzgchDkds21bMxzB9nFk2lTOU8T4ycB8a95Qr5WVdaDts+kmcI15xV
XhP3bWQSI6lJCxHRDXWcIUbGF6D1OrVCXnAoKxBQvAQwKfO8jMtqNIlX02Ib8WmNtM7opE8xri+i
XMWzgNXshMsktijmaC5Sx4VKOYXlSpOmXLVT5lXVwpCzpDLK/Xi2ndnnnWP2cz6yUQi0KiqnYoIg
yXxc+lkfzGg/D/XRiSKTjRVnAcqH06Ft831r6nTpFrqp6RxmqG6efXc5NhZRBvaGif0ppMzowGRL
7nCYfI82s/THnV+ikEGtjIlc3IMTSslIO9lkHIpt74aw8bsCCrS0aVPhNi7R0MaGsKaZcey4pNkN
Rt2ZAefreekaprjTbeXgMivDs5nwBdRZm9R8aUF6j0ADBc+k5+9DNasVvL6RcrI8EKRGNtlqSEg3
rbRUEPZ2mOMRjad28XFcIX7RV8ESo2rX4cBuGjsp5vRtGvAapVjzzRTmnGkFwMjhqvU4tytXdknd
arGpedQmU1P6cVgWt56nYzxJoCy9Ple8nxlXwV1HhL2YbOpE3S0ezRmdick8MXpMO7Vgjokyz1Cx
g/T70BY4SkddbBTnztapSZGYVqOYLsBUyrnYEOMt8eS4ebwsRbRXYbUWftivw2LsgFIvBVu6/MYx
KmftwIu1w4NYe3SNfdOuqlKYuDFhBKidLoM7xgiYih4KtSVa47idgzohtf/MncpuXLuUB73MLeCd
X2bRB1oP52M9OFmIp4cW7RpKDrM7r8tqaVMUDretlTaequEKKO6YImzcGOgFE1IrZhDnqW/QAyFg
i4B3UMdI1c2ah0D+PYcA3x4Ek3JALHBWkQuamyon66dg245+cG54t+bUg8damnpt5bKqWkFT6EEw
2tXMjiAHWnU/qMrf1iZkHe4+aF6hWBk3jZzaP9VLfdsRNw07CAxQnFvul90WlWmtyvlKYHqvpN8n
2kCo/79a/81bo79nwLpgToJj+jtqXSyq+7U79UWrfxn2Rat7J74X4C+S20MvbuqrVgcVDx5N6PlB
EIQe2HS/sWB9GPT6hpYHujwgoKDNFwsW3u/yKch0NwwRjKX0z2h1Sr0Xj/VXDzb04eVLcPoJOLrE
D5EbvfFgvahwFFI5WEiVd9tS9xa5pWBNGw/Oh5yeVfrUqTNHpGBURRiQai/z1cuuDwSzwFoV44hN
DZOfCGUlBY4NFDheQqaXtPNvwyBBw6rrUjLcS7p6SYhmPzkxFmuvu9bFtcAXM15FO8PEQ4TZNAJK
X88Vc9yzziQduKcPeElbwfKb1k/UmAiSNVPS0bQNGQUmL5n0UnAsKfD/+96/zZuUhkk7w/TcNAtI
mhOWL6wf1hyqM08nsx6m3disTL1FRQoFeqwSPW5aj0mTZAVljQDGnjgDc0liwPszvI/H+gxHcWC3
pN049+S+Beby4BTMPoIdW4BKGxnAbIw+vkisg4SjkKY2VpTVOYN6xj3m3mCTkX47hWtZXjqKqTDZ
TzZGACaIcYehD+jce9IBG2TcBAyZtMbJkhgRl+OqKphqmLkNH5w1BtZ7N1zkigUy9W5clzkfiqQs
4vzM4Ulz2Ue+ifkitiLs4eH7MNGroczc/bSjp/UnsFUZczUDU2MEd7RmEPO7FqUaxK7HDE6mmVEZ
Z4OXGpKh8Wpazob2XArJooiNeNuIfdlksOZzG9shoygN7ad6ugB+Gp5ilZZjLHBa+2x4rDELunWD
VmEb+12cq4QDG7jzHb2qlrTmPVjt07DLI0mYKrdGxwPso3wBzr+Xzn6xawLiMt8LuSr7JKFk340b
OtyQft+5LVv84Eq5NpuAbk7IYTVhXhukfdXFPtBAjq/QdO3QrG2f3LWd+d1S4Q+QBGlY7lv/QIdn
6m8WXzIctvvSM096bD7xKZ4b71PtQ2UJSOJroBu4JTsNM66W4BOw+sTTY712+shlgwbWgdtMxyiU
4CkEvWDVTD85nfNhnvgDlvapDManl7+DaT4+kLJ5gq7JRzQ1H5W4N6a99uYpgyrs6fWkr2cQBgVv
NkvhMV66SVNFcYuvEhvZmIDIlHZgRY1YjCY2qAne29asEOJB00CsGgFGvUf3oz0l5ZjkpIgbCV4D
zmNoj6RCqjNdGIb1swddj2GHaM2EPg3HvRg32mGjF2swqdu4qZKmWeMuWHtq7Zc7LWzcuUwHp7lN
ZxsHhkV5EpCeTeGD3zYMLRXz8l2rZZxDYnSjYNyeWXIW9FdNzeO5PnC708WWABvot0V9w1S7r4bU
IftSyXiY/Fi0mSxZJE6p3i3BmjZXDvhzGS9WrdlK9KzcTaPSiWxkdzV7DEx1htAFL9cdinsEIkbd
c/SxKKEhFLfTx7zY8fbgRHEm5m0fqDjo8BpWzqhVH6xBwyaRZ5gejjUKkl7ydafKeFID7L9VU+2E
DdkI8mI89HZbQm231sZuV6V2fvAi8FOCT5I/tH7HnPkWjUDZne1S7MyydUbDmL0Z2wxK+ZkoqtjH
D3hatxhcB3/cqjlcFQ2OoVkCckPFHrqZ/HUXgSkJ6Ege9AiXTCli+Rj3boaqGzG1ieluO/ng+OuF
nPP5Eds2VvtxqhOlLoN2nRGzMc4dnaD/ca1swQK+W7p75HOgHbvFXvX9FcovQvchV6Brnwa9qYsz
IgC7u4sEdO0wXIOjG/fKMtc7J/NhFBRitACB2/T52n4k5NDNA0PNZYuusH5Ek5M0y3kgvTiyADQd
YCNeGuBATQIv9wF3r0BK1x+hIfXEc/5xDu2TcMTHSJunl+9kRT+55Hzh7Wmt3QNxbaKGg3IvnZp+
6q15akz1ERp9T8oC9JXlRxGJAQILt3O9nbdESZl/1G0DZWXZ9Wjcm7HblDk+l6VOTJEz3q794qkV
7Woew5WQY+z4sC0BFEMr0mnmm869NDKIhwFyaQCs90uYckUv8pY53pIOxok5vSlUyr2kn8+AJDMP
SDlKXMJsx162Aa5XU53HgoI2LWIzkLi1DOxV4IkXVH/SlBWFE3slWbnQ3nL4kLmOz6i56oLmKepj
Q+8FoK8q+Ar35coPYtJJVoIDVg3hLVifGlypJMduEoYkTjxXxjXFB6d0QZRHKS7y1BTo0ExF0uQq
RXI4LSYglVOc57eZRecVAYgWHwIrtsHyqEeT5mhM/AqQDw/JsIzx1A/QWCxZ6IYr33GhZHvxABHt
3JFpKtJ8hOJq+thqy7xwvnTNmCpepYRCGdU7rG+XYoXQ0+hvpA7SUD5a6LS15aVbbZBz3pf2gJC5
AheLOZMGr7tm8P4zEAVgt9VDWPRAp+9Bdqemje7B5oTOLnjQGMxzIthELo1qs7aZ1iWoX+z3CwNM
3vngMwQGNAPH69ZMTM/bCOlENpn2+5XCagUOOYVOsIKq1VObYV5teYjiAiIm6+O4HMH+SXwoHaif
7vNxz7DrpL0cGWnsWuEwmYt++2IEOwRUf6cSlAeXOJ3nrfHCZNq0znnl7TW6b0DZVcDOBwzKer4j
OfiA7Qfs4dhv7mRel6DZ1U4rMKh6dxCrkeJTq2YUD0uzM5V/kU/DsBq6Kz43MxvBQVzcauv59bMY
TkV3I+ch9TFNgqHaBRK2vQstCrDIHAHoJdKFW+aDLV1DKPN5TAPaJ8Rcg/5jHHqf83LekpuxAzk2
myekYRT8V6h1AX654jQWOV9DTyPOEUDdsgHEhb2IVsZyYDYW/J4Xy4O2F7SINnZQieZiu/SGkTyI
aSmSYdJJQUkW5Mv5vhbT3vIDyNZDNBQMmhasB0B1WmivtxvNc0aDQzh9oBonUeOzujCAe3pTWLKl
hd7OTngFQiZOqt6PKfRnCwtr6R4w71jEa+Bj7dFSfqgCufa9eTXNDpxT9uvCKeOhc88LIrK+n0jS
E2xisoAgDvmhBw6p24VJBfZDtBlqp4qnjwTc5wkseZlDoIBdMV+NF85QJd5ZkU93lOsUND9znU+O
q67QwtPMn5m4qGsw9ZexcJlafJV4UR3j4nlqoUEzHGgDuVfOmYvDVe+IOHTVwYHmL+9G2PSEEQEp
7jATio8OXFyDxa+rg4/cODM9vMAA261AcFP76NZPSPmZvIJuWTIH7toNmzVzoM5mjVeDyQLW3Tyy
RZTJstA7B0LtO/VqjoqtiO4VZEm764IaOg6buoerdgXzyqNmUVhmDbZ3YcTPXC72XTEnYg7iyLvt
Knympb8S+cAG5FrontEzaGCvynAbNRegzm14pdtHScB/iwDslqs6cUp90Y4qU6JcjV4AfmKVqM7d
SAhj7aok94u7ztcZ76/7j0EOUmKBBg004G0znUMXe8Ubl7WdWVHTgxXkfkA5JQwV7XqQY1po/phH
Q0YWsYIELC0rO7Tn0AvkYQKviJ827Qi9RHIuomIzVdGDrPRGWPCiK7Qp9XKhqjAV7AHxaj/HUxmy
OlpHBufMnWAPmo3WZ1Ut1yNpTpEUx6pES6L0eABBfZgKuTGkSlUwhQnqysuo7ja0feF5uXvuFxW4
aQW/d9aF2DtRAC81xI2aP7bjczXn21CcFa6zmSKoUEC+VOlfcK/SjBVj/UAH/yBnwPaxB8ez3szC
O3NKmo4WbIwuv8j6yIE2mdrnatgD4xShXPl8PYUTBJY0qRzkZSl55o4PfHYvaynT0gehUV74M71t
UMOgVfO/2fuOHdt1LMt/6bkSEkWR1FT2+HAn7IQIc0OGcpQXv77WechCvmx0F7rQkx704Bkgbhwj
UXvv5fblGbhIzIekVEkJTlfo7E3W225gFL6POswh0kJPCzsXV96UQVKAzEp8ccemZ+U8zP26451z
4vivbRXHwu6S1pWhaLb9WBX7nv1kajk4eg5GdwvqZgrkhpbU14eSQdqT7LR01qUv8l3lVfhGuFN9
aLzTpLIP2/LvJg90SQH2k/tRq/IIg3PQOCbgpAnEUqZb/Wtv03u5uIcaBUHMv44N9w3uYNtXsFeo
tNVlAOQaN+grGfDgZrWx3UPI0a+tbB8abpIRuG7W9qMY1bM33ICJhZpIQtsCYbc1iaU/QC0HQHci
4fx+dueYL9UJ5IyCqmWqPHEga9r8vUGL9PwaX2AOVU5jIniYQ8nOhiKGZgeaPuRkDqWhL339TVxa
BzWZQXGv8TKy+N2d2waAdXgA5JszeIXaNVSAYDwfQOMP4Vx0IeSoYLEsGJC+LNQEggGD4fGoZwLR
6qHXzrH38MQ0/b6V7jmfvHPbg20U5jGjXWjN9NmeUM3QIyPQlCCE89CmVuoU1o4W4MssEY39EBP2
0avLbHMYYODAGYDlYdiBhFLHU8dSq70DCxEX8s3ufiZ7u6PKiU31CIIqrrs+MFkVlTMGIWofOPsB
bXdcFDn0noWPMB1MPt8bCy+MUZK3450FAWFZeQiXUdABGpK2jY3dxMpJaQ2lh6+xcQKzYZL2fhQZ
k85YUdEc9DLFrXhr+6+8UQnx5kBAF+70VSqAc/6i2XsOu5EDiYE6zW1GCru3BsxEa9n7AVWUqhKV
1IkhpGLCRc8aH3qgSnOP71oWL7JsI8jHhqALWvMBweVgUzwcusd1OnYJCISmSdBcWue8eG+sBTax
X0axZ4CapXwu1Snv9wKiDpqIB05ZAkyXY8zmIjSsMIE79EH+a5qjt9WnQaQtfYR7ap91p9qkhT6i
0wd6SHTlpxyXjVLI2BOsCF9G1EHvYmi6R8XGGy45CQyOAS8+fetqHEydHjiD+iqKgyAPnr0G+ZU1
98Nwv6wnZ4zgTYttmq5janA7GDTqIhxrAcIWpxkTZO1duQ2aZzt7/r4GlV42H9Rc6xrU//3mFIkY
ymCbHmu7QSO4bNkcQ6sviysbzwPeupEgaX7A7gYfdfOauQ+4ENov4h769/qoszxqawAWccDNkOLo
iw+IaxG0x10N0bAy/M4hJqJLnvbkT6nqcMvfhH7OwZraZYYqAhTh07CtWcKXORz0lwomfExW5qHy
dVyC/RE1lINiCdz6aOX5GtRTfyR+hWfuqZ33SScbaDZAiEWZkAkmDaN3zK8PsoP5wQrQFWj27bKP
jai46gDErMOAeq6LPnBm3IeD0DQs/Y/Npccmv4f+FvtCxrQcQ1oVUEHKoz++2PVOLM/9Vu6Wcjgz
lT/Mozz6KOwujCtqQN18XMEXLxAZe6+8+NkXxjNc+Dr2/e+usALgVDj3yPwOISHYvIjMMgyKKq2G
MtJ9EQ3TV2HdOGEfZ/WT6y7wrKhpHZS67EFadTyXkfNDhY4zKj+u7Rq0EleQfXXe2c9Oi1OGTGF2
9939aOTeerTFr4DsVPUHBmZrQuOLKzuifA5H0sOrN6K5HT1thYP8YN77TMWpv93GGiJQvhc5Tg+9
qg2P9tKExldfmbmand3KpMWI4TllMIP+K16EUaGd/7RuovwYbBJNqFWHUevhcLETRwt0xb4BVN5q
FlkQ2Rc8YJ6nggjOHAYTSAH54gsCcMS2InZFlw72wdn4Ht6nQIceBsqNXdDXCMhGlrJWD6iTCkxE
pLMCQxJ7su0pmDzILmEBrg+QYCsuEmYWzbdQYYSyI4+DtrCmXc812hrG02rZDfZb2Y6hlzdxZ38r
sYA3XIAF15QuKuY+unn1zIX1U0ARyucBQhGHFydYPPXY9X0wAQ5QYC8DcclDbXKcb+qJUHI3HIpf
Vd3L5hVWo2DR9xu5RtlYxOBngeoYqpoICpqgb53yFppb3GsdyVUm/EmS7pGQFnyeijwC0pWtkdVv
+NQ5ruBxtd9EkeMM7GuUVAaFps0x67EhUM6BnTM0A7f89hYaOPxkL10E3rb27ch13ciTaaH+1GSP
h8IrzzI7DEsVkAFPBEhSzwWvxsH96WDx88CnY9BzhvZ5v/XsL8xZyFfqyCRzPhyRh34ip29f2SGd
vgHxQCTSb62fxuKnqK68emTy1WKPeX9nQ25H3hJk7TGbOYYs+y5ff80MT4hVgkR719nTVBx7aoeW
fzTDU2N9UZDT+fanG/uA5vWdURwKGuZNssSqcJMhf62sq+IJulI1osZHtnxxdB6uNw8L2CraF0HU
eUsoIOn2mEhB+czZfTOpNM9BfrWoyA6NLJg79HZeyjZtWWQvRdgNb2BuLXbndctxrK6mTzuQsduQ
lrpNiIX33cMjs1tAc3K293AhyHwmYG9g3uovhv5moxuAxiXGTUwNm5hmIQxNARk/ZvpCnEPff6x8
701pke83oIhhudPzaW3vQOaV3ufcvG39pdCXiuZhJrOw1/u2PYK3HsBVw3sb5OoTTxWtttclQ0PJ
gwGYdF3/MPinuVeBGm2DsngsOninUEbc6U06kGKBiWDzBfosBh3Y6hgUPght807rywrqjTr7xZtT
k18sTGdEoiq5E2isNWAUzf8MIc0pEzFWgQOIs+RnXcXu9iOGn02tQUbb+AyXUrTqvXbhVbLfASwj
2Sf9dLvcvxDOmQcUQ76I2wU371R3hq8t7ABTpYWyXDzKAiKiDyZfAI3aTtRsT1bJj/1GH119B7/L
Qg9o66vQ+y2fkrKE35r9euS7m9ZgRBuwMqim8sVmr9D6g1q8NuKnXkGlLujZMIJp1PPMPIz3LLuq
6th0u9baYZIm272CfaeEvfiBLrEeE8ck5bCXdaqWyOgKFu2D6feuOm1r1GmQ24eKfSjz5pOdr48C
8LkGelh3LgYgA5AJUvGUQTaAm8HdzfqzzsOJR377PoLL3DiexL2FaXoTKAP84uCC+/YF5KdTfhd4
7tqsifma+g00BYjk/U7Qg2oheZ5FJ4GdSOBXYK4wHuntc+Q/GahtT9kHtbqoQjROFnEROumsxER1
5WAEBcVZPJH6MHs7CiEhXyJVg6BKEs9PCv3o+g+NSL0ZDTHYigPG2XDa0pymm1VjPMbbJmpMNmgU
Fr6iNnuYURy6FxRs6PpiOWGFUpg/TuCsxEdrh/lw9W6ncNqXWRdU5AtF2nig1aFf2H80fZggnAh1
bLkD/uxqdRolHeh0DirYPelzJk/VGJsyHp2jk0WLOvRvxNUpaGYaJjcWeoVdYbsOmJDcywDoKF4m
GmHA5HTP+Y/Pzr5MKTLl9ISzP61p0vkwTj4u/huqjPcDjACmBFxDasMrnkMFO2ZrDD7RFidRorxG
ge+lhfuw9Bw06TnTaZM/DqCZvZjSi/AfAXtHMBWOAEZJFvvBQOzp8RQl1I3hRgcRlI1R1yEO8GG1
WZhZJx+3ozhZ6xKMsPB0aX62uruBPWH4hCllki8YOaYiZATH/m5ZHiBN5+J5Kg/COXT9g/EeS+eo
XlBGuybRWzpVMePHAiT8fKj5W97eUdAzsGXQx24KM/dQjQf3NInTOKSbvJgKdsmkzwHWn24wqnDu
7PwsbgS7f+EqhP53m9JHGg/2ng87NM/IsarAY2UAup6VkbCPjp/gCS2yhw743ovc6X4lYdHEhn/a
5myH9nO9HjBRRgR4dwOEXUODEw92bjtMaCwfduwUeQTeqJShNyWcpjl5zsojjAy0j32woirAjYG+
6HJUgZA/s+/OS1wYGqy9+GP/to/bH/HjXsi+k+H0h5KUZSF6t7AC8i7hA4hcLwD1O00BDiVYv0R/
jE/9Pf9u8tgtcHQSCjtPEyzPI94EJx7+J5CVqKtj0L2SMmqGI+PgkSCHwoR8HE1kQGtVD3K6a6xQ
rSGvg7EO1gfz4J3Jvj23IIDDjSXaBPP99GemO6/dtSgIGZipaMwjwsNjt7zEEKWOt8VHwRJ14EbP
xfPwp3rChx+/rEcU5uPS1EFOd+RHqmSVcVXH3QbOBJA7rHQMwqXggYBBC/kEPDi/eRmAS1o5NArY
HKONRg0e9DXo3jeMOeUeLqua7WqVwOtcTUkG6RDwWUQ4BGguG1TBUGEueoUmM7jJSMJ5DNsq1iyS
6qhURMu4dELQewDSQb/2X7UzjvG83tecvM5ahdWcv2w3uGvVXVrbYGH7jKRrWT+3onzvGxjNwDpN
rnTCxQBZNF75OA8wHtl2BtO3ubNH/61xdxhIRBuW5WNWhpn+pPAayuOaQ/mbEjXBrBbA67aN+6KA
wTZQFs5HsppIlVGdpbkNqbMMCdqLBNW43pPGHHS7YfafgWCSdf4D1w8GW8zd6svv7dj1HlfQegSC
9iroJZFwMWdnGENyKSLwDnisW30Evz/MVToV0LG7JhpUD8vjb1axKMOAu+k89awJgaHnGqL52CGd
goG15BDBMXdkW4vGieceeJiZ6zxCKwZZI3A//aTaKP7Ap9PfCk8DkjC2yusARdEFb71g9CklykMB
0d0SMcETEUSbg8dufF6dL44GcGzz18n4QygJSJVvw3+siYVdMwfe2x2DI0e1J3/5LRAIMm5M9WWB
zRl0cS8MXms+OYP71tnvDIxACUoPHSJx/X05HMj62OR2NA6nATjaYe/r4qGlfbZDchMZe2dK9sla
n0cDfGDFG0bgzOM4zi+YRYjYV30ZrORhHU+zjFWXZHME1E0RgbofTzUsxzvvvgVx8Yqhdb3Dd69+
gDn0wy3bIwJuIvDaIPHvOKLvwVzSeMqirtlN1s618VHTpUnhNXjD2x9mXkQLeApzpPiM47CBqtw1
j6sItze4gKE1LmXQbWDDk3bYGbUbhhi+ZI+meBRxLRYnwdmC1z2Yf9BRYXYoSTDIuHdROxKYPxsV
rzTylrSiv/52nJclmKwXSFLMWgNIjZa7v3GBCHB5MVRomUWmT8gK/gu2wUjMt+ffmZM6P6zdTuZ7
D98WM/Y7Wi8sj8HmhMDGrQbTElkcmCu5WXbNzgCZudYn4kUNDWvXj/Fkt8Vxu2OotDTKFei0CNd1
gpDpJ3N3KN37wdlDF21rNK60Bubp/E9J3njqkYcyPwOr6DcU1cXaDQq/twexZeZwxWyH+Fs1AluE
6+3tw3y839rT5PcBLJoh8huh3vB0qcu2gvEJ5Iv1jXvWdvFapkN7YA1MjnGxPev6dcHQOp0FzRMO
sC6d5mXR7Ndn0cJTwKlcARY+FRdL+GkOKLc4GRjedpdYqx8QKJBNp5NiPAkQb7AnP1bimqzWM+Q4
UADWbJ9LDed5B0NgE9g28myeBLEhpnOGSgKDmxjXvd1/ejZM+d85BjLuP0p72RV48NZvziz0iK9k
oG+1qWPtnyaMLr6wQpCLIEWCSj3146/dfazeS7/+TJrC1w/YkqlAgDN3AB+MRiZucgLXwWADO5cL
AoQ9JbMX25LVMNI7/V1HPPdSNfuqRbduSz7AHypeOt+7t+fKedoE0HeuZ5PMazkdbJyl2VdIz9m9
hzKOOccXMPlWLK59gNQc8QOnE+NR0BlTClu6uLNMfcjAsEKrcZbDyqpUl5addi53IKVREkkHx651
u/Xs+Hu6LeTRWqBP2Lm8c4WBLjIfHFCsJNG1Ze7LbIm7ubxqun27En2aFLDnuGtzYcpmwdp7dZLn
OVRURDOyX2cGsShKFQxNhjYzwx9z0ye6jVq7iS1lvC0PbObVd0YN4LqH6rSo6eCSSoSCSrBLnlOd
dD9Up7/+rzSk2I9tHjaG7idemlcLec7EbkcnIXrd+82or2KulnCSi79D6BBtczDmoESFeF8HNLLS
DuHBcrn4W1acevScY4e4Rug01rpHtuUo22I96Jkkni43EnTVHom3PNrmoXpZeS3DeanCVQ/1xUPE
BTPu3skQ3hCakGNmoOWOy/Y+Kdtc2sHlz6O1XYuhy1OH9PPOmh0kPgFAIv1mIL2e+WhnYNbr4qDu
V0ZAQvllD/mcjCfXhroGo+uuUbKB/DVhZtYoDSYXIYNT9qq9rkun1jcRfND5Uy4BdG+CVTGK7LGf
dPHgEgi0fDz+9S9voAAXNRMgIxHVqbzWjQhwQa+3o3Z6fpxAQ/fDQw/LKa4ahjL9usxtn6IzlvkL
a2FyNAt69tQNV/z2CvM9oLAb1QIS3UJgZe0N3VUGI/C2mptnZ7l4G0hQAZFmW4cionK5urULZ2Td
/PEoRK+MQjPy5IDqbRHw9VSkw+LDD40v2RAczU7DBIpnJaE6x8z4Z5qkl3bU+kCAqwPxWw9RARIZ
vqiGwohMQlaRt7yoxj2c1LBRsGvhlNdGWmkJl3q98CZVFZQAa0JsBxbvIZxq+2AP/GsoeA96VUHW
0tuEQZhPJ2uq5lMLOo6yXzZl5xn2DNvJEEMBRaillbhmQi9B8kQ4xe+2QUCENx+KMSg0V6spJs52
8hA5zRtxv9Swg8JgnsetrWEjHdKR+A8apIau0XD9AgCuHYsXbcu0YRiyiGFjMnWYcSiw9er2Z2f2
4XkwNBUg0cNbbXVUF8yQsqGyoN821S+ce1UAciShjtlVk/0gVRNOyC+3G9ALbNcBPBHPXbu+uAM5
y62EmcoBWJ1VUjtOfoIWtSOiytMKlj+oFHCYGZBZBHJKpI0Rp2W5uJ2cj7WydzMce2pyrkPhYzbh
6wxw0YRFIRIku396DM+2T3c2WWMPmcBwGXQDy6AMOK8BMwLKywty4PtlqWDw79TTTAADvfJ+w5v1
fv4uh/YmZst9O+rXbB0+NCpUQI6FBE1Aexwpe8BRltux1gNiF0a9ZKRIC9N86I6fGRWJ04D88EZw
BWt/bRvLD3Sf78zgfjNrmkO3sZ617QRszo9ggTDEKPWCanvtnaEIxg6sLK9dyPVgVht+b3dwsJQc
SqXBwNBaT9quFSZ8Hkiv8MCednZcu/eLW60B+MBHIZq3Hr2mAB3dUHs3DuD4jVecZpuVYSvHNYaQ
jrQ9aA1dsnDw5yvc+K9MkW8m1z/wrEHK9W/4pAe/Tjs3FJbESLBBdtddrOqhRuIAxDpvDla7mKAb
BzcqCxV23TTvzMKeC/hZ4e2WfqhchyJB45WRD5UAciacJ1p2YVd/N3WbZjZQkZm8EKG/QOcQXthi
5C3/gMIFhNebe5OB73fZdabV0zpa76sDiNGvC8whMKfZ3rzvWhxYh2JMK9winIz6Qd6S3nJtR5n3
V4XKGfWmcaCZkUtZwf2/kbc2e0bApxy255bA4nK70swU94vjh8LzvnOn/UMp7qFSgAs1dJR8fisH
2h/8LMsir1YFuP/2bAlOYtvhOyTSmwAkLwLcrUVgEOjhacF2NxCviIzgYKOEu+TkV8M7a00PYh0p
72kei7AY6jzRBCJ3pqsvscJOadMvSqzT7JUHB0QSDHWIn1hZ4qAYzG2ywaw6U6Cnia3IQ5XfQ4aY
hO+at1ndbx7ubCEGGay2Bvm6WqeMu0c8hx0Y2P6bd0gKznMW86GH0V7smGzfPDZfZjOcnM5dIAcu
4IN5e6a23PsD5jKXOjQ1OBitZGDBHQAVXm1XJzdL5K1ApOPZ1MWd6oSH9JeHK4kEWlVCLbaVOFFV
8PNmIepSVTDmIv0W2na7Q2EcjoRXoT2wUE9yPMLEsDcNLi833gAY2CQu7+76ShyxLQAuI6b3sCq0
4I+LCEkqc4ve3DkKQl4DddLF3aq2CdLzJL9cuNWjjECln8Bdlfnm7h3yNlfbzi/zYp9l5FOjYvhT
4GcF7CmtmBJna0BX6g2MAj/CTMGCSZfPdb4l+fICmq5JpNOPSV7zC3wJ72pYL0zok5dNf0hPHhDe
pHHWTfdu4bqXaZ0htvZeCjcl/B5VmeaZhBzcO6hWwxUNCvMUUL1EDyTdUCQOh8MB36NcFObjpYFJ
0sDwTOQY+qL5uWmTuLQ7Ra4ubD03BCegQ9JZRPzmqtgg/sL06Xx53zdvqO8siHfJ35vbs9tDIv22
c4Tv5RbA1HCv5BK5zgQGe1m/FpAZDZwEtsvf5QyjTGaNP0za4Ta8oOH8ESWUDr/NYtPAJ8JoS29G
lwyhycs4ZPDngekqDm4pToMHws9rUUDBJN2yIp1XRzeDHQKOuCpBh/kXhy43pjq6lREhjCQ2qL81
WiDv+Twdtb2zWthRbYlR2z3ltYBvZ6u+/jLhAZM2TnVXOroADCJH3rNdwcUvX4efZVDf/n1l43XK
wsJgMST17Y3xzyrQlUG5tHpFeBdEwqq+mMUUrr/3O+n5R/dYsWHDeYrX8vFaZZFdZ4yQf72RXul7
t6W09H8HF1dp7tivqdD9Vfssxvnnrz80+/nd1qq/7Lq3t7wZC+HuCpaZ/sBTC6Zoec/Ehry0ghTW
iVir32p2jmsDK6twBz+sb26oBe5MDPKohDDmVGoGKTVYGn/Aj4aBH/UINOzb8ICVhL5ZVQkqhuk7
f3WOxkAtRMI9sRVOV1r+yaA96bglMdQwAea2GZ7/x/9fnvCvJd7/VRzjtg8HGYn/fRwj+qw/m7/2
IEfF9L/Yi4Nf/udeHPIP3yEI1HLqMdv72wIFbv8DixMQvQAbzinDzPKvvTj2P/ATJDawz404WK6H
l/vPUIZ9W7mH3Qqe7THHg7PjvxPK8LFj7G+RDHwmgVQIwU5s5lBHQNHAz/+2FqfrLb3QBnS9Uxa/
E+oTRz3rmH8F+wPjQ4kg18ZhWLXktcjIQ2fYO++zdPI/sFgFTc/K0IDNi5oYdnzAwW9ZcXkyyAuN
QPIrr+JMzud8sV80wdoYhEM746Wl6Xd9FfrKQoq0Ozp9yOCHYYsVyyqLfGPCqux3VFd7xdwH1nsX
BEvSBZQ9lc6FtjAxZV8ryAqEQGNR6SdhdU8GXKVkGOAQn1fwL1Tjl6metgwCPqYjD5FTTpcz78R+
ymC/6uiloetL59KwG5t7Bvmq27a0qtFK+jGCi/1qtgpAU9LrwLJdv5R3tYTGwfPbtOz1OyOXOSiz
6mHM4FzvhhILb+aPsfevtujfSorLlsEX4UoGt7uKRT1+WyPG3a4+0bKK/3b6/rnn5O8LjpzbjfpX
tuafN5Lb3HdxoHBycJj+fiO3uidDDrdvXEHFzbCDocY0nC0axXu74701AMmrEH0jtjCLzbg7//UH
oP/zgiXEhJjNmY2QD7YtYS30v3+AQvui9UkhYwAI03XFSUz9LRXrBDPmlVjl5I5KxdJJAvFr8zI3
hXtC9Nba1wyNgwd/sI2gTwzrWTgrt0gQraxj2ZoTosK7SSsVMpFZe3tUQW2gS1CvqqO0WTaYpzBX
w8RVxYvrb8GKtn7bmrGTvnvUK9jAnEs7ngbyvS1oj8tqHia7SM0AsQ/P36uryVHy9SzK6dhoCGut
7jJsAf/vbqL5P1szc/2/2Ffz/+4qmv8y3Hb5zLCJ5l+r/v+2iQa/9890m/cPQlAlscSPYSesdyuX
/0y3uVg9RpBUQ+KNin9fMMawotzDui/sIKU2iiV+6T8LKfbJ48j6ghFst+Go+P+dQupQ+u+lVFA4
4Anyd3hBgcwcd24//1spRTaZt+5gsj2ftXseHVhJsHEjKyrr1e3sLmJE8323uPK1oXpvtOegEPo4
xxkoZlAeMrat7SgnbgfOokxUWYhwNIX/xxEKbJpNHgcboktVim/Xw+wyZYiZOGDslKp2rVvW35JV
FQhoOwSUrve6JoelzeGelQuc5KWHwdjG6iukaXlc1Gzce1y+gxvzwWLABSta/WnsHnZsH3MNnaIF
cfJQIiCAzTgVxAnYtFxYIDzw0Lg8COcPx6rCMjSdP/OyPBMA/tw82UtFYlny3bDC9QlqCtz94uw8
l4V9n+dB1jcHKC0uhaMKWxViq0B0ZzAedjnYFjlU2UQOroRarm7+XdJaiLQpkXtnWtkc/cIygeQF
R3pn/MyMKk6qKeAPcrIqHCgo7UyO9XOuBNu5E3b1OPliHU2ZO8ebQFK4PVZ9LTSsPKb2vs3ng+hh
KyXcH3bdDAc0klcgm31LXeoSqZbBy8/5zcCgsG5ldcbu1HRLF2b1UNyB2QCvO2c/uQNSdBqXJ6dq
aGRnqzxi4oWaPIJHcobtwOWdqnFfJ1mxx7XByrAS1s6iAjm6gJuoa4yqm8uwY+OX9UWCWLKFcD6c
bVgUcsUWuFMBumCvIPc23fiKXnbpoG5I3Exlzy++NmXYtTaWCuTialU+EBi5ETeDeti8HaccHOK4
k3AXI1k+HVZXXikZwbHMEVLyx0ydmpaoI/42FXgYNCKK64jgIKJ7Y76BpaqQQOj09NPIBYnDQhZH
hN6dQNUTwtq05rEaqyloFULHyqcwYmXAY1ONGIX70m44qViBBplblzqwke3bpANODaMB1fTdZ9gZ
oGCJee1brACypqY+gnVSr1StMKCYtFFz0rANex74Z8YL1PrxhP1y7uFmzxSmIaGEABg0Y/OMsaWM
mI2IpngGN4xs4xC2HTbZVDS2jcJmh6cBSkszINCtGFYitKL42YgrEnfOevDM5SNb8eXcfAcvUu/T
2O2zx7xb7mvkA+2CxrQRz7orEg+XF7rYcuS57KK+Ln5LBqLJywS8UturOfXIG7QTtkix3nzBZwuA
x5qTGZp9smAbWzRYtxCiDc1XTJBDhIYJXjrO3YCdJwpajYPHQdlIIG0DmH7itnlAnOpX6fGuHT6y
usIgBUQC/QbiS30Zm3KHv9ImiJTZwZIAnauPSB94PU6ImdrustQwXPDCqdIZBrkNAQ5W4My5C1tP
cnlmbQ1fWNO8Llp1kZy5ibPqliyZEG4SBqHAYZ1S09RQHrAIEJ7J/qkl866bJGrC4i1RDhuCWtq0
YF1IjSzgfF/2DQw0nmz27W1vhJhOY4+DL6DJz/imary3ELuxTSCaV2wKi2ZVpcvy3MIoPPYg9Kue
fZUQH89khcUCjAR2VBCMmwvCPATCaX4Tqy2BLG8Pm6DRaufKHuaNFvz8bKwuLaYlHX/02kSrDYPS
PN7PMDwb3D/t59Z+6yDpdjM2Hbr/Qd2ZNLeNdGv6F6EjkZg3veBMDZQo0RKtDUK0TQyJeQZ+/X3A
+uK27aoux41e9cYVUVUmQSCRec47HXUws2YLGrbRxPg8hPjUivLRArtdSTNZZVq3mv+F68ALkR8w
9hD7mMVWfukdfYtnl2fb1uSR+m9Wbu21dtpHqM+r/Eg0zH4YgK1xGDdgX1m9DlNtnY/R0hfxXbWy
BM9NAP9u+qC1F6Mtum2STEhhdixQreaysNjuu9w4T6KN156NxBR8GGn3HCgxoBaUIsJQR0wX2jAw
eGVaa40XcWEFBA2l/CzUdERULKKuwgEc7cMgWwVkV2pTvBvtjrxL+zgo7QL8h4Kvj8elzB5SD74z
SvHnBgnd+8irn7eGuc7kJarqZw/9QenLCE8CnsJshCQynGMn8+gxrYB74G38Sgf0a2exR8eSHqD6
a8dChBqNZxN/q6zbdyNMiQJ5cbL4nFhTAsJTr0yWxmLEZLMdiSLSm2k3pOo1sVxr708CH5CfP/mJ
Whtp/qIcW251LHkx7p4F6wl9iYzfJgn0C8jirZ0SLtyIxwSm/zMagvc+adVDXTdELEaFuzQNK1kP
9qPMYKFdHMREUwCihNtm303lM6602YaJQLPXGqLfbIhvVKwQ7u+Gg9nAR15FjtUBed+ikTlybo7D
tZevqnqJz6AplhzrMyadPPB2LRdoF5bgDivAy2UevThiHyYoJD7TYO12RIc9GRMOtJeBk1/3Sbl4
IDPGiQgiTd8i+73rDoR9Qmzl29aA374zmrtMfXHxyCqBw7tXe1V/K7V6GQTnNh0Wm9ku0Zc/UvFB
5sVSLx5RafsdV7cOqnqv2dsxW03RarOqqlX1kDXA1VfRXWaBlS7jxzoAVm2Q7SdW+mWI1mOmHbKC
QJ8ed2rzoNVngwc92Tt04wa0JLFROCHeVIbh8KXvXkDbOAheE0SPPokhaJAhkvBAhtUaitXGaO1d
QgtJg//pBOSU4r0z1EdOVImHRi3uS4oM48mjsBftiw3+yFoNV5XI7JVqaU8dVBR3ot2FOXFWqzLd
oXnNzCetIF8lfhJo38sHYWx1NCizEj1AU9jZ29QrThNaXN85WL2HzuGpiIJHTCxIsnvAbh1kkiAp
sJoWt/Orqp5jPoDCbLGJTcTx8rvq2J4Bg0cnA+Vlz4cUzstxb9TWSXzhYW1QYqVV87zKvE+CW6L7
GZvO013sfMOkmcJZO2WwVC4hqf544iHD5hjJl9lMOTag1xwDs5WeTDVh4wNDzejs9TRcYZjFRWgg
JW1X7thB2HIw1BvNezSLMZzzQdpVgdAON+HuEZQ9IwK11nuiUjAB5msyTO+d+jyiY+hnzVn06YP3
ada3Ub1L50zcI993Div9vUEAUOnPSKg+w/7e9UjSoZWCFLjLenJgtyb66ezBz74HxZsrTql7ajwg
rO5NNw6h/VBPO43IscL6hgow615t8kFteRQ1Evu3NDxaxrUj469KO5ivrzpIZ371wgBD2HBUg/iR
J0if7RT1iTfq6OxjF4CSvnOfjGymdaoqdsS9J9v+6wgePrjqy+CNH1PR60+IiH9YWQiR14fFt7Ao
bY4SQzyIcPAxGEzezm6bvVe58nW0bfGY0zLaBgYozYzFJzPgSGJphXMkvcpaOqpWOyJWQbrlU2AH
T7U/eNvacdArz39Mlgoo9ghRUt1kbUo9Aa1zhnwVFMpbORUNuDf/0SbOu4rV+FTTbIJfZOK1M/J0
g4hJPUSy3LOH6vtOK4aVG07a5+QfLGL3oGuEXKat2RwyB0VfJ6fXQVrunanCYBPpaUA8QKWtzAg3
QJRYwzp3y6/TZMQrNYxqhF4Kh8cwr4bHNGJT8ZSbLQYLg0ATp9lEsZzi6mlrE6lYq0E6bipVat+1
BNItTSLzVdO0kXJHqXs04OWj0eNgkKU+3knPIWxIlZ2N3HXaeKbRXSzlkNaUbb0yaF6zkVJCNqP9
UndqWJmdr+OH6OL7mlaEOL3Z6Nk9FV4B1+NSqKcV1Y7uoB4q2+YQNlRJo4Efo4sII8K32awsd6g+
0kS8EIHWvipltwhL48dbReoTeousjT+kWzt3Oa6pDB0RzLV9n6bDVg/0KqevMuI7i42M13XMzU8t
y8XaHFVyF1iQGMyxgDirm6c0D+mTLGxghl3XhJFUxaNl4pmgwCbyb2Q/EtZw9bAUwfoKH/TBb2tK
uHIdeWrYqhamSmkkT5CU9dWek3VGPd5rUUx6cY7chTCAdRWb+ouDWyiiPYujwjzl0CTYhntOMh1y
mU2oRUvrEY5Q+8pn28B2ZTbZeCzyGgN6Gb6ziB9Njf2S5EnjMbGNYTNpPHbcRh5HUwOiHLn+Ks0K
bQ2+rB/TsGyWWu3TDmQRpMtUPbqqcrf2xPuioADuK2WrLVbYI2YU8z5wQhSkDh7QJBinY22nOdWy
AU2UkceEexy0L4V7zSrgd2XiS0mLcEN9GD4FbOFNqg3P0Zyzl0qn3Br5uI3M2jgQSliS1oAVXpYV
TmLTF695zYHgTCSRUpTAoDtqOg0Nytsm9r2Xwq8MNJBGeaxpeUWLfnzI8uDBlquUeFdOEgI9JNHY
y77074XLJ4ia0JDGI9QJMmSZhV1J+N27TaTh2vfNh+jZcb3ikYToQzYhn280f2kkVIqCrXlsqkti
F3fCaYnUcmeI0ofYLEsL12WB9nzIJvh6GkBPgzS3+/LebtnGIw8JVxBhAarpPrTGIYqv7A9J+0CO
1LAkZ2trDB4Wrla4O+C5RSSCy2h1VFcVcGfnaiuj/3QrnP9hQ8cY1OpVaPo21fND2ny2nfqKAmJW
dR/b1LCR0gY0v6H7DJz8it97ukMEGNJRzucb8dvOkH2Py5QsiNRvVsZgHosRCSCGdneVoj4TVT1x
q71XitP3PDJOmLw3ZhaysSH3aeJxJwJkqcHoUOrgpjdwo83G9qrI0sOko5/FWLWH9QmI3+8WoTTR
qwuy3XDH3Cd2xd9ve4hcV4zE5RHiUCgn2QVl9U0FcbKVMS7iqOqth3ag/Bt1PUOESQTcIDsqiKr7
7sR4FER+7dgM9WHgEYzoI+HH/Uer+PifY3T/L+jbzznQ//v/o7Roxl7AQYBX/d/5Dka5/TfjcYi+
5Rfmtu7rGbOrf2Y//vuT/oPZGf8LnoJwZt2AWiTs5v9gdiRSkQPFkc3kLcdyXPDs/6RH60zpdCwm
BtkEOjpC6sRY/QezswmjNqFQXAfmg6FPtv4/wezkDEn/hJm7Nki54Mp0rkxYLp/2C2JX12VtI8yq
tm6ivSV6v4ut9JIVLr2F45AS5ZYZ5jKMkxhcLoW99s3uCVKGs4+ceaTyMj0BgnjLFmEFYe0tmYPU
yp11nDTEX42p5FLXo507yjWO/nurBv766SH8E+zPKIzffwLcoPAA3blj1kwU/Qw6Gp0Pp6MCfkLq
DwtT8/ZOE16UbR2DEGmAHcJChFp0sWvsYynlDyCMsjEy/+E6Znrht1vJdTDlQXJHGeI5swM/gZ9S
oRHszaTaVq18NfBwG9NAfoqO2FSL9zlCe1A0ucw9ZIBwyFDBoGilSzygaTzDpe7+/XpYIn+7HNs1
GBGMm024c2r5z5dDaiTx0CnjDKo2QOysO4Q8WeBJ2cO/f4/3e/44S2jGe/kapEaMt/jtd9uTX6Pk
y8stFdhFL7+SLCmQyfeYHOn8vaaleLD2ks5bhqAiLppKSlovWiZO9L1I3bux7FbT7FbpjGdd2Tuc
8UktZ2+odQwRbC2qkarcOk8xmQ3TwUZtqEbr7BJypWV0wanvwqJ54yby7I+O4meBFGpYzBuyOdDM
MHKiX0fxtcujeq+7L1bWANkooKkKmz2+eZihdNQOdS7cxZS057GZw1FpaGa+zZA6EdQ5As8sujR9
QzKUjNa9hRBOOF/COH6NqK8XpFdbK6FNm6rozvNyC31+Qtc0RzvdeKl24phxVxJYH0D76ProZ6lr
j0GG2dQsiRku58ckHXR3qUnz8C47q1hOvcmHpCyhGokJRXZIOBUVhIu3IUNMDyx0rYGklDPmq7Y4
J1Nw0kyHj9TUgzbZB6uNrx4yeSiALTl9l39/9jdA/9c1zzYgGNKo26YwTXdehD+teWfKSOOOymJb
Vt6WKQg1gVSLpuWuli43eeJXRrl98KXkPjN6AjMhOmJDIyzM8U//fjHGHHT/68WYQOi2A6UMTcKO
+uvFpIXnFCTIxVskKpvEx4SsS95AwxFv0tDuehfhdelVVPAIbAODqlbN4bstcrwuQAXauHawrlui
aGOrvm9jLcctMcqV2ST7zuJBhLXGjJgA2yN236A4WQ77CwWQWnlNvw2S4YL0a9xSMFNuDijwXe8j
D6UiRMyS68kkQt6gsabvRLSr/vQw5gkFv/9+W3dhX3jh6QTFb2+8ACXrRrJIt21mJjAW1dEa2cPT
xDkZNmV0ECrAmA5BdtrfTbxClFblema7Sxv1uWPFu6DxkAm+po5GDZKKVT3xFIvB3TvEiau7XgXY
9oHI/NQmQoOdvjWHTW49OPSEeJG5HTXk76heXJleetc9ofbcQ9jiF3NOSuFksv0/7D/6r5GKDkcY
XQkTqy3yHT2Irt9Ip0ZGhNp2/OxewzNgmlyJKzy1qgtsAGR7Liq74CjytbUIec80M5F/uIS/7/xc
gYnaD+ZXFxBfvy68VpJhjlg/AVciBr5rSbbyIoiPf1/f/7C8cVvonusKfiR7+q/fkiVFyouT8Dub
nhgcmT+NbwjQQiSl3Tj028oP//R6i78fInCK7A2CqXm2EPZ8TT+9313cOV0Qj2rLZnNtYrnR8uxe
GRyeVtOcJ8nROrP9cnCw2ncegnfWtyWKHUUBHmZdJ+9uzlbwTrYuOkayrC0vmTNdbRDe6JoG+t7A
fdNobNregBA68/iAySsuEZJf5ipc4AK1te04p6SJntvYRy+P05E45dhHCt8Wn2YHON9G/DWOpsN4
N0zZtY+KfadYukHIt45ohBITur1q6ZxgpWQTfPFDe5sV4TVUnESOLr/rbffuBOiBEenRObd7Lqdc
xuls6aaWYGc+F4Ry5YDTFXzQojSHnWs439tQPKXmwB5QsPJaMkw5W4ojQg9GAcViIymcXCu7D+c2
ulWeIJ7pE631WHnRqiHYcykS+vJS6vvCIzSzFrxWzFTChmPyvpbJEpoB2UISrzRPfLTud/JKFUZ4
IckkOGU1yUDmTEwOs1PJtzDsRCUyaIneytWsu7pS35TOGfbvq1HOr9Vvuy0kNMUpMh04aeO31y5O
ojAliEpt/drgrJag+7khzjYid4K1sQKw9WQrw0ZXPHIMxOLFBueRFukbsCQP7IiwE9E1mo9J3Sci
HsEBQCQQqn+YN0dmInl/KtH4sf9w1aYH1S0dHU5c/rZH5mnlOGGMnSyXybUsIRt5IKKHduDX5DSF
JJkiuPhWBR0BSVQqQcavE/2ASJggI6IGV4iSQSei4FJiF0omf+vVnOFZ4J9SC5m4aA+RvcmHmGc6
x+XUDuVFYIA5aZ9W1obkC4wohhWOSy0E82ksbW3I5jyixc9DK1tWgU+gQ8uCdpPXXI+Lv8oUI4PY
tIGihO3AFrfXqZ9O1sglRn3rrmJsCePwWLns847aStQ5qF2KZc/yU3GNtQYKJNHNdK2AhZOPXPlL
gQqXfhzraD5WZ0DzQ6/Klzxqueqc7zc43xfSOsEwXZHd8BB5YLcqbwxZ5Vpx9lxjZbtoMscJM5ac
MFLrunHEnIeQKfKe+6jdpCnxYMVLkI32KmuRxpQeOaVZlO7ElH5IWb/BtfL2FvjE/Ca+zG+9FSN6
6nifdPTvRWVdlRVdUhFOMIZPsMl1pb9gMfcN7i3xrn4R8+K0vD3Cy3Yh1kI/5i+jzb49k4AQPm2Y
mKAVXTuK4FrifMZFsgBF1Js5e70Dj3Dn48v3AF+KLn/oiuRyuwJzQkRk8TCrj6ZHGmnk0DP8/C7x
TnOBeztjtUY9CIdclsIlQIYEbDL0lh44s6aT+/ZI4XbWQYuWmesTQ/BiW35/YPQODHd0914M3GtT
q6CYc9THZljvlMkaqMPivbTbggiJgDaqyvawkss8cD7al2zgRlaSLIak53YJd8ReTzxtSTZ3aGbF
0trpNrQCqcaUw9FYkZpTGEjnwenS4CTCbtVb4lgx1qfJIowNTnKJa/9ErXmZn7CTxNfRNEjfsu5D
b1vOl5ik3M6UOxU0zUsl1Q8/DMgIIlkIWf5DXlh499mHOpdSyRqsbRdR0SKLvmD7WOX9PpeEFDj2
1tOp6Rvf26S+vptX0RSoq+lX7Fcdz7NUzLrIDtAePu5plNqtSQVZdTD9MSsNQ8xmXg0GYwkASu1o
GQYasJiGZCq8KodfaUTJg5jYDQOLyrd4KxsEcdH8NkQ6l99JciDQh2x76d6VhM8V71rFyx8C4C4T
gxvr2Cim+lFdJ/MHIO+OHnPrO9mlbY3t7Yn2af4j1d7qtoBM955yncCy2/mVZGm4aJAc5ISULwvh
7udNJiV/jorXu2vRZEwpslhyBbcDAYGrwOSKar1g4lFyjqZg4wMwL4tOseEY/pMUnGnN9NUqjVem
qnmLCGOQFWMbrjTF4Ai1sRQpF37BY3ZlfKkHlrWB1iBrHBMlPLvH2KmrFminiiiDaSghFp3gitD7
eHvejTsuut4n4kWg0HPQhQmg6og2n1NpaxnjZiBMfjn4wTX3+OzbyTRvdGPBx4b5QxbiOCR79XaQ
JlN6iQNuXpp9wlRSZvsdqJlHtpbl8a9t5D6wf85RNNa5lgkkUXhxsuYcV+ysAwWjTeYuo6ue2Qrx
4PvOaZTuafCNI9Od6Chl/p4FxlOg5mU9xNci/z6JAs85Z78+b1GTGVydgIWnW83qtqeMPS/eSLNJ
HjKLiITW1yn4zjgL3n+ilGyHveOvJYkEWzBFkFydjWIT0hv2tKKjbuSJVXMl7GfYSmuPxDh3Z4l0
DmeFP+QCcRtgEI+AzH3yF277hlVZD4WXncbJftPzPaKUHgeLu6obTkqrm8+QmE2C3UuGNE19OX65
vdRtxF3uNL46T1nLsd+9QtO+GTo/rhZscapmxSTf01GFaxt6TE7IAXuB7FTvmUfkmYIw1N69S0C4
NVISbzcBq98dMYzY4IP2NVPWsrIpM0yf3x7b/s706zfG5zX7pEtXIxM5pg75kW1yl7EmMakIGXfr
9cDdGOKGaPheFoO3qXEhVJ6GA8FDkF14r4HLQ5M+kwJq8TQvkMZlZ58Qfc1bcQ2hWOvN18T/YkVp
TqQNx4Wy9WPeY0jrGu+rYFABqgZYVrxCZfqYckjD9ezSJv2YT9wO1U6ULJ1iPE4cM2wZanVb+qmw
jkSw5pb+xbC9T53w83l1tL15FJ5zwALEsuQVr6xvmtm9NQM/3u348VmM1T2uKfKapPGWts0KwaLU
0OwNyc4a5T0QHJlJE2jBgPNUj/sfwjSO8w4UiXLaFPSSCoXO0ioHIi18exVauiJ0sThbMn+49STJ
1K3teljertJRV2mxazEDkzOl4GBOWPrSjq99QjAAM+VWvYYACYfUKqW/J+qWiSR+oj/lw6NQpC4y
FoH9Va6KtPme6elDgUBHf24j74SJgUFkFMtZWBwpLLZSCvYF0T72+fzIscpzyUZtHMsmuTIP5Bpn
9XneqzPS9ArKdEUoNIKK/XwAF7HY58D2YWIfmCEqly1c8dIiFEOrX6aoPffBJjfTc9TaB2Z7HeYq
5tZ+KU4XmQVEJ3AcVANowG3frbVD68svIxwQ6dvsBjHTMqwArD5rHwuhH5krypSR0YNZ58wytPXc
0ti5cxgcPkgZ1nGsGBPZSfI5g+sMD80bEfqH4+3ImuuyYQ6gafw9ncE96RpQWMZ41bClzsugFpDV
syF1IfMSlEcjFzjjrGWnzvWKQKfuBzECt7N77jisKr42dXLxBCvHS52jXmMR6b9XqLv+Onvd2eVj
oTjL0RMtcpx4qdcDdtJSjFhAl4AQj8LC5hCiA/TTFhWBaZ8GjVVuJsODDAit7zPzGCi45LaiNdGK
CesHWhXnnBoEVOvOvV5qAEPRE+6VGX+iqdHHXSWbV98lnGzKH1RYnyO0ZXTu3CZ7bsXFAO9YfNHT
/Ir05Qzje0rHdTTQgkQ2aYKmn3K9S9vixEirc2K8KlscUh/3YB9emfLxUbXURXpAvrAiIS51lobi
qinrwhYyvYO8TIT55mR01LeeqqsRVkwFzg0ebANTxuHjLIfUv4PwAaiLJn0dmadb2ZV7gvZcM4+p
a6DNzH/45EMaFsTn7W/fysHb1yU2C6LGfDnxyumVv5YDvVzdt+icuGNq5MnBpS0kcothYqsJC5z2
9UzwujT+xbqbWA59zttOt8XzKHiX045D8VYfTuimO5e2w/Do1ufXoI6rc5RxMqgwIyKGn1JWhwYb
3w0pLIP5TOfNafCqkTFtfu11vIkjnyfnboX5IVyus556llg7jGwKHbt2GdcN+QjRhbcn7lBfByE7
j9UO0KoNEcL1nT3XG7JkxcSFrlYa/8OSQNSvLWtkLosVA4fc8BwiBSMtWW/WTFn6ERsoJEOutZlf
S18GDzIMnrD3sPhcTE+BdTFCEBExqMvt/eMdv8xKgrJQX7LOPs34Y25ZBynIIWTcgzMXwCPnZx9Q
+9rFF3eAQcOWRbydTb4ynXxZV+faMNbFFH51TK6G2FIPQHSJ1QgbdfzdGGKmP3jVB6F/YL3KPMZl
QuzExulwvM4JTRGezKVd4uhCy35I6tdGkJ2T9+pLEY8H03I2cVmSkSzhmptef4T4VytRmZ+GYX/v
GHiGHzYMmMaEqMQogi9mPy9BC9PCYITDqpCJtxwm7aja3uVJ/Bh0p6A7apiZWP2Az6evztioEzy0
RsmBbUuHtP6Y+JnKbc5WNaac6KLcMXtpn2c50xxL88GLGeimNcG9ylF0qeNgbtKWEW6Niw8pcSOU
ICZdUzREV0YYb1ETMFOoZPxFmK3CdvBIXHYJYCRdPizQPuFxKjF3tZRGLbLUaaTSHbg9eYyMQWKR
LJpXQ2gMS2LtLdDBIGQ0ggdC/1pCHPT3SA/TpTDJmqBQoH3JESsphzlZsTe5bCTBo2FMZE4jIeyV
+bUeWB9YkJ2u+MF+PgykZopea7eJoEwoUxahkK8do2/XRUlyW6aP7xyj+K1Vt50hUJzHxZkI7PtK
9ljoku4FLeUYG2SYz3udiqc5z2ZfThXpWe3J6BnpZU3Nwg8MdcNQl4IkRsUZUTI+j/VBqi5MEhW7
j+/WosvE54OeELnnVhj9loENS1JOySlmz/Nym1aV/iNN3X3YEE+XOwUAiB4hqJlIN8PvuA/norUt
vY1UwaHTMIgFWGuXmSDkc0zi9ZDF0RJ7rI/L23se6nmchvPYeeLadKSqi5YE5gKlWJgqjghGcRJo
gNFUVj+6fHhqMrFPyEhgronFHEVGv3H3mDucg7+JkYofL9W+YaNNOCYWXkv2dWiLGmcFHtIybM8I
XTrUrOgF+vauINp4GcWmvwpdMi+yhtEOJvATcWxE+nb+cxRa/opMiVNnqJNeP0U6GFkvCX0KCA7O
Y9TtWnc2i+w5NPiAOL/TNKxw/eCTgicJanJ6BiOP32x9TLHykBmiI0QINa4oGLSvOQIGjQIA1Cx+
LIPhTjYzjufS+XoFeJmto9KKzdlPmEGR5x+FLl7jiRgZB8Apbfo9w1Q3Bl1in8njWNpH5enHwuJo
EiMp/qR2AV8+az2TaQqC8qQbrbjDG2ikaJnV3b3s31N6Sba5R62vUA14H/JhVByynXHIkZzrevt2
q4jmnXv0AeRT+VTYnBrIfB9SJyCFuOx4xE+VU9tQDB32K+1Tx5KM8Sb5IIgBCqQB/G8NxonS+1Q+
0X7Jc1yJhyIpf5BbmKUnmSRE/UUXEbc0YsDagaw/YwdAra/wNWMlDr0kYP2Ue9ehZ01QlZCYtBDT
RAQUWEhLtc97TFSozy4dUgzz6jJ/gtdzZUUl+LmmPWqW8FeN6Vz7of6shf5ixe5HzzgwgqXNdBUY
q0Cp9mlGMNuA7JvGHIhf7pA71dq68CoGV2hkNpEPwQIrJ3izWpJWzJlv+ie9MveDlho7b65OXQLd
QaLoD3Im3db+ozeTbbcnqwFhjDa7IOczsUREkCY5O1YjYrA6EnYy9v7WaHiZqEICz0xwsC9qeOiF
MxA21Qr4jFiT3AQIkJlJnBmmUB30qP5aBvMJGP/AWlVwCMw4ToECM3I+ZiAPk/bAeeqcbowYOaKM
uKPT8kR6nv+p6Az8Vn5+nR1tyKWPRge6wjzCYiloDpmP05rvSUcrJAOeiO7/0HtG79kY1V0uxxud
U0UzrbLuGLpgaWGn/SD12cE/vZsoE+c71bniWOekWbBGC36VDoMxgxBG3r4THN/q4SWU2y4PQZmH
A3XYtQMcCbuJocYEaQtOe82jAA56Ap61DXEOc1C/t83ENANodEmQJxdXpxqEpj4EQ0+aaHAv5Egn
HPMXbyS0/um1DFnmwD/HlNRuQL0aaORcB3eYYMG3L5lun/qKNV+qCmcusnhGUfYNIziM3F/nWO7g
jbpHJEiMNPNPjWbvNHXXeFxfDgv6V6Xj9uQvlo7zeDv9s5xUJmh3BjBRk/kthUbgGWREfoQts4W+
BraxKshLDnUt3OH8IqZ0vuB0tPaxtJ9l0m8qA4Fu0nNGd5SPc33RzMfAGJYblxKCgdJUYW1w6YU/
oR84aqVRr+yCX1fn3imqbCYW85tqYy7D3GwH4o8EBYmB1kR8N9H5fcJ/arUvAsCUOIGkXjZOfK8r
uCMSTJuaJMs27WjTlSTUFT0z/7NLXpZKPqu6fdEs6toxZXSH0ItXPyRgl3sKCaThOO46klKHDVkZ
3bIfwwtuuGeXmfd7ZZL05Wrli5x5+kjVZ3DC8+hSTljj18Gp7kub1sWxjYNQTCQ0ky9jSyydRk/m
+2Qh1iHpIvlXy+H9wEtBBZey9LuuoLRx1vHI7Lg4wTukM28JJS9bUhQwBcqpckTwgbeXk/09jqXG
bGydUKW23mdk1gIPPM9sS9DU56rqmnWdWQDiPjCwbjBEaH4RsuTYqfplbmuzzvs+aoyDdA1jV4AN
+iZoOzr6Q6Bor6lNvgwz3zi3wzdm+D3K2T57OUT7IurfJTKu7QxdegnwFJH3JrUrXii1ClJ66uYl
KD5JqAkYdgCj7HqMLHHVQy5j/DPWKh7yR6OJ7v0ZAg9muve2BYWTQ5XFlt1V5zHnbdOL6ZQZzUP7
bHXJu5yfBTlF4HGJfhIZifFlS4o3ma5UN0st4BAaMJky5IIBEFpjrW41e5d1cl3Y+pfQHNe1Sn7o
yGw9cyRIT/Qrx+NEyG1GqTXReD9GhCIkfBHnpY8CYR4V4xEh7fJf/Iopn0gUIizqVURthFmDkIxy
IEmdSnqMy5MrSGzUiHanDafoQThC10G2eKyuVHPQey4jgfv2iEeeVw8EjHEqDEV3tN0wnYNiQvvK
ergVR6TU0o4wMDjkqF1EM9TgVt27SVy4y7Gb0Bd4/rDv6s0N72F4xaVkRsRifsHLiISp3qienJaB
HfMcjAz3lDtEW9vjxYvNg5TxugxGBrRz+t4gsti+Nwfr66wM6NBgkjhVHXxihmU0bIbMUCtHsw8T
tk/mQz5as/IAi8NhvuYbUOYE7G0tlBMoC/Etsa6e7G1lEMMYD9m4IJ430AEob2xfV7vzrNWBe8o9
Qeii1mAYr22vbW53yelLwgGZaFUHEgxJc08z0qvF7JfAlLtaxw/bvc1vXVbS20IkZk69tVqOKgw4
J6bR+gw6vZ3OzChmB2l5unaqrxjMzkhq/o03cJqEnIP/Tm79E5OOk1d3DBe0BM/6r7RnK1tRhLQk
W9PnWoMYUGiGcRGeAsh1FRi9pCW0zGM0Y53//t36bzbmmc92PWRhtqkbMKS/0/iG65YWQuUWS2JN
qoyNIw9B8loWeLKlpkEkkoqmtLhaAiMhNI2za1Y22z9cxT/cAk8YnmviMzUlXNmvtyCRBskZymsZ
YoEQuq5K7vPYPhOsY99N5A71YtRXxtS9Jq5LJMUiQ62CksJfj3X3NrTyKgpGbXV5+lZ2QIV6CWlT
2uL1D5f5DwQ12QKWYyK6Ekxo/O0yjawRoIC0Ra5xYnR4sW4xgC4NRnSYXIoXTWs9yU9DXYEtzOQa
SWc4KnxSh0eLkVmD7Ldd8pfPGWkjI8yf/+JAfzai/wNRjwyKy4L9uqn7fr11KUWB0WSYZQiVWTkX
ozQNfA4MCezb9FSaxUFLX/79NvzjN7Lf2kyD/gcVn9sQeIeIkPEDemQuzUJ3FpLhIYMpr2VLtGjn
MkWOESJ/4oD/rh5EiWDht3c98h0MZ2Zbf5IHlFkVGAOu/q168YdU0FCwb4jGPSVkjy6d6HIj5hqm
asSTD6hCrZ1PAI+9ewo5aLG7UvTOdV/KdNpVnvXkMIptN0CHONVDTQgdoxFtDhVNX/uEQv/hQen/
IB2ZhZkkG7DQkW/89p73eUpMkyhaEpqCD4Xie6sPzI4HWCVBmIaMQUqgJS5jsCLnvhv9+u7fn5v8
u3LEsthiTERCrjdLPX+9ga1kM/YzVW9d8qebudoGEHhgRKY+GscZ/RZZt8p9JkALureFKcC0S/cJ
A7DSrEPqWsTtOSdvFj62Un0fU7kjoOEBovPB9PozY3drZo3/SWlk//25WxaiPYv3jX3Alr9LLt2h
GAMnqPERdWQ1tR7qA6gH4tnPcReOiykDi5svdm75zQYTdkwPR3z+xtds6hf0F5Os1q5A0H5jmrWQ
zKdIYywZmGsPfTuHy/fdR5pSiyYVjUplQo+D16kq+i/Ozqy3cWTL1n+lcd95QAZnoPs8aKAkj/KQ
titfCNuZ5hic519/v9A9jc6Uq9PdFygUUJVpS6LIiB17r/Wtj5jsR6SpxA+qm0j1BpfOxXlk3gk/
/TBjqF3mg1xiAJQeYZQWzQ9cFDHHRrzcLNiq8ZUrBehg0YzXlgur9jCSqnEErLD7JLYenExtjCi2
RlKgxDw9y7F8aRlkrpr4Wokoi4F6OyIMQKffVBfygH9652jLo5FRNvz5NjlJKH/XWih9MOQUui6Y
689Vur4xTB0NnWoXhZztmj4BwkotrUY4Y5LCsTOXN9eARIR0Pz3hoDRmsF3h30QuP6Cu0OCH2zQr
fGDnVB1RSCfzVCkaVEenk3JYV4S5QDHsXUm5SoDTalAHHyFkRLQn2QhSXoncvZwdHK922fgrjdwX
NXYYzPCJbOr7POeL+vNHNz4/IeTx6oJRk40Uw9bPZCb90LE/NQMKQ0fNvhoqff3JqqGgLnz36v6i
T7bwqZqtOi7GapyaRRRZfuUckkZ+/Pn9fN5vXNtnGigEem79RMj5dcWLnap08EDVO8UWESOXUnDb
GR3d3z+/kGLtnOlrUFYank9ase4K93xtRaYS1iLPqt1S3Xl0bOsSRUmpFkxfHRynkUessbdkvfuB
rtNrSG3vox66V9flGJqo64DzVHmTqR8a3mfvz+swsfGw0m0fK47W9OTIYL+MmaRwAasK3h5aRq3S
H+KGatYAFRxPj6pDUqqeghpAMAW/Os0a9MI9KJmrH3G4YWe+Cw3zwwvT6Yvr8Hc3AFJGJKa2q9vA
fs7EdUU3wCchtHKH14zCu4zeUMfTMEbTpxZI2aohqWpM1DSLpzZ9UGXxDNpTGRg/Zund/PmL+bzX
uq5hI7I0YWl8Vsznom/dyjCqXZMznChn86qM6kcbmIBWuNc9DEyOmV+9qPV5p3JdkwE2WlvT0HHl
/L5RmKXRebojKhWt6W7yEIlJhWPs9A1H0/JmG/2N6TJo0edGJzxEHbetb4U/bnO3ecC4+W56+Nac
fnxsmbqz2k1+sh94eNPCYeqwPNUSA3dY7rvmySKiiFwkekT2srwvw9XpgF1FyEqoJL57i/0ulPpC
kF0lBvnst9NftC4B3hU0quPhiyv+NypjPrytNL2uwy55LmVv7AlZ9MQaMNqMYcGF9PrPjtp1pXOM
Q9jddVeOF7Ko9cAGdY6bDAH1zaDnX+g8T0LOs3WYaSKiN5Lu2P5Oz+wv9U5OxTeWtSh3p/HRSfBh
lTSMdU9sBp/UVu5/npmI1AoSr6QcggqEQpsn91Jnu4mVOEVNp7yp/9b72srrOt6nagX6Juc5NRE6
aQfM4rth3JBXRUsrZ1REd7n2u2llw7de1K0dworddBn9mPE7ZD5oUWh3MGO8Tchg4ujn0CEMqGdt
e5LDJwjAY4cKy7S7F3dwDlrlPp46moUSrsAQFHl723XCW5823G6k05l0d579kOc0bCw9fs+H4VlG
OD1mXf7QcTCtsxqFYzMMBS1icZQpJ3c3fcp0RRlv2V6kwUyUCEEDfN+hMthZoqw2sS9HH3ls2Wtm
VHBr/d0Qx6Ac+73elbvCIh71tLIpuQUo4W/xYiCUyT7g96Jiae/M8VEbfYD55F2mE/uNicV1Xaid
hz8+whY8Es9YfLEKWZ8rHu4908Itoyg6mB1+f/4qSIZxgx5zR4hSO0FtgpJ8abrDtLFprjQmB1Np
EY5hExtCrXMaYaaJhZlyhsG7NN2aPY5RIEUKbV+exKi5HwTfX4+Oh8BEy3EVO5e2S9j3m34gEA+9
HxSx7KLoquNkerRv7THjsF4QsKY331qdMzmTsjfLZ+qbjgkTzH55gBoL35ZKpgDgQnTHTC9N4JGb
bI5GkhZ+yRgjNPpvf14V/2aZ9tgOOYRhAdGFbp/t001kmYAgOb4XLm2CfhrRfrZetEuJh7BCn96i
Bce5wfPewm+8m1BxgdsMLC8ks55Hox7C/Z/fkvJPne2gnrBc28SXgkfFOPcD+Iwvfbpb5U7PR29D
/X8IM6Wo1c3AGhnI2xEpNkt3ocX1m5czAYZSUq+cLGXUZzFX9StjRGH2bCxXLq7HVaPzLbMrOKsG
Ss9JNjBpzGx7lGF6bN60Ucbwh8DYSGA9kXb4PVpKf0f5gt6TrpqegkioS2dfuM1LmmnrpCRykNNP
Eg0vXUlXDRECTtkVkux9P8YIcPLp+jTLGJeGJMUpPSwOeU1TGaGDwwU828j90KaisWkc1ZxhOCeZ
ZTQTQgeSzbX1yXWelzzkBpkDGUbFtkTnUtcNfluX5GQnhJ9AIoVvz9yUOB9R/zyaJsoqnUGAn+Cb
rP0S5tICPUFL1DjNmagPfYylhYcVRVbWlT5Y4KWXL45n5t99gZxoPcP3LWo/R9WGvyy3Q03fNR3j
cldlTK4HbnM1o0ds7W1MA7V56kX5KszdGv9xPBIysHIrhpEsUktC5ergfWkgUhS9i6KuP56UHxBE
OArkNldrikmDZhdZiL/MGJmvddWoLWuJ1DHvnmERzNSRBZZjssWyL2r6z2WEJxzKWpZZnXbPeeOi
7zhbygKMheZZO5KOUduyOC8kSqud9VSa58gx/vxIfDpvujwQHNlollhU1Lp7VkzFRosvOaOxpYcV
oxq4F45Pc2tcrB8JiPWThkJ63ptME8T11No0cBCyjmJTmwTB9Eo3pfpedeh+FxBcPbYtz21fTn/g
V9MdSsJdNRl3DCu/WoM/ndZPb95mGWZ9Uf4etUb/cjs4s5emGlqrXeOPD27kXGRgaceWO5JiVo7R
JfiXo9lbtx297T9fuPPln5dWyxv+ItPgrP6pAskqu0UFlFGBcLBStf+sUftbNJXXdHq+PPWc1qZf
Kw2XnYLlFE8qtjoDqtrvnzVuhtJZSHJVsngCaGw4HI02gXYpBxRmVuNuJotxsGSkW9Ga0/VRv6Ix
iUNnwoBfREyO4H8FUYPwsjwk9hjufZsU3mgWStzI4S5OUOtofW3szNllFtPG27hFXYMm6L3N/GFT
Ox2jVUErXxjtXSygjvQR4gcH6UbpMjYMU4LYtWV47FxByLbxvc0i7dLYF2bKRJQgap48+ZYsXRHk
NrZI3IorADyOEi3cNf1ItvDU/4WV/Ijm66VfxngvzZeZ/nAwGCox2Oqh0URWtR+ahftRds+daIeN
iyBuzZmwYZiMqALs9rpEdrBt5+HbFI5BZWc1gCeG7VP7Hrlvs17/peOJ2A4mlDAc5+u2J+/QJ7G6
wiHnuebOFSYjEg5cq5mICd1B2klj9MIBIs+Mo70W6WzTwM/voKBnQRHfSYfw8W4gH6vwPOb4/dvk
L8+xTF+whSCmYen09Red/jENpHyhmrLJhiT9tvSv2yV+tgzjICnjUYcAdq8sIm9Z8Mm6FHTJbEJq
4g5Ysi2qy85M6as5KiNJPyQVzm9NK3bIPirKLP8FJK5zk3hyJ/M23uCumDczASs1KdwDxyRH1kXQ
LMa+tdxmtwiI+owrEW/oHOKpIApEnDGOwyJDdUhWKMxTsfLsqeQ6tfLSnx60KlSxWQ9VZ8EzSMTG
iYPITshbptuB1kHgxK9B/Wm1PsOi0Q5CEkJn0jtiDM7l++JBPN8TXOFxDhJYptkQdDqPvz8YfoTT
EL4b/PmlIz+qFD51P4dTSlMClJnpwjaztuyGODp03CkzyE+MiY6zNkFnBkOe/8DFcGcuYKwdZmd8
igRjQGZt5ib5ee+xzVyKuk82bnqb9gMYTZJJFg1leJLH79oI4Ty3izcP2QOwiNFhy6F6MyWNEhkj
NfAI7OtyA3qCubGKpgigtANh1rVLP2rnrc6b9gzwHAMXaGX5oJLqkF/lVxD5iMG87WLxmHbONyMZ
Xohm5485DW703ZiY7SGnQvft8T7kVLzVS/ZhJ5LXf77C5w0XzJMscKyuGAnZJPSzlSfsKugxdeYF
cbPsGpp5HO6/qKY/jThOr+G6Hr0UHWWPfvYl1lSjND4jLxjb8UryUVflwERqZrwOZ8m9Nz3npy2a
TeVr300QWPTmEEP9+XN+OlXyJtgILSp6Ggus62fbSaR5TurEjRv4kaQAnUuET5Hf4CleRiYDBHah
zLS1+tUz4YcI7DY71PMbstapaDuyZv/8fsT5ER9lrzrcCs7xuKloSf9+Z881KO9Ulm7QO5UWVPIb
LxtC1dICkkjykgNdmvLSYFoIX5kdmsDk9Nmyu8om7x5GHnVjIelw+joqIPB1MgNZ4pxCrZCt//nN
On/7ZnEEClogeMtPtfcve3GmkUYiGs0JHHymBIjK52Gu2z1Z2uDiUNK4YZaivtIps3BbXxqlAfqx
IKeo1n2gRHN6i3ydR/duSmAbzyFcxiqPtR04PvRhffhQz06zHsLUIiNufjBdB6AbuVQpeYSyMdAm
wSqou+ZgDIDnQ2X2HYOU8OH16C57bCHmSmrRX2R9Mbwq+Va7utz2EPzwNdV3vXEcua0OkrOqhNu3
x4UdbWKhE8XGTmOoOBhu0YvSnpejWAqY/zS2egakFzInzH0qjGSnpwPn5bK4bRLIVn3JKfbPF/kE
LP6tCOC8if/SMU0Tgx1V4tkdATXGqqnk6NcIRTfUbueRFPXext+hVyRGeKKnmVC9EtRRbk7Xxy1J
UqVWuY4Lw0N1A6re9ZuPNuZvT/USrouoegpjfJm5ulhLYi1UChO00OE+y/1ul+o4OWNw+2UKqWRq
Wf/lh1VxMJoW8SEX87WZ/GKjDYjyyqrai0FEa4F4muiwTEhSzmZPXzczNazLFHtZlJuJsBdbL989
2do74glTMAwNMbxehoNAs1UDu4r+wg0DutAhS12KUo0tuvu+PNSdWNayIqIrdJw7ZCP4mzyIRWXz
OPd5C3UaTFeLWHStD+8dQgVw1dx6k+0/1iOlk7uEf81L9WQnWPcTGG9RlcIKshq4AEAzXYrwq8bS
AHWZ5XMmx5VMLIz/XqJ9sXPZnx4Zvk2muoJeLoNK87x5VPl+mCxJ5wd9kd/QRblIe43w2nS4SqLx
QUoLlWNhkhzFGSurufsTMAZr0XF5uizS15J7HwwsVH4tyfmEbCsFyTfr3KfzghoWaa3d/oA0zXdb
XmcGsLPSJWbeWA4ENh2WYXrRF3+5zEB07idR3bICk/tucgcUdWTfmPnlMEVjwC35MY/ylR4XQZId
Lizgj9aqd25DnP1BJ3hrTvINEeetVoaKrETY0ZCYKChnPsOfn4HPRb/quShyvK+Wx09F/zwlMXoH
rtqQ4wJEWggCl8n3PJEcgXuHBroB2O7FQGG0mbXwK5srCHgesrOHkGLFs9W4C6LXubkbH7MUet+x
LEf9ve9nBzOJb8nmGPdZJ/Vt1pAdLMKoRRNdGOvKhRIEKv49zgTIbrd7rZcSClI0cdT31E3nYtfS
5B4mJ3iVRv7VuBzmp6HmAOiNpGClwzOzmqsxcq5DAkICA7QvM3etam6HKkNOeloY0+6F8KjjNMtX
JhKA/1DiIOqpr5qUzSpqyKlRszBOgB+TM9pBh198LYZXOyFJTbjVFpEq95DA65xOztNUGVTFZPDQ
rKSs7Q69yX5MXYVxHoGvyCd8Qq3ubLPIhLtasVems9lcVdMx66r06ClzN/SoDWAPJI14DZgFYfvM
x5fGiwANOPZNZhnQBgZAC7mstmUCp0FLgE5Z+a2RIn9xhXPXeUW7hzJ9qGYXenSDBtxykHxnyfCa
d7GxNxpSq8eMpCJ6moAU0sDMNQcNnrhs1SfHzM4HwPhLqzsbtiw4MF/Dd8Fqx/Oudm5hY04RrrFq
dfMiYbodNNJN6QhBSBtN1FaUu1Kz4oOBwmIZiWu3tWLeoIknNFfTkWX0g4oJnAC+eXPQFPr32kqY
/fV6s051e17DnKWQ14oKTRr/b+jjZTuFVG55uIv88Gc7UIjWDmsc7oDryXcRQyGov3IaemV1SJw8
YgGMnlpk7sSELLYbM3ZOT3w1VzzvQQCp55GitazYBars+H1/aR0nzyRe3cBjKkr6khUF0R13Mm08
MqtLq9y4NsehPz/R3qeztGUwqaDAMW2PeudUl/1SOqTgBR0mW3YwiFju57F7ynw+t/DJiEumjV65
PWgYJB0yyZqgaFro0Ba7DfbJvJirbaq0+poHzm9awDk0qIXKFsW15mt381LHlxH4jlXZlCp/FkxX
FO4AK6t4nJCcnGoscTtjmB49UEQJ38cGPHBQGnkTRMVEMnWFlTRGnYMFC97WnpRrCqwg1TkSOyF8
gNOyaZbTEU1SDwPTBpOpGCJx6l77Bk6904q98/SUtp9sXqc5NtaGsB7GgbRPU3w08jD7JMzHyQ9a
pvB4AWjYU+/tQiwTtCkJaoxzcztGYAFHOuWkWnpH7HHc2DR3SHjIDk2EINzPyZMbcsy2VUGEnFYc
dZ8wq3joOcvS+N+NRrkfskJupMmaqSd5iCxEHmubtlmikbr652/WEJ+WSuRKHvIlVCgs1ecNV2bm
stGW0g6szFr7M2GKPRPMoBgonkQaPbbR8nOpncMyLzIAEIPQsjXgOI5fvBFxsvH/vmibus09bdA4
RMHln9X2Hp6cWkSRFfSoaUnG9CFA+EW1HbPMW4ULMOWM7sWa0MsySGEIV73Hg2gl2x7pzNAYl6lP
1GrTcneoDWhjUHGWku/RHYt0fd3aU7ieaE7STOabT2Hh6gOrj14SR2+E1YNnNznAcMkXX1nXrexf
nSJKA3oWLEmN4uy6Eb1X+7DYYQNqiB9rxsAh5zCwi/KVYEQE3xZbunBa2JgsrI0XB70vD6laRVOn
Y8glsNmF8t7v0p7Tah3EbG48GAgSPb2lU+xde31lbqfmoHOA8OJ3QWeGwks+WHP51BcUzgJ3yxYY
Pplr5NP3CBMvsztGNdC6+klSPDSPrdIKlhrjCV97dBuiW8OBZLOMmnrpY0G4EsHJ8F/SgLA9hjBm
+aBJMuldSOrSHS6niWEi6RsP9khjNZMOOnjLYGSGwb2CE7TgKRsKpszDD+l3FQyEXL8ssqxc+/AZ
6WlTU1aSko4Hkw42ovd16+GIS1Zi60/ikBuRt2oSbJj0wNfuVEGzVj5YKTgMtR4uysUqNtnAvlAL
J9zQL6NC0hoSlR3ke2ijLAGOIak27hxHBKsdzXyeg0ir75Ik0wLdJPed5iAyFKquXmrayiVb0kD7
vakaD1YI0ygXnhf6bBM3X4pINy81Us4v5SxHgrQciAGN+TLIBzejdmqNFDkyjzh1lcku07b7ueGn
htD8sTD+xQLEHCEB3bXy3oZtXtEFqx0bSWxH1jLqED8IFbMnqoYLJ+kOXRPdcX4hwpx2ne7Ee6ip
sNbDZmPE7V1Tu92GZEVnHYIkQXn/1nVgTHqMwa0DMZhUUoDSun4lVMcigiMdS2PeLmi71sNkonMg
9TyDD8s0K1yflpu6BM3eNB1Ib21B6go8dV0P7YflR3xVMdz3rhCkLMqER28kCdcqxBbxN1k5KnF5
mvMj6XLNViT+B4ygJ92prruI3SYa8oWQboJwR24nvRZzkJJaN9S5tqEgZwnH1tA7Q77xHRLQQlir
4MT021MzrPI5z3CxqZs5A83R6GyTmDd0WuNUaMh/ifvaf/77rxzDs//8J+J0/vn334JGfv+Jf/63
MSe//RC/+F8vvHntXn/7jy0wrm6+63828/1PUge60wvwFtXf/J/+4b/9PP2Wx7n6+R//57/NejId
ZmO/rPTqFf71kzevkp98/tl2/7b6WRBQ8ivo8F8/9y/Mof4PpqLwCgU9DLoX/4U59Ox/gFkhjQcy
Fyuyy0v9i3Io3H8IZhCAB+kDcSoix+k/KYfC+IdN4S884nw8T8k7/zeUw/ONCcUAZD669ogIDOa4
5xgjnIqEDgKx24ki/Ysn65rK6HFybGLyqu+gYDHeAPsS840GaJ7x2oOSIf5yyf5GFHp+/FPvgaYu
8xeX5RxOlToe/lr2CCAGUAzdXSNybOO2/4H+55pg1mFbN3RG/HcwDBpHWVXuO07QPnGUAMw+D+Nm
SJnHUAXsZ9PeanRIt90yktERjQgl44WYKZ06gpyrg1PrxpoGKu77/MMuoYDby7zvTFNbN9289+Iu
ho5Ng0QzNovDH1uN3BeKimEkIUVfw7+AIpM+cmWKYtpSFPIyDXnFpShZ3KMlAON7tLqBKTJT7v0M
gvqUAK69/fmCGWoW9csefrpgNMM8S0f6AU5RVRu/XDC/bROLx9/b2eRPLcNlrHVyQzaq3uGexR27
nzXlsB1Jjc1BA9PBqbbxyPsXdgF5QYDt8fN9V+WXo578P0zqb6vArxLf8w7m6c2ZisDJJMowUdf+
/uYyryZFNKVmw1zPuL+at17RB56I35W41dYw7BkLIoiipmXk8hYVgePPF0hV5+fXxxKemk9wLDXP
axyXOyONl9QDKWzv7Wx8nlCLUbzoz1aTQd7hVJ7o4ZYkEflFCf833wxTdT42RR6DsfPHCaaagR2M
BHHTjdeuzoKvtdMzZC2yAPPa5aD7VceYReL8s6Kn5uCnGGuUH2cPjwgzox5tZot2rByV2TzihOjv
B5m8/68vqk+DA6UVn4299OyFbG3hSqun1PXy98LCeaKhL+LuG6r0R2YWx6QyDpa4/fOrnnc51O2E
qFCtm2jKUDmevSwWt7J0GdHsNOm+Y0u4zWeA3HP1zTfsF8AA19LswKE5xKumzheNZ1d19M9uJOTb
+IMUiNb6NFJJDM+imxu5Oyt2b3jKfDoBZr1hfk2J5ozhxchpVBMkcPrWapgSfT93VbLDSqm33xKq
Q/IkvCDihMN4dtlgxX0eDBjbnNww1am/X+dCrk0dkW2aec1OE+COyFWJMdhvfetgGC306sEjNNM3
Oc2R2+Mk46YH1RcAYwZBv7Qx0XLjM2RvZQGy3lyJjN4ysqDrihHHKlnBs2GipgjLy9CMrxKOQ0Dr
BwBbk8Z5MjMgPZa452er3iEba1ZiIoEzx7UTzgDI53o5TsZESFQr4nW0NBckbMuA8Gc8AyYjMujk
MZ58guUqHKCOySMd03ydQ3opLe0E5qbGize1mKotjIY5B8ovvqdzOcTpJuFQw2bKEevzYwd8Soz2
nLi7yMFFU2gVniWb1dm+lGpaIYaj0zt/eXP23dLzj0FMu2ma9lbZXeCtPfY+jKayOgo56+wwRkBH
fOOP0RPxWiJKPmpr3Ri0opC/IHoPSfiwEm+9DPztWVg31TJj53WL4//Hne+zv1sQaBnDWKpH8csq
36QzoTEhULilLi8MILkIytK10/S39ZLd+EQIzyHLPVohGD/2Fz3ZswYIV9RHxMsgiBGO7Xy68+Mq
bkc/VZ62sn50S/eo+dkRy9djU8rvBBRcx1XUfrF4so6Ynx44HwmDcQpjY3Jhnp1OORaanKdaHjjk
89tWttdFMgS8EfqttfyOvOG5bUB4ou2GSE/26hq1QbIX5ri1jPBGj8hEDeN0V87o9Ezi043NyP1+
BVAHZY6aTKYRWzMtn5XJSalV4jHkozXdSbBt0zDtNFLfkakyuhzpzGkeBKHIiXnFwryIsuKxawVH
pqpHWNPhwu+ZFwAOitc6jb++Ht21Dnw3m9K/pD5ZCG/KKxy/jxgtHpeFYFas0XJQApOYGU/aDPc2
8egoBKFnyOmZs4W2rtt7p/PfkwGbTK6/p9peM4jT1YqADKKdBsJ5ndncqH586KyyBQvQ1aTs7sui
2eV++bJozHMqeBuWLEDhQNAnko5wDtwlpDrBCmlp6ZGBCZb+Cn2CtXI9Ng26e/RBJrj2CJ0Xjygz
DK4rRt2wG6Lmrh6d59HS3poKbVDT5N9lBKUAFS0QukhZJZkCA8vIqwmLgvlaIkpdG0X9vay0t4gJ
SjNme4+s7mlRhLHp54BBCByfEq1GNoVU44wrFbA9rjKN8S+CvCs56uNqEpDf6YZ9H/0pDQg7SQYw
kUbILMDiWInycqjpTPXUfUX5URO2vFZUFBnOAcnZzLWKh7zbdxAcViRCvi9p/+BjvG+NBfvgPN1j
FLBWTajw8pO9NrpMW5lW/tTb3Fp5dz0KFyPBDGZlKMBrDTszmbdG5d+YfrEETjJBa2yMTZvi7imS
ehcm4Lzj0HsMJ9YT4WzGjDSoqCCuokGb1VP8rsdco0Md7UFx6WzYatjdcCuB4N8JvaFSi9xXo65J
caIkBZTZvbVaiZC9SZjn001OUdysRpxb3Z1i6W5yAy9OZdWAA/mFDTxFyoFH0xL62mBqGyBqem/R
n8qW7DfdKo9TBwzA1Ceyshp+gnw2vuP5hzYTFNf2F9HkbCZt0UE71+OGyIVuZeEUqQu+J6/2j9GM
3H4Zy6Cjf73ORVNuRh8TWcSjUNrVuAk9NPK1x1E9bp1nFtIE1QUa26nvr40re0Ceb6Tzxs86c0so
7s9YwtY1bPaNROf5FYN2ycE5QTiT/pWxb/HsyWhvFJzfkcOGBNuk0LP2dam4jRONCuWaUXeM4fVr
s6XzkrjuM+7umOfT1ddwjFHpafLShby+pX8+bO2w3iSVY+7B05OFVXfPuoHClAkpjM6soj6GRD5o
QdYYyTYXGuKega5NI3zi/eboh2bi61ez6rWZ+GJFvtullkIWyjVAzljag0TtqKzgwEfQ0Y0kEqBS
OaQ1gRoPsLPf2piQxC7ExWtPQ2Dgr0oL0HVa03Acsb2flg9CpeHoQkbqXZPyNOWSJ8dIsFsXYbqv
Q25gSs0YHNTII08TRK+qo9NR5UMe5tUEJUVoJnsmSEEdK3ZHAm4+SkjCoMFjSdKD+ikLfMm9X2kV
EVItPVsiENd+VR91r9Z5FFNweBXS4fE5E8k72uqjzLlEGb3Soa2u8CNnG3VEG4uGGRjdo+YQOcRl
5wVczSFmvqYQALaDf60i2knoWbyuu45IuLHbM7h/lhns75ZR95a3kfKhRVVx2FJ7q9QGFqCCkwxT
kUuHBxIZ0uUkjRcITBrwFO2tqvhm8pGCqfTHdVMTMxLxXnub7jYt9pUBaS2YOmQSQzpeVKPsgrox
rvu0jlaj0TzBdqjJtSd2o4TrMvEoFhHjJg2S7dCbO05QEctbWa16HhLaio6zJVmPGq0awMeQStQQ
l6slncsExZEr2jUIwGZYBH6bY1FnTwldpubWXHx3BmSuNpI8YcmaIXF2ww1zL2WCZ5chVasne6xh
nIZSAf6jvSsqyrVRrVIt/4p8Lkjipe+OJf3t6LcUNsPBLvP3yuc0MxIcsxJ9FZxuEjYm1LmhdV+1
+j6srF2vz7dDgiPBBEFUDajUUDvdcUxCOBHNyXbAyG9nqKEsWp5g0yygT2vlwrduyFE74mqq8HTT
cqxDc0+M+kY39RuCNQ8ia24dp1xNqRKts5r2o7/NMmIE9MV98it5Rx9sNfv5rT4axnUlZrmaa6JA
y4FQJNpjznaZ5gctZ3Uwqor5bWS3a9MmM5Dm6HNRGgQ1JvJHlpPW4xevsxkDhSDxNzFr1TfneMVg
HVBR+Vr43EBd57H+Y0ZMyvneHCqNA788UlJcL+7wPta1BubFuBaj9qxnHmQTZzgU5r02ZWLDEA8g
lqhfjWh5kBqT/GlOE2AVVx4o91VryeNU06nDpoqWGL+dGrFZIN4hPA1ZMHbsQhOJiDh24OR21x0D
9ynTv/cZS8hpix0GbrC6XvgCya4cMTiRE1gQJwlAxKl0XHxRoBWRhqMR+JhmWcTCxbeZnxOWIkaV
/0Klo1Z0VwtJaTa4xboZyFVvajt8TJQQGqEtizZcZQLu4UgagB07/mWY5VfWckMGaLOqXWtv+PNA
7xshPAyVK8ZMCn1IBTPwRqsIZNUy8WHQEVwMevVgEay5sefxcjGUh5FLkTIZX9nmQx7qUCAVXcNZ
ypjmbH9bamTRy7ZYO0vkBk5VQRIh8JS2NgOEMvypd8Z96KUfEaGVa3hPFRqN7nmYqKsd65aEVMAp
/L4kGeioYqtbGSXnGzPmVS0pH5pSu7Kt6DWieXbkFcMR2Fho6ht0JnI3aKjS51psfI+O6MAkvnKW
em13VbwTa230qhuvMp9bvrNN2tCazSOJLieS930kHruEwRZNdHfjttA1qlI/mh2JM5RT0Q43QUlC
E/ly6CO0lfSmt6GpJxYRrwlkMV7YeVrvSJHqUMlnz9VA70rDuk/GxkjMx5zvJZSIjUjDVZlm36ub
NEtHJI/zkz1QM56aazpj3HWLS4KDYcRjNna7QVi3nNl28Pnty7osXiDepcfIrW5y6zmmJXXRoeIp
E/BMFs3qZGzNjZdx9oNmepMbdQx39iJzkofFiMHxdbG+t0R64Mg8X6TCu86h6tC9H5i3T92tgNBU
hCWCCAP1aEfdHLgkoyMon3cozruLIaQhOGddz3GJxRxh0uxARiWlMPEWFZmXNJu+8MROc/yc2osR
C5Xm1rXyH4mW4IosJDTrlIlw3T9n9Hc1HqPUnG4YP29xyzG0T3d+0fUEjY27UXcDIzSOS6g0lGX0
U/MWlKwE7dFYqXZOpl3E1XzMrPK5L/VD5i1oNjqNQbUPPG4iqajCXhNhenf8yAaQSrSRKRvKLXfY
tCStYjbq7jpLsaLmjtI1IxrZfl7M5bIiJS5MVJvwmnQ0yEl2W25Cvz3OVDYkgLL44y5wnIXRfk+m
rVkku563bqfRxu5Vyy30Hyzqp4M7K6odroctAea3dk2xlLKCC82zt8ZlV7QfBFvpG6PgaAd4GiR/
bHaryEzjbT1Pd1KNM4f4CibksNEKM14TO/+ICclZ5wBSNilihjaakO2a+b5ZngC1OdelVmeIE0aU
TpW7FeO1ZxBa23E36lYVBo2xlYRrbXV/RrNXW3sttZ8UemE9NcY3YmD3TO/flhS5mW8wqveGqlnX
9njVj/rP0XnsHDM8OIl1Y5URvQC5SUuUa12GhabI8UyaS72tijsMTOTPyfgt78gmBPB1SSyoosFx
nDYa7crErNVF2tGsMiaDOkuoVS4XjiOe9JKThxtxlZYkYGz9hKEkxgejTtn9kxknA3at1idQjf/N
7Y50xDFWnRZDW4kMsKGJPQTEEVwv+qb4gSObyCsRX6OHOxQivRsrrVlpE8OwwdiH+YIit7cuq+4w
un28MsmPozxtjgvptzPRakHUao+z7SG7ajGO2rULz178qLE9rzIRXg0skGvTRwaLJBUMun1Ftwoj
jLWgli0POVsKJfaDp9DTRRzeuUPyOCaXbkjeLCKyqhb91vBSYzv238fIhHBZuEFT9RsqEBoMRvQI
GG4dlwYPGOOvde9pP+1avmtacxUnSUztde8R98hxBQRTbcf/l6Mza24USaPoLyIigWR7lUC7ZMt7
+YVwuWz2fUv49X3oh+moiemosSXI/JZ7z/3Sq/Xp8WJALHX6TEMQlDZCF4/MsSxOOLQGCJE9wmh8
eZDFwHVtXHMqN2aHTAfbz9FQkeFbdeob64bNNpKIaS13Qjq062ayCMbJRCriVS9jpJ6l7t5x22iB
1eOqbgYIgmjyDVKLt+Valk0r1TRCoe1FdyKinlM+GhCRAzXWxRwBC46SFVxCw140KenHqY20YdL9
MBp/LDuCl4OVaLN0jgE6tUGobzKGr9G8oaJ+HXRrN60tK+C8O2yrnzbD2ZsbzpX9M1EnFoEjbYSp
w73O0W2QDN8SOTU7CK++0y9ir5OW3OvTxzwcpimoUiveYaqHLhLmBP0aFCDUmaFuoGP8+f9/aBnx
IXN09Z1eOE+50ty9HrtwSCVtWBzGSBtG/lRphyV56KJxCLw2OhK+hmqNPidjApBWBdyHtL9rIeIN
9VehkA84SBhRtGdqkRj4FR2+0c3/6j6kmILCtumTdYQhSyeYWPOxIA1ANa1MNDHxRQ57Fo6Q2rPp
MqJObKApdYv5T1ZxH4DcwNsIB3GOz7kXtxxzvpipy8uy+Kd7x76GRzeq+CLS+k+Id8VcRrzjTs+W
uj4jxwG951IsW0m/8cgIBH5IHuuk3lrAU6EmdmFibPRi/pFqDgBHMBeUzlMjy38se/bmqL8oggI3
M4TM1NH+NvG0L+zh6FbVVqaMJmViJz60Cbb9q7W+i5+9JXyAxblrURTTQcHBrfm5fM/b56olMTUF
Cw33nRaFkrY9pBWva1I/SITCHPaAxJWx75urDWibjHca+9pJHiUboj5UwM1L+qNsPthagXoADjFv
2cgvobZx6RFEP9Qe/fBvaA9gtcwxyCzcs1VO6vdMjHqis+fuvL4IWmYDvQF5DYxidYAN/NO1M1oz
PTsu8eovV61xGob5mifIS/lKMIy1FikEGeIxxzjyvryj38wP1AF3FLxc7gR+TKwJmvbixBKXmxFx
V8olsAAPJN5KfeRV6iEGzc2BtM5D1U33KBH3EOEJKtzmmAsL8t86xuwf0mbaRl76kTbDK4aDYgP5
zlWPPQEZ2y6mGBxk+m4uKEF5fGRlnfsKs4NTOzSEeCURiH9NKYy0LMqZhs3Fd2gth8rkai+U+h7i
6icmowuMJtfu8M3uYBN2RFX3ffvdWOm+5yXGRpa4m2oZGb7Z8jBZ9OSxXlwnRWhHF9b6ak1OfXdB
cuK0xV+HRsKuIPnZU/UDvYlU75AaLDaoIRePjheH/cbtAETLvLt2Mt1nigEBgMYIsJv46AvvyV0Q
K7eZRUeBg7IGYupbFlk8mIA3leNO/mTX72b9h2VDsssMK2JQFX2nZW7BuRcPSg/pITDN2WQeMfHc
JekSlIKYpiiJ8dI71kk5OfJUg++6AYlAmqH8HlpOJlt1t8RD3kKO+smEyuiDlsKL0yzHriseAHJh
x+VhZpYX1A66Gkx0Bm7iVNcs32u0e+z0n973HJI9K5d9P40kpA/fw5OeL0yQIs73tpSbJck+con4
q8sgxHVTSbc3QZLpzfLm9eVjqEusFN54iVr8aNatKl+xn+96YZro9/JhO+IvYK67Ym35SBAn8RMl
zCSr5WPIs7sZg9U2HfOTxJZ9WS7FZiFmRSnjy0DouC2z8jg7JYGmVXdw5q4K0IkHcCixmPfWGfUM
SvfMu+NbvTRibDdmH95HD85QnZslnqrkA/yYvQ/bCF6eEO9p9RGGFWhJJgsaGyTWmNfRyIiRbSBz
2OZK7a1GSsnwJ0e3RiFW0zhjFzYGER2rp6gyr9rMBqjKcuimmfOZtEm1rUvvxVUoyIDZBGM6i4MR
KMElGC+utrPRvm97nXqWpfR+gURzNiKJ+YuiGXUHBjBN3REfkmCd5Tc7EUhq8peG4eR9hf0D/EYA
41QEyUfAqCmJ9jIviTBpCENlNrqtdd6yyeXGVJOKgzmF3NPhhOaYi8Fvg0pNP0O3l8cMxptowj0r
LEG0lpCIU+IKS2v+Gg+PaSyTnTYUfZAtTY5Uy25oRjKOBlVi85yL2kd49utk4qrMltq3dr8NNLVv
4EDRunHMBy6TR9h7PSurCL5pKi1ryxzm2mhLA8U8+izM1ApSmuVCM5aLoVDltpIFcQgNb0jdmVBp
vYassIRnfAsXyxnmM3U9dm+nr7FWfLEKOlhEI742E+B/EQ8H8LnAbxnLH5vK5YRftOjgQpWZm3E/
YwffWsI50kgwV4gY1abzzP+BSIQ/oVl68fBQRsTdMoYsHT9ra9OniQYRjijiMCjzX6IodzvTupqi
v2m3jGjkwyLGf8nUGrvUccMAZ4JTD7exKOLtkBo8G13YXBIaXRrB4iBbNL6cwzSqZfLN98hkM38X
4cCs2KptZMigQPHbQHMz/nVsPSY5+8DbyXrn08lUEVQSNaiZndheO3gdSDB1TNHsB9O45tNZJxYD
A3EX4J7dVVX/akRYEB2Fts0eWiJWp2ItoUkghHTcdPbqPkdOuainpctJDvGIg4W8TJ3rPP1fECz9
+CK6QZBFnP7aWNvQadGzM7diYVAMTGGsHYBexLAEKOC+7C9GtuCJJF/Qi8WT6S2HCfwCKZUW8atI
mZtZsNlozSciDz51Vl+HyPySPX1zjLSvJLgrEIjot4oxf0uUKzkItDV69WewyaRYsqAMdWwDXXaZ
8Gwbbv+KwpdQnaTwuUo+FHrwFX8+AIQsCeDrqyaQfcTtKpnEO+w7ywoXPsJvn3npczzQrKMknLku
j6pEJDnXwxNyOMXUOHtXdtkHsw3dNC61A6Vms+L/YZwbe4sCdbKvLABZZITabjHlb+g40ZmR98Xm
dSASBebxkFk/0xy92BnVjJM8xVGHsKROSh8aa5Xjvc/6lpF0/Jdl+g44u7amFmubasWiombIgiFP
nyek26xcM5J505K0huxfKBJtu/RQuJykvDbVecShS1R17GLrZ9hZtla2ZXX51Tjdq24IxF9SrBru
aLfGfc2tPe8tFaUBtkJGoZ/Kesgbqg0+eyI540Mj+9dl8cQ+KesjsiDfVMAhNRifBwWDKSyMmY6/
/UlaXjidQSsGfQq0ruf3rlJ7WzPb27VifswTTOxiQVLpKC46CCmKfEKaWDoO1332konso/oRL++A
6W/U4bLhqlxaWjY8lltNmN0p7M3iSNjwNly0JxMBNsL88HFIyzJAN5thNt4O8C4RhkaPMVHVQOOp
jng5vklm159KSqi5Iah86LBx9cVwUhaxNSJp3wsdGks+8hu2v9UQ7kSnDQg7/2ZNOm4wNhq7xtEi
NOzyr2RisiVImOccnlFClLHRUc8RoURfE20s13hf0D9jebCgkzXFDZ7nZnFHtTMF81XPqj8GKoBj
MxkPDOF3U8EB7jDe36TWWoMqQ+Ae1hWj0fAd9WFGuj1/Hfksf7TVlRP1NhRTgiYh8l74Hh9NtOrM
GWPvDAuuwfZrOnvV4v+t1DpC54pVUZnvo5kNm/eRP3vQhc68oS/OmL9y8f4l1VadMpMj0IVnvIkr
1K/R1AbIPXXeHE7vnFEsYyFBfrZ6FU2NQApxM8Hr2aYyJP0OpWAr1XAApCn2qdHurfSlcib5MYqF
O3aV+IfGuMu6/NMQ5l9WNWtyZ4qzwove6lJ/9rzooY0JTTdCCNnhyCSyga9SRuVet+TL1EkDG8Kv
542vtaPBxK6Z2CviNtD0JkEz2L/Ib/uNWXpAK7Lyc5KZxRSAjOmCxWg8WM6+yrkwsO2xdgvoPFnO
dRJa11wyO7Ugla5hLXMIqFtkgzrUJ1iudKeZcDZRbglCcru10ICeslTtNpurx9FWnBjTkLAZb5+N
fCXKM6ZIcsa8aB9OoAyYOYTjJsHtuP8mOMrd0b4SGiDwPojpg9n8bSBnyrJDe+NO3nUxwmOiYmYk
Nh2a1zfmXjTdt6yoGpWTdlyCjgN/NH1cGAjwF17hNIeBV2fzFRTlCsdmbLw07yFn4N5lmNRq+c7S
553d6Gy9BsYpZZulO8ryYCL0ye4WMM6iE7uMXkR3MtIfYtvntaq3nTGC9N2l02Bu63z8a8XJvZ/b
wmdsrgUJK+88NLKrnhm3vsAzYqDazxrjBYf6mssGJifCXt3368dqCY14LO9fVyWYyOwXewLAE3OO
2XH2TtjafOx0rHqkXR699o4tg9u7bNWFQSrnqwk4vsB1ACBnF098h1M4HcexwA/djb9lXfI1xgWP
qSduPIrVq3RZWpf9drHMcceQYva7jvwuJtKQuYC9syNr3kvT+p4H9d5EcP2boXxDtqvh6CjIMFJZ
wBLrMRvpLGMHC2SPxwhPuqGgABdXjCNMEPAEtIX17eJ6CSYZuHF51w1aCoeBFtWf2frNvKM0Y8MD
cDgW2PHTsGSuvDx1YOszG4mLPrfLwWEwvxULyDo0VPsoC+r1Z5R4IzZFbGtYCeSLZZHFsDhtUMbW
G7B7v0xdHbyuzgpSuziaZIFw7okSQyHYfVrS+kcxNSCFH99CfX6j7XTHAjpH6mqsEd1oO8n0Syeg
Vo/Dd1lEBtW89YC75lTM1b6gwigaTkkwKSUDwLrbN8vDrNRx0jtMhE7yAZ/ZzxgALA0CTb3Mj0Nc
YoFl6iHrJduxwPGYmpOdGzSLxCJUvdQVv3BsLK9hZDy4oRbTRMm/SRMqfxTs6+qKxaZDp8lD8Th7
9eeUWEHkDu9Q3ZBvu/DeFxvkkDiRabcfAIFvHdv5gJy97YEE1BXWRmEal7gh2DUxq51MvX/xNOyc
gb0+bPd4sxBIn5AHumEz0KB0gEWSa/IVlznq75q6WnWYf5qy+RB96dcmCk9rZqiOivtThJPfdvNn
kU+fXLboG5BzEBbAgsnAqBDm6b+CVJnUKXdKtw4oCh5Kc/lsRpt0FrM4EelH7ZAm+j7pbuB2EIjm
rQwKrTurUnDLI9jwh5l/uyY6gCkAyS94SrUacSU5w+3RGiZ+jb48Y8qlaqNEg4k4bdyE8L2ORaRj
iOmwCv8iC9r6jOYbpwKuIYITvbaiFU3mLxE9QJ9vCcHZa40mj1p6GdEIbEak90jof0c+kqNewk/L
0OVSzbnXJsOqmiY5kqrRZHJVwInQcdzbqYHqoeWuKAlpzK3mGnIHMDqfodX0y65ZnJkHg+1lLMpX
S3B+doQ9+GNZ/Ni4hgqHnJB2LGUwJuwze5wFDLpRlbOBYRPWD/9k654c2cwURynpoREmA/4ESEcR
RUnHjtxiqwYHZx1Lmqrh2q6prrJRf9JLB/AzV/jgnUHeEpi0y1P2eGsSQtynd5Y5gPVE+9lVcAAc
vDliJWCpJCQokIGsvJEUdzSsF2XZ7yyDIJVHBbp2lnTbKaQkNdQJVIU6Abo/R2KotsU1zxwdOFC3
BGGG3gXFyabreUHCcfbDsvwbj4zIcchuvHR5Z0L4OlEzXSfvUC583xCkeKUr3xjlPet69TyoP3Mc
Et05do/2zAjcspiaZmGxZwtoH5JWu5lh+jnG2ngq9AetwbjUMoaIu/i3HrsEvLPaLsKLN6H5YkwE
CztFjFDDpjfkP+Eo/CKyAmkRlKABHWKy5jvx9FqubIZo3SEY6lmI/AzQ/0GfKFPbEV8OcRFwMA6J
/ZY3PTkhLdOPmTo9XBdarSAnVtjlrtFQKKFAAtsaZm1AUNYG11e6JVqWd0+k+cbpJ0J9XCa/IyV4
ic85jLRNzUNDSKlDHZrlrIAIJFh6lA4aZiVOyXnfDWDNZYpVcmh+nAkjoDuQVJQ6YJUWElnSghjy
qr0Zw8gykCFP33Dtx22x6xptCNwc75kxR8eyZ6400oJgcuzIc+x2PTYoMRFNZ5fjW5M6yYXQCnJg
FSsCtdf79txmpItkzbcRue3RDT2SBtT0mgkQVkNL0+M5B8eojjBqL5m5QlennkjDWkciY5VvToeD
L0TCCcQuyHq35xJC9x7hsULb9as166O5YKg35A8iP5ODAQp6ryam9TUBdK2+y8zka54UUo1pTQyN
X9yZwkEHl78ZFLLv1Cs+l4GryE5I4IwYJ1fibFjqOXHSZZ+F0UEzvDV5ckY30loIrsKdXVjVIalP
aWi/rUxa4gUObRh+Lq1kdF3Hq4F4zndJFAXR4Dy0uvGWp0lDyCZXDSExi7+kFnNZL8EZQ4gYAggm
0BFHQ9hUyIYak6rJz0peeNPk+XMoZkBE5ljgvWLkNbF4HrXuOWPGzex13RUsT9A0eMUyeYmQ6yGv
cbYlZiB/YmtLZL22k318Mzr+XnJQ821aos3QB9RuPPGZqyW+rjm/ZYa6MjHrrZxHsWs1aGApEgKj
dyvCr1CRpbKN91wvT6VJ5g/w1a3T8LNPtl/pDdwufpDNaB1pY5wAwfsH1IInHEPvjpVTSkw6W18y
+QiNsJmHSqCX2nL20rg5DRG5YlAMtAAD6a4U3YXtlrgx8jyjNKE9yaqgsKPh8Zd4DB4+h1GAqgLk
oWCyWnyUgukf4TCj34ZcYvB70O7MqHYdHnfGkKgm6srdTgXWUKZnKIIKbFsM3D48lsmb2FpDAP61
BT4nx/zqpdqHfXx3hvJucnVbjb5pS85Jo6lByRdYcZ0CF6CpEp8swC0bA+AxvT1vR2xuPmSCN8gM
JGyg9hWSqS1GhN/C6vb1XDz2Kn5VHRRtHKUNZvUraKpgSchK0HxRngeULFt3aQVIr6XFIs8VLAvE
M3QgjGh/SRUkKbEzgNyPe202OCXW28pZ4qtVjIw3FziGADVL58PyxqD1UKJOgj1rXZ/m/rTkxefQ
8GlmUfWVCMVGBsZSJ1KLdc38CHDyqY7al6hgr5lo4zllzj1hfGutOt7FYq0NOY3zHSs8alTmcTCI
cU3F5XNtabspLLFENQQQGKUB/6BWz8s8fc2DVqBfQUkS1v1jXbT3xDDfh8jbFwuXitmPtKVjGbi6
/gCOnZD3Dh6RZT8qRjwb5o140ldBECzlPEKFYIxhwj6CpYu5mDhdQTLH6MysTEf8Zk0uixfYgqjl
gLp51GOV5sc1Q7F8yo8F88gz4q1/zoSBHZRgtx3r6KktpnxTjJq30/I/DLLYUnbX1LS+spxNlt7o
5bFn001Mk3XO7fInqsszXeoXsXXXCkKUnlIYGFy5jk2R7yZ/+tg7quZ1muazA+vYs6yShKqS1hzA
5Cbfo4+Q7P/6d5yERFYxAtEL7bYI+eVQaMv0UcSiP4u4/4UVqm97VX4P5l/gwonvtiaC6HhkLjXq
gZokTZ9IQoQXEYeK5nwMafE1y0NXtWiJIJ01YzHR8aijLvQ9HaMMMBe3NMbVVO+rhcDuNHP+zLpT
7JEfRv6imcvOMvLjlHfthivjK08pH12BjoLoIOY0d1vO9kl/tplbsjmndpyIkOpAWVmtEb0YTULs
oeY9JixXNyP5hZCcIe/nSDsEi1RkhTu12M6m9t6yYvyr9RVT7dQ7j14TBVVoPXKKQb435Zti/3iM
UobzBv11Gg3DqZnDwDab93wGs1hBqpJ5/cfoJ57YiHRUndcp7SnyO8zviWce+VC1S1qvHiO3o0cj
3M3oWDs16HndaQyiMH/F8AJ/JlKvupfw77VqBhR311PtvPSyeSGS/UwKRHFrtV0hc/1ccvRWjfmK
fofE8i6joTVYDNbpiYCl7Ihs7LmD4LLtJa8ropRLwrRwI/tZnLTlvSvgLCCEqYpHEYKwTUcY5zYU
W1RooAJcC+wZy52hVtM+HuivE5Xf0s78aQrxo9hcknxs+GXJFFMHURXEM2LCzHPRrUYFbuR+IiIE
pA466FVBEQLmi7Vd1+rDHfLyEwTiazOQW50lTD/sDuyA80i396HGdIey3TtpZXUqwuqN2TWLWy2C
jmJXF71vnsCtnFTMiGVpHgiMorIJp5CblTYPbSKfz/yRmwBsGFW/xz2dhbfYwZwAuaCbRnPUYJ7M
bhmdd0WOlY9Q8woglHnBIVYTbbv3rx9+6oKAywHnJ16qpwbXcDuBTEnL5wrXd5MRvhdbAKC9kqhf
+BLX0ZLMztiXjr2u9lHMJmNIzhD3F6YOUg/K8SVpeEZGoGRcgkcIHQ6cwHZPwQvWJXMG+P6ocOGk
f7lSs32UXNS3MYN7Yf+DZcMci0N4g9ad6YWXHvI4FJuusx7SbqEZZTjRMb/Duk+YhGqMBBnQrk3c
YX1BttZAAmyoclTRtpMdCgd5SmN/UPXXz0zgk7n1jgCb1jGgODJdAotL1v1xMBhqRPEDI5ninCdp
tuOwEpB6+oPMeu0prqzk2dHTQyzXRDf074fQpmdi5R2YmgFUr8zZo8V8ZDm/3CkK1Us8Na9L7ukX
t3LYD9XlhJDBWM7wlJezyp3iCAQFo4j0rm41eNfUGE5Vqc3ndFp+sR0ma57AeBgn469LGXamcJvO
UpuWwCMFd0sNplEf6CQa4l17UcxTH9iwXb00k6tIMNBm+ZhxLe6aOprP2IvVGaz/e59n7R5c1HKJ
ZaUQbOGlTvOKiaEZ30X+ZxkyZNKu0thZLT5Xq7eTdlIA9INnVo8gsjG3r/qNf3Z492T42Rt9ScZM
HFhtdo+ER2fTfrsDx68QMSKWkWVBkU5oYMLussRk3KJ4h26Xhc62JtsFAfIRsqvatjO7UpH1AgE/
KXsS6j6G8D6ooiG5EPsEqybrj5jVHxEqOCTbQhINl+qFfABjx4hcBgmvk1u+EMRKzb3mF85VHBQz
IPtE1X5EFi06+PI9Fo8hzYZfEBWOR3leoRAkbaj0S+mstuZRnwEc2V+qQBmEHlcBioSgzWkFzy91
HuRoPfUoE6Oyv+niT9xw1jbCcLYjtD00TJw7Y31qiAL1BZLjbUuXzzKBq7ESjK+GKv8E4LZJYi5k
BPpOYENMbcs5vhShvXOKwfabvGzOolYQVJZnCz3J1tKMpwnoPj9nmJ31BMcNroNoo+Y+2SvALxzK
dNSYSWnSGHUWNYL9jJ0q7AeoVw5rx1bRng6pR1Ktrl9aq1xjm7W95aIpMeT0NjUZCnKDTbWIyFTF
H4rYyaabMQoLYencPZgdYMUub/w2ywOjXHQ/XQa1syVGhw5wB7sw1OlxFvETiWQrhz9SoTYzqJ/K
ijk5RnQPpEl3bHEkbQl+Z7ZZnHWruYzmspysdeYmTf2imwVTUMVsZBV4eWEalIDfgm4Jix3BBMtj
DR/RgGGbp4qfaBo8H6me13ALDNm8m5PRu3TZ8pzEDCKN4RDP/ObxYBZ7lDGHLIvZCIXqmWimgsRx
OA3dcTSoLjpgeswPp6NcoE6r4Wiyv0tnpfnwQmlsjPre5iuoZSgOhQaVt8VgCOJWIAFi20V0xitO
M+Y8dhbtignYtd0VZGk2Q0AMR0ivActhUrQ+UMi30HbWkVdn7UKW12Scs7hsM05JBRBtVkx4FIIc
7KLAydAv8rUWKEcTLbDz3m9nU2eW9ROyQdoX6y7SSIa7pyb4xFrFN1iSHW1xKnFHZv4oZXkUTfxt
xU1xjdNl1w9zcnQMWomklWnQ9t5xYZ97WEzYskk1/W0H6deL8Sr07CllL7CH6RKTc0GSE/66M1HZ
zPG6iAJA/k370U8JJdzGwmAeEq74wya94/fY2oiC0SV9ysli+HfPNA/7CQmAWsThh44xlO0T/QsF
rix8yPjowKXJK2bcCCTZL8V00+iNoTY+0IpXQVs6EuEU56w4MnBFMSQhEoyJuDBJuuQTCEm3I2XR
9toTYnX9uKjvWLEwa2rOlA5XR+Zkz3nD8tLlpN7KjIK0Xp4MWZExGerI/TQ2M9b8yP4+kDJB0zU9
zJgsqQ7Kk+Xmj52zsLYxxjQwKg44zZytgCnsxImkMl92am9b0bmHz3NxccYF5cKoxwA3r1pcDaFJ
pkLl4gUtfzkxk6PLR5ui67OcZKeUQCPWvZmKd6yU5tsy1lfPDcXj3nCYrkaj/ca5vi8HLdvasxP7
CQZJrtFgStA5xgBe9wyAHhxtfM+hJQbVOJ6Sxr61k/smY6pAvVl1uQtSySKlvJcKGRrtftDW7urp
/iR91ZfsUnYDBjBGKr9FVnQ7HIQWwaZMMAAvEnDp5UcW6Oh3id/ZzfNqMx0OkctEfLUSxcDGdg5x
mUFmh78F+WdrBT3ldIoIrkF7W4i6wqjxoa1QtQ/l3k6pk5dFu1WV8bEg5ndbbz5Axi/xiLInYqcv
EXalD9YqLxoM/UgyS3NGb43jE6Apz7RuWvMpm/JXXCiw9Jm3V8A5Xi1Yhs0cPehF3Z0M6b1n7C6V
qZZtVBZUVramIQ/dmKLFiUq8O0t408Xk8+MKpgVWh5TcWz7ajr1I21E02jaEChRJD9iIw1Nomk9G
nzwOOvbTInM+xGj8eFB2UQsiajWiQjuapgOnUDY8RDPuKA0hVcvEuGf9OTb93dS96VJX6g4ZsmYX
6S6PBZrXRyPNvnu0gaf//5uLhmqrDYu5JRGWmq5C/D1IC4Mf0uN9amo8o7XzMePWO2WYku563iwH
4NbzJl/fssVDBF05c3qJNNoHYKdImcBdEf8XxteBdPrt0PqhEycPoAPnrYGN+ztedZpiPOle3u/q
jranE0IhXbOjPU4ceRozq71iznhN+vSzc6l2GCiVORr3n1L0b8RWiX+R01OmieaJo79Z52paAFUA
JbSOgLdb/6E3NwKK88vQEOtcFc4h1yj4zNp7lRWTx3oZLs76j8iIrqQtlud6hckMWm6eOtJ5sVew
6CLo45y4/bmuUnJ6SBp0NfU8yR7LU5vZqHTLPbJN3R+tJGejpgFmYqazBXzZHiq3CDfOOiVt85x5
y0xxkVgcKuZVFskbiSXnCpGrbv+rPFleO3T5xDMyeGNf1Q3G0emg7kyVrrHiSeKg092fxUn/Vm5/
ysrmBs5UPY4mJEQRRX6Pw8t3dbnXEharCQxZO7/FKEgsN+NZK1al6WTyUsWJX8X1ZzMjQrDLwRco
sEII7ljxBtbvGdqbhIH1bcn1gbVzfI8aNirNwF3rOnb+KsaFLY1VahSUbMPSlqk7lQ0ZlMMSPw6N
W1OP1h+VbaRnZkbhroca/NRZXrrVtX74StMSalqT3OzZeldXO5JXZy0f9Ve8bs+LZ+y8kdmmPbew
Jpw38K9AZurhESHVIdXksxGiFKltSoqlqV/7Tt5BQSPoidW+bcpDXXIdWgoalXlGRUPUfYT2ocpJ
AmnVsF2W4tPV0zP34ISU03yLmfFta2FOh6jsCp9GgsX8gqjBCFqjQBDDvque+z1iNpoHPkyOCT8E
rh8i++InJvIPgajJsWCBPR6eEx69bedVJ/RRLDMNcUzjnG0kNqadMkyUr5i3tco9N26gZ9lzZeh8
/iu8npBDjJfFk+0itJpohb3a/EjS5NzNsYOYZ7yZmv2r0CybvBAZGj/I1ig9LGKLB53sgCV0gG5o
8qIAbWzSsXxYpsTbuuNYP9Zzlm3JDfweW56ALQaj5shyO/Igc0ws0jW81dFAsrFV1H/MDA1ER4oS
yVTU3cPMIq9jt42yRLs1SWcfWTED1BN4upBAdbZHxV3RYVQg2Yv2rUMY/6GVGVzLpW5PBttCt81v
taEjdJmlts0kq8Rc3iFSuIi3EEkWurxMtX1CAGed56L9jnlVfGpeNFmckWEEfbMtUIovy71KgRqP
DnaYgkcuyEXUBxbic91z00DobMa76ZGv9cHukIqwG7+w4HsmZcg7dFLdleKxXcNyaD6VdjYz3cWD
+yeuzO8JbjwGwE7c9BFU8jRTcNBDXLnTloczcj/iNTT5MUj1Be6I7UqoFc8p+7zLGh1LrMEfqjz3
K+UPE/DuowrLYh9zZl+wv8S+mmwP+ZJ1nnhffESJr7GDXDp3QcyO0YU1y/9Jruiy62jbGyQ3iEkc
ajk79Cgm8QL4pr1BgHhvRX+fQbXsFvYx1EG1OsOP5bm0vxKMiryLrv6KhwkLDhMSS6AwgzGxmaUJ
Mhw3vt+5bBSWSZDzOuNrZJUFmWyX467wWyCeL43RK65O1DldgtwsdOhkTa9GHqmFX3R5I6mF7Hzi
0Y1vYD/0IOpYjHrLcKcwXZnhE3UlE96ayyesw+EU6h5ytxYugtPpZ7eKPX+I00cnqZlr6h1ImKV/
toutFE5yIxKKUrNyy6fMcS5j0c9boQ/zgez34QABPjoq8KHkiE0643cKiSSe0is32jkvzIoXgfaV
swfo1YC5HJBa6k9F2J1FNJmbetEmPyMT8RzHjF0x7AxPdmpddIqfTUJT+2ovtrhaufixUemfwsVO
A5lrfyzalBvRRAbO5ok+op1P0mo5ogZYsMyQjbBlc7IcZNREJ9bY1ZrDFrIoZNwtinC8ukUzXqXX
YJsfjumhDmX60DUNIqt4H1fYVtnpD6fW6XeFI8OTmjlyMG0Avy3YOMx6Fm77mrwBAxIZ6nMkR1nb
5TdR/9H/Y+5MluNIsiz7Ky21t2i1WW1RvXD4PABwzMDGBANho9o8f30di8jOIpFBhmQuUnLDRTAI
h7ubqj59795zs9Y8MrEv9z1GIK+dAbeRHxybKT3EgXfWHNEdXb0+l0jcd6nSqQ8CHGgA/bkMcORQ
g4aZnz5XUrBaVEVUbkM93iTL1OuYEfR6d2z05HnACrfT/VCsiCODWYmcCkwWeH+BsnVw/WnfWFRG
fu4eUPJ1lDQWycbf6PuGqFHLp1GF6a120mWg72sszVw70WlgBkWkVHmfFf7lq8TgNNJIJppU8ox0
+9VKzfQ4jCMtKSMFNaT310WqD8u+j/yNWTbMvpP4pAcJFqaA03scFfeQCIJyDUWxHhnAMz0c98KB
5IaCGtd/nHBzHLyDaeIk0oy8o+hgG4LL5F0YbdEsdKONt1bLBltHyWU58kQkrrYO0BIi7dRP+awT
9hUQe6MdsbBZD1rCQCcto61n9PtQtenBb+rnpoElMhS0Gxi/nAhO3zqjgQ2rvu8NEkvZlqG1qQTg
4vBil93KNQ20rAVZAL6P247b4ILWqkBLX1xP1RtVKO3cEeFXSHoOlyOeAzhKTeOg1i/6J2TUXIfL
+LbsshtdTZxtRsyEkfGJl2AHiEKOBoubzRic84aTtNR7+0CzYNHhIn+BYPrZOrazrsqeOoFyqrt0
0JbOzeEDapRn03V2TMLgPfPhhWpcWzWDcUPy+/YuxtU6+AyddIvbh7MM8AFh6zAxR+O5KJw7qEGX
TUzskyJhp0OBRrvWGXZEKFao08oPhwinRabnHzQGE40Wk52M6UK41RFpAQlg0dKy0FcakU1vQ89n
PTAVW+xx0EYlY1pp8oSkGXUD0rS0RgeiM/sSTXdZN9596EkCihAh9wkuFsIFuGG7wAMkOQV9UfLs
GOF1iUKV2FYYivg4Jtu6MuzpucOiF5jRp1WY574h2KVyXiBikqkwuncOZhXPHW7mRPTUiN6m0H+t
KmaKTLaKRQW7LmjqN906kQp7FWcYZzOPv62L/m0y83M45S8z9kKr6F3V6uhX5J90TOsXTdnsJq+h
w09woFk+yTH2FpXhJmhe/Dsi8nospouuTUjCRSO4sJzxzHVG2t2R9bkTws+ZXi9tojugMIBmS9LZ
Xc+uhDodme5SRePRKn1n2eiatYg1XAKm4dBe6Zsn2ffB70+NMaE9HwCV9tWdZEIzoYYsLEg8+hjt
Mb9sExxatIxcpjGoosu2IXs8aC40W+P6mk8DipgVgsQ55TYCo1DShtCQxIZcDTJmQoQTOfLCxOvQ
UQFdJ+HDUE24O1uM5AV478WAMXOhefY6F2m65Lq/1L1bN29ShnoMY+uEiIpUk7fufoBjSrYtelks
YZl9hi1xKW3YgIOgK1eQCLyC+KATuLHUnOBOr9qS2RfxRZ3cG5N2JY1ZxAmFRnBHBdzzYjHixzcy
TYy8iXzPPQQiHG8B17pmo6IbSDFHS3P1XTXFIQV3C5NS9uG5IWCpi6ALlJkzoi9rUu7Bhg3ILL8H
kaKuaSXBLZ0PTu6CTFEu6WJda7WJKiJstaXvT+UaYMZnJWjuw/24MeKSiow47yCLX50OTYFRgIAc
s1Sn1TdYOyofbDtbrqXTfA2VBzsckfPzlExhAB3S6Zu7rJ+2U9icqSkfWhYNQRlMz32bGjmz0i03
u+SiBmS9DOhKcSuMC/qqsA4qNKcneMT4rsTSolRlFYotRCAP/RzDCem3wxPXvwsoPu2rFZjnkgg0
pRJvRwwh72tQ+8a9LZnB7iezwBCSJPzeLkK5lQvXEvqlpXULdj5cYtAMCnqJTNq3sQrkSbTDEUqo
Fn0r62RHWxCvoEkvwPaujAHyka0YK6IAvHYRKlkNJugwd+9LDS+IdOVqtKz7dkBB1HRhuxd4WK7n
dLheG/uLAl/OssmaGxilm8YUayKH+tV0GoiN18bhOtzzXa0FHo2cHujKNbAQdzvbbG7rYbqz6MUt
EW69eyaiHL2872pcF71Jn6NPbwl+RAtW2KuJkxzxjXbHfpYz0QkezADc65AK9O5RGSxVi9etyReu
0D69gssenYLXVqhDiOUvysrruOx2bjm9e+64MVGMQhpLPkWhLgOsPJu6wl4uNHyQzMvKVh4aBrQn
1wmuSCdyt62eX8qyCi8z9NukpZCJ7LsUofSMDvozA11q/6Ej4GZq/VOSZCvQ9TR8bEvSPOcXniqn
OQ7d1k2aKw3azn0KTXgzZowJo4R/HIezY5QAnEv2GwoV1J+QFYR/FZPDUnLL2LQBHzWCoycl++Ro
0OnF+ODtJ7CHW9ApR08T1V6mKtplA80nq/ROLrNdn3sbtyYpDrbN7cMtjNsxFWJHG/G1DKvVOHlq
FQwWOj1UzUPTn7ogvdNzH1+ePSAWyM3iaKVq2g9WGc/Tt484yLh6MnKDXvBWJA6TMMvexFVpsG7m
KR2Kug44Kvmj5kkX/XAsUbQZpCwFtcm3FLb9Bbs7bdHWS254q2vhz0UbnsVdWfVX9InzOwt4gA36
8yruboQkzcyF6H8RjiSB0bqyD14z5WtpBkjG0nzljKF60H3jXVTeQflBcW+j0CN6YWSVIh4pExv/
VmT6dxSnKxld2VmgXgSUlaUMbbUrBrUe4gRSvsKlABF22g59cF2YItrHQagfp3HcTzXfBeQZexPZ
XPNG/KwkMrPCgvzKM51DMOpPdBm6bdBYCrtQzqfncSfpxomtFUXcjKOkpm8tXL7+RM8BvQXtoVEf
Ps1Y7Fo/pccj2DzRMR11ko+Uwh7YGpAGtXbnz0NMyCFkLqEIMB1WqQF4fZgWvajAY4Qy2PILo3eq
qBxEqspFH3eEcFjVdoBu9jJZ0c4B/FO17oTvzh2PQ2NugaC9I5EYHgo3PpeV805Pctx6afpIfAoW
PIKR9nFNsh+b9cH0tM/Bal6zyh1Ow1Dr62Cyb7nNI0oyVHo5hOKba3E7aYyc8VbnmUj3xex4xvNd
oVU41LpaRuwX2OPkHTB4Y2M5xUYvQ4vDpItOnnIftM4OL4PxcpglNnrhXHH/45SL8wE9QRpfcths
0z5PN00hoM3N9TGYnh45oUJoJjQHZAMNe5GYh6mtokObloe27KxrwdO+cjPXXcnGxSgepceObMY/
/oBInjIb1/qF4VoEZ+FFqhDnPzpxai9Txt/Ya21InbjtGyQwq07l6S35yTGy2UNTtiM8vbtEJeE1
4XrhNd12Q5Xj0eEZ3WLiClet73NOJK668xqGv0CKomVlUjYWSY1CnPCfU1Jj282dZj301YeROMm+
ii5tzcdWVdbfwqwhbqulUYMvx8RStUxpzraEX1SM6+4ya54aDea+qpIJA8g0rOG6NJfwgV9LHnnZ
BRemZSLFBubQ5qRL6NK/r+N4ldY4BmoTGQTdS0RtLZujZ276WnsEfxTF4hkCecIwfXpG1vaOzzLr
ae6YjSC/wa6RolBfqpbmfR826zokgwpWcIfvuSUAi7AZ6DLTEoGX/g2RzDwTOHDAz8pfc/ymOtM9
mFHg89k41TqFQ4F33+yuvTiudwJTnBWK6piG8qwRcXXU2tDZJLQb6D3X1wbasY2KvRtfq7zjGBiP
84KmdT08tLWDbFLWm5504ZPtqnLTd1THKUht4T87MjhPHrbMlKncCsI7rAc9jU4WG57CF92Gmjwa
nkDTJ1KU9hBaQqnoaAC68IxBX8EJL44ZJh/IBupiCHCLO3FN9CS+PGDQ76R+dLSw6pple0AzJQ+e
iRi3F8W1niPLDRUcWAfbkYkck542pJw2CzBgaoBkmU4eNdSYtMDTd4JFbz0uAFkF768h3MbWcTBS
Rt8P/hBtNL987wqZ7HS+RjiP9QpkiSDh0GGK2ch9zdSeGrvt1mAc7IuoNu2dTPamttX7cxjdUFON
S94Rqi7ftQ+G5hxbbso4jV6N8LMup1u9qq5DerSFPr/5jD/C2lsjgrSws2Re/uLUyLUloo77paBp
0KpA26G4bHekl3juiirNv7ZiBG9ATTelookWRZgcBHKAZjSMTeZ8BCHqpnB6zDGxrCCd1zg8xSGw
UG3XLjaAkP5J0dpHjA3+NeemKk3mSAoddxOmwNQzGjh3NWQ1WonxpTvZW9fl5hA65pKq7boMZpTV
OMMoXvOKmUQzK+UjtMfBBGM88FnkulFey54ONQiCHrcipx9weT90Z9rMnVXwN0KP5daynxguU3Jk
9orJ92ccoi9D/LGETr9u854CbOBNkPnhsZcbF7ltLEeHirPEncaezFwgIMkjvnIzB9FNCIfKSIDv
8bM2IiArC2HYttBvxomJQjlILnjCfrsRq1bwqyQTVBD6wkCzormoqiXD0IAfKhLg32WwrQrmOX4P
+KQaETnbA4CI1HvtJAieQQ+e6gnfUV/x0Jal+6R03I0+OSYwXt7zyETzOR3SFBRF57YAkVD8xRpx
s1aLSVUfslskSCuvbD/gjTF6l3AlQFE4ddoz2caHOVb+Zx6415We3jFzQd2kXsrejNAzQoQAxI92
gMtXGrrbDnADOVAbh5JlmdLDAuQXfRo1Q36CoYAFLanMaerJ+i0uqLngbcHf9bDaOQ29Quvc+Nxn
CYXexIFg4hxxihcuN5eC/ahqAMANE0p1qRa0BOiQjs5HrYZbOx+5fHKpHqtyAXVIQ2ybP/Y6WxyR
ifkiCMNXisR24K8ZBF8FmuauRYgceDDYvXA4XXTjiMAifZiMsVoPldrQRUzWtuKekUGBWtRGB+mv
5CbTGOqqMbAQuGhDfSY0OP/4Q43ZpeWFhIwjqgs6yImx161V1D10wG/1gk+eiXs6hvGOsG/LqV+C
eBo2BrQCVM3FdTfN/2SEhmxTdeOrpGol6Rl7TUsiV0wCL5eZIG9wCYOE1Gkbd632LWzjow70FWhx
b6hP1swRcz5AswyiC/XHX2TO/U68zNMxyLPdx3//l2vNIE6LdgTtZsPCCTbzf7+jgIb4n4oiLOUG
CP6w8r0aoBugvU4P3lnlF6PHZAaxEqq9GYBVi+jYN/V1ZjpP0C0+ZqXyhTMgge4ra+9SfyNj3xjF
nekap0mlxR5r8AkdRESqyVse9s8clTdJ0kHHVvlZNM0KGgpFIlIGThavkG+dfoDNWf9FMIVufkkT
+uONSscQULENQ5dfQL8Te6aMvEFuqLTJrm3AHRYBPsSReGGJHACh3lNX1c5GGgqjWVcIhBoY6LXc
hhnQ8WxX9ilo6y2TIiaeMwjZYwcz6YNxocvOecZ4xPSZnMNko8VIXONUvKGrSIsc8Apdq1jumwCH
bUU/X0+qjC0oP5i5sycBGed9eZsWSD7mYGOAM8m5M9NnEDpPWtpf9Zo2P0a0T5gE4oXwHyZ+5IJB
7SGKsIaMPYK9JCy3nq/h89D7aoNe2i6vqDb2Vr4xBHDF1rRvuinhxUNzr5kewmwyA9i9slsUsAcU
iPg5tZi5R8N/Hc0t1d4Rpq5AFBN4PLKM82X08PvCKWxAjGCL9uYoHzEuwBtaBxWpYRbkW5A2y0pz
dsp1hoUbo1+o0+Y2bcwdQk+Xxie+FVBajhk+1k5zOcXJJ+Ccz6yM3wuBgzBm+ZqKMBjpjjvCXxdN
qW1gkcGncHgSjTi9Im1zXTvxS1PMY1g8VOU88+y7YctA01swTaf/YRj37hyymt5Z3hJ2HF6aDmBX
SYoXrZBzH4lH+HgoKGmFsK+J96Eui5VUDtWNYe1DwSuavONY/ydD/OaH0ZsjgLjBG9Bv3S8cWpXV
Fg+kBXtX+gs1UVcUNDnhhAi6JKjcMfs5kDLUR15X/gaTKrYwjnSJLhtHZHmSQ/sxucpYVi5d5NkD
6rvaC1cgfM3pZ61XNaYy5xHvNQgUB+OGF22dCu2GEefGMgQJpDC+MkXmJ+R4ZLUZeTCk/JVdfmbC
HFeNlh4wUUxbUTGhwK89m6TyBycOeHEOh8H2n9yhvfNnK0oBQviCERHHBJRNUC28jareixmu5hdo
xF3CjPlgd54NXNui32rwTqWCOTQ6OsAUCtNf043tP1nunq2ThiD5E8zwjN7+bl+Lss4HpVh5m6p+
CrvoUS/2qdYcRodhWxzS+tF1h1ghdBiwDUHrWu1SS4jNS/VRUDxaz33NJdjtMuSPybLpOtB7YfBO
lC+6AdIXhzyG4VAUD8z0aKMNWzfq3oOIFZq+2jUMUT04mZW1hVa3L+rmMVM8uZ7uPkqj3/YOHwzG
YCxiYAFs4aNuSY+/n50U/RhG3HRJF2XHb/ueFojdyvglyqiOZFRlnEXffv1hzaETXzjkHqgcR7Ix
ggvFLv7jhxUYoebojvI2g5G/jGb8riMrBFT78DLUc0nB0Bg2ePoy9v6ntAbG2CCBgc2ufBIBlsLu
Hn/9C7l/wmlmgRhi3qx14elffqEiZnHQ8/E2LkIwhjfRq0xv0wRilNUvy77fZ0J7njoAnlMod5m/
b4vqljgJyiwDER/6eW73LI/RNN+BnBpxSBeA6LO8NVbJwBJgwvUSqWJvzVBOy4Bq6kv7yYTeITSo
/aD7P5JvcdRTjqXdo5L5Pk96fHacd8u29nQeeZhQo7ozch9UTompfzbQpcYJBka/9AAqLjqDdIjT
0Nz0gVudp9o/9QqAp6MxIO9N4k4/Mok5C+Ls41QOwQmdoNBn4XeQUtoob2ma6YaMv+O80Zklz1tn
Rc/BwN3P1Uk4CEcOJb4Z6HMvfWHfhsX09OvvwZoPxe+rA1cw27LRHYKphRdpfglbQJc5QYBnn8r5
LZdqLMimAG870B5r3ORYJDcW0cxRFJG6B7VFZG+xT0WfEsJg9XF5Mcx4ZYYe2QIP8MLQuAXEEGCj
kQec7ThqwUOjXDB7icxd2su6scY5yWBljtxEuvG+cyinibx4VynuT63MzwMtgiVc1RX6N3lBkNBV
PS9OmE18EIX8Yx/5t6XOkGvxnhcEGDO2/3+bb/mc61J/DbD5D4ym0R2qLsM2WZj/9/sAnB/iae6+
pa9k02Sv34fTfPcv/wiokfpvJrwd6gmHn2eIuTIDVdVQfc4xNLYkYdVgJq/L7xJqdO83TyfSxhO6
bpgkrZLBUedtE/73f+nE2phwj9jayVURtuP8Mwk1rvyHzc+2iSAm8Ea3CKvhNX/c/KJEct2O+2At
sZM/yRCQLQDfultU3iC2DerS644r6rYt8BZCRZy0lRhr0S/pTWZXvWF6SKRizQB51GTHoMmbu4LJ
+7q0RujZyuowSYy2N9F2oQqj48jQA/iyXwbNoiQsj9EjCjgU4a2QuE0muYtgqzJyg/7nrLiSN5c4
eWWFE02Z76LxY0zLFnZMYpiS4C2iN1VfMFpKhoVJ87cnPNLMsHequiJEalTiBi7iAMmfgpJDbgoF
5irZiI9BFoAQ6f4iGVW1g62eCUmyoPtS38ajVuzQPYaXTd6OLZKpQjxmaOofjRqdN4gVPwErGU3x
Xe8kTMwDp9z6vZXdjc6kHgQlJA2NrMcaJvmKOSqV53PJg+LALaOpuTAz5WOTRJCkfShLmEdTY+KG
VhSyJNrUNH5E7g7dtIjqASkUbsBFEEvq0KHVJx+YlGBP96YCYFWvcqTDZODNc8rGQ0cS9AyJa7wt
mbL9m9bry3M7TMOqjyn5qaGn7KgmS2Ke7vJPoi/KD6i8zmlwe5dSqpnaVeMONApa2DKdcIalx3hg
62qI2Yo6bwC5FNHa6hFqOEJk+1JwgDTBWF15TAOvREIvMgQtQTMUELuDiu9gWbm/M1DirtUEtbec
uDuGVuBf52YWn8YYJyDfB/rgTsHX7xu33FZ6Ne0qcJ4XNt6aZVRKd+0j3NkxGS/uSc31165t5uqi
DRLvwoHUbOJ2oy82lt2DXo1oTPyarfVi8PUC50jBaBF1W8txxdyMmY0V6QBEhuyxn7zoSqORe3aB
e5RriA3TSmeMtTfoIj1wQtevVhPnyTI3dRMgoXKwzTmIQ1ZmME6nGq854kgtAKklyq3eNN11ENt4
tZRJmpkhvWinPJNRucod6wG0gXVpK2luqRS7u554oYOthTzhbh99ii4t1pAq5x4jneAX+uQQVNpW
enduphcXcQPGHbFbFJxcMDbHHGvEDoxVeLYAV1GWQPxcoOexXxF8AJocmyC6GaRknKcnIcQNq2tm
LF182ZLPtefQsi/BiNmPRpkW3FBSBn1DamvbGr3uqqaZOMuU7O5OEnp33yq33zr9ML7hXnAeU0mX
atv6snlLBRYV6hEYUJzpFTI8G4zwOhuN8JUAmLmEcsGIkR9BzV4hwQMQGlbzkEhhu8eGioEnUd5J
+QJtvO0jWAHZeBUmsXnXKSPYkz1n3LJmuu2IL8Oa5fj2KS/JalpKM69Q7gfggi/aEYcX8fRTvCo1
4I1BZjYnrysAtUm7pVj1TePB0wqKpmQ0tr4+lVvSEqKDHqfyEmYjjfkU6gce7jT3Dw4UvW2b9eQT
9qE46DKBjsewWUfdrOn6nZoqhJCKiT5NtFh7YH6mzrIKxM3EB88u2SAcRrw/ziMUD5BCbKOAuLAt
AiCTeE4mJAWbwVdD3DW4ZlbxzteYREWqL3GbeH0aL4YeM+IS+y/fu9eQoSx1de6mCM4UwkdnL3TF
IswsInd96JlelJvdQjVc5nQD6GtZNd2Bm7EpV5o+jMzBS30AZqlNyUFzUt1c5bAXVvXoSUINtWpL
ILaLACiLTvVEPbeiE1fOXMCq3fg6EGl6BQ5yCyco1CZ3iKRoUqxkIxX9Z+eI7EabalBjjmsxbW3d
7miYnbnS+6i7Sgtgw6kZSQZZBC/qgAak+mRAlr7kJSOvGQ0b783W9o6yls3SBvBEVxlVIFIj9F+L
HMLAtHAqD5RlYzr0uJEno9yaikMdedZycsvithN97UDf6Kh9S8IVLST0DYOwvO3VZziBMF2GPEMP
VlcYJ5mM5VvuWua9xf2yh0RpiOUwxN6Zo9xETBz2xTOCX7CNVtPRtovoKuHBDsfwm2qCLoJe2IGf
UJoeHPBTWe7C6Fu6zklQ0GzjGE/aBWGSNCjdYYR7o7WWPETkb37kLNtuVeSdcVOXFe0HhI8DGTS6
QJcSMA15HMYkODgAe55CpMpYKUYdH2HScaUd6oGJKFhEi1jRXR8bgntsUIpV4KbDvm2IN1hMZHKv
Ji1sX2k72G+sMfdbhGJ7S8sxv8J46WKrrVCUtfbg7Co36JfSzQoaFhQ0HFeyd76VY9y8qNAODzLN
VLRNm6Da9khbqMcLVP9o2egk0lrLrqt07MFtOdELmhlWZVOnGFGN+A15N0wIcOHsTGYf3xDqMDvX
Q6s7IJeNca0PzVvv58lDbHb3gTkoDAmxxIU3hQ7CBL/1ssdxqpkm9ABkowIPFVmjeCDoqADbCyts
c5ltLlUXZ09d46T3cdalb3Wf1CfbmWhRjiEGlLaqz6goCkaeZIwPFya6UHiRwqYDkQCVWo/sfNsc
ryR9sWY82XZZDyvMGy3hbuiTUYal9rs7wtHI0myu1duG5E7dRPfpjtZdEUY4C7w2flWx8yyKxGRX
pW+FXL5Ob3rCSs+qNZIHG7XxNoug0ZB1BwGgHrgldw2Iy2y01xNe4eFiBAh4pnaQRyXoggLCSCgP
qogjuLPkG72r6kh9qM6hbeDZCcGRAfh3sJuTUddYzxmLjIGYJV9t4Vg47ssseiZ+oDmhiEV3F7Sd
t3XB/S8DK24vGzjDz9Jr+nWttWOxi0mzgXds9haTeMwAi6nS+z28J6ASIregA2j6rHYOME96OdIB
jEfmKgPsvzeHZCQOpbferRg1CuSJ+kaLXLkzbX/6yFMUhFBDSv0YAGeYcwrM6t4ByZaD6VfZyUsd
a1+25Yg5f8qfwiyyXzykEHs+Am1NQqe1lnpDmoEfeRjQQMeca+4f54B4kAu8b2AwVBI8WY6o0e4I
d1UFQX5McX686RrPAfQzGi43iVco5tbELfgIAzaJlcF/zyWwvagBoJxXLQGnZfih6Z7a15OAuh0g
BaFgTKt3zcMBA5IfbkfcyWyDFJcNMmdPz+hMrhgmO6c4NiM+O0NehVHMVD0q4MXkeXUvqrK8JLeg
2/FJ6y9R6Wnbxh2bk/JobnZlkb7GsqsuvFh3b8IW2doC1yg7DFSXtyCK3V03p+K0ctbGY/9qz9gL
AU8botTh8/SI+91ceyF6LdrQHHRYkiO4QNCpUBymQWVvTiP1a/RnM8jLqEGvQufd5InSCPjgGD9M
jI6RP+It3RU1802AiPltx0Xifkpke06MvjwZ89wojnz3ZBrt9KAZDdD4ovc2bdPFp2aSOCehMW9r
CYwvjPDBaDUVGvaThqwFr3kuRd69Tp1erfRxGq7IcRKLycldjpca52gXkV9DXeJtOqwD8Fs6XmlK
GWhO0niplenfV2qoUYtRObSmprEzh4o8KNiIsOIne6iQGGpoO7KMr62M6O+4rp7s67yob8Yhl6TZ
xvIdTjsZNX7NGQxszH3xHG1eSEImD0WY6quCZPnLpp/SJ0QE45VhmniUQyGfnSxkNyfYQ78eQQZg
xqryx6iNtSsLR8kSrj4dVS3TT+Bq2Co85VWvwQgNITVy/RwA14fHprA86f5ACVVWdwJB7GvqFsOq
6yF0x6JBEeDM0yEhwF3Ch5LefVoO2D7rzpp3Ns0glVNwv0g5czEUSCx5tfEZJZm3D1RDTyZB8bXr
k04te87dhypKIG2AusT5lVvFWmtc8z61aRauQig0D52ugjs3HqMbrGDcOSS7yA6XWg9UUxn1NbTo
4qocbboxCHTGbRVjTEP/U3ZwYsuKaxYkpEPq4/BpCt++afvMfwuwZ+FMMQN8HQNjNr1kbh3oMIUJ
srl3BHZDIPYMuZTo7qshAwGROozbvamLd30GI43Om9pl08Q+G3cVdmxT3HqGb51bo3fXxRSbD1WF
xicz9fYSv7TYD1mDWpyIl0sj+MY1CeB3QoDesfN7o7iwUcyWi3pMSCcogxiVKyLm6zrPFSdJCY08
6FR3W1opoFvRKvlkJR1npRF7LEY01PFja4egsXiO5SEei3xt5pLbZOlrE9eHLjlPfhBcj77p3teJ
TC4xe0XbXDnjWhRTsenLOL2OqYoJVdJfes9FP0Ha8MEuR65/cVPjY2Vw1xG/MfUnhIXO0hZxeCVc
M965NLDB/KBufWaSj5ODmd2iFY5/6Q/01oDVAVzl3HGHtVSyRSEobYwAAlL8wi1cNT+pPIaovnTU
aG06EBXUMpwGDox1YYo7HPRpJ1/otPu49orCZZzoliEngzPcFnWSvbnKga0ztdHz7w2Uf1u/6T+x
lSQYtFA+/qqTdBG+Zh9R8FqFP7SS/v4v/+gkuc5vknKJgFDPg5rMav57J8n5jf4R/WJnbg2Z3zWS
TPEb0A0x97fJ2cS8zSDgb40k/oqWN14ZJjC0mNlB/plG0j9MUhns064iUJnfQljEffzYR0Lz4iqh
4hEwbwHqKLEZlgdlgag4cBkHoJ24cBxv24tE38vJ105CgLyDZtFfN5p4q5TRrLsBL1lopOdQLy6N
om8v8RpiJsR0s24MgG15nSQrgrbCs+0KwMd1j7SuQxlRZLdDMeqbchjKtQ3WbzNgFOpUEWA7GnKM
5/UDMaj3g5a0myzRndW/98H9D2+Uvuct0i0SwYMoz354RvVfPtg7Husf26Pz//+35G73N4v6Fb6p
7lrz80zn8Y/GqCN/o09KO5II5v/fMv1bdLfp/saDxiWK5ictWgZcf3+eWQM8eDzjLstNZ8T4T0V3
zwOy/239awYvYbm6a/Drfj8484yoQykyuKsGGsfsQhvHx9Bwhsvv1vf1Hz/o/2Stus4jDhp6vT/5
8V8mCgQ0MDkfSJmoyFEM9nUa2wikRVW/dMjhkBnoPfjCRm/gHP76FX/s8/7vG/qyLgmgo2RLaKWq
qtPjKyMV2HNDpLk6i892q92vX+Znn9sXfUHtCIcmcuaswpH7yaKIJtkilmKg9uuf/5MPTv/Spna9
kksxpdqq1Qvr5IBOkjcN1dV4pJmbESzqTojJFDb9m1+/4E/ekD5HuH43QS2kKDp3fsEuxfWxz2H7
tGw4bRj9sXWwooNv+Z88CvMw70+etN9jyL97ARnhymvoYa1kOubxvR+FwLUWwkvYziqzlPTKrNpO
h9tfvx/9x6HW3x+EfxgqugoEag1roA2CrryQBgHeaqgYM9E1fW5bhyv7iPrfIOnC1QCcC2lCRAwQ
hBx//Sv87B3Pj+h37xgRpupSu7dXeNdmRB+9527cEWLANIwB4K9f5Gff2/zfv3uRnMXay7GxV/gk
3aeAmECyoUS6/fVP/9lb+LI90NCOnBq44ApYYfSNCX9+rAkkWgjTJqjParJx/esX+unX9WWnyKFx
FWVow+EJfDogg/Ng2JACA8dTF5inCU0M2mCJF6UDrwKnEYLGr1/5Zx/glw2jSvu4oHNFmksOUmFF
G57YrYKyI/gXX+DLVkH8kS7JdHFWjghI/QSzrYKLwVaR/xcv8Od7hePN//27R0B5XW/HYAo3NDVU
u8R71hfnqq605GCSDyj2jRZ67hmVmOn8a9uf+LI9GQyMsrwuNMyGKAOvm5y4tFuwxYBdfv2t/Pl7
csWX7aiWomVUZbNmXd/a9FFI/KDWhTAVVYzsTCMFYwuWxfyLl/vJQyC+fIRenlhpa4z+JicWjkC2
SueGOEQq7za/fj8/OZbEvMC++45M5kES8yDfUcP8b5s5eSaIlYCcviqiph/+Yr3+7GW+bDll3hGq
OSi5KQhsuCMULyT5qKmua+AlV//aO5k/wu/eSZ/Qju8FfQpjvtxaqBmTg9fjSbpJ8B0M/+IX8mXj
wTtRJNIt5KZKrXGnqUlcecH/cHZey1Ez3QJ9IlVJrVa6nTzO2ICBGxUGo5zVSk9/1nznxuhHM1Vz
6wJp1DnsvRZRk/9/4b84GS3V93y0gbSjU0Lc/ToVVEc9HuR3tJPl9roymo0pqsNx7uocRXUp1TAk
fbNlMie4KDJUeWUJzYYVBY2HnLsYp3rTJWiFRxhkRGyOINmv+QgWmH9XdMLlZuUNpyqoatPD+otO
ZhuBrADTocHbuqqsbG/W0x2BO4xzKww+YzbdC2+qHriaMe/HzkovrEL/Xdv2PODJGfn9uo40APjB
CN8S4F+7yYdUMy90u39Pk7Y363ZDNFZ2K2pnb2gBUMtCkGu8KT2FEK+BfOTi/JB1dOFl/x4a7dOW
4GMHHDm/0TOuC/ZAVUvioJXS+jscSF23Icw7Mh4Sq3N0ztkADn4/3xROVf6/azfbm/VGtNi+U0y9
v2cXEhoPBUkAza9GAJEha6Yu7E8JUpyAQScNW7xvohTfRk57rE/nX79Uf7PeyvUby99E83EGaGoT
yvSky3TKzfmnLyw9bG/WW62uHaJKVN7exGhSbDlk6tqtG8TEZQHJUsFrqcmT5WdyuTse2MHl94IN
W8wJqbCsC71t6Vc4synIzcXkcuw07Q0Sn81eHUxtuM8yTva95AVAyV5LgN2dEHeZczz/5QstaR6X
Gutarfd+MxHCHX8HCKNxSzIQFCnJavYnoEtem1541akn/KMFnY5sPjba3LfCaTJAheGefWedl3Rg
n5My37e9Y18owqVmMhsR3Ty2yqLHg1Q6REKAfvPey2EgZP18aS10cvfUOT5MfGnN/SsxPs5emhH3
7GNPajJ3hGTZFtMex4+6sPVb+IzTsdfH9yijtklxDeQewU78I3bBWPjkNF4YbpeePmtmlUmmNekT
3t5Kex0slOFCwldRPTbXDU/ubKXTRByXC3zQ+5ZTbHGUTivE16o05cgVoAKJJia7DH6RA9+ICzWz
0Lj+i/n6UDMkraD8FuRc2q5/SjvmiJBUtySo3js0T+WF5rX0llOJfnjLJDE1KZv9VRikydbmCH+T
l0SccHh33TKU082/X2H7HpEPFTkyjQravYiIWU5Ly9mdb8BLVT8bRk+8C21gR4DSByCqaMnj8HF6
XdmwZqMoG9HCNSK6gmjwaeohwvUANdt1P33WtTljJa+PxLB95GjTp77LhbnpAg0z4VXPd2Z9O4xV
W5r1SHKSn3lH9FTVjv2NvK5onFmPNkvIG23C01sfGp7MWBDgS/MvtMuFanVm7dLsCFsHztbvTVrn
s9cW8daQRXJhuX/6jf8auGdNss3puf1k93tDEoVL6/mhJVjaSjxRpvS/NUWK1xTg6Pl6WJqRZk3U
aLPUR9+p9g3Sk1UBU2oTTAIWB5FMfkH4VDmkFz5sqdhm7ZUZn4BKw2z3YKch2xFtRcRKOCTh5vyn
LAwXzqzJWj44BDjXnHdxenHDvTRYMjKUbz2MlxeG2oVPOJ0ofxyROLjVOkPF7a5WQd+8QIdKgrtS
5en7VZ9gz9otlsSuCroTNzoAm52O02fHwWbLtXFwXdu1Z7MREWQJcb9+t63SkANa6ICryvPUhacv
zNiEDv9VPmYZE+tPbAHqMI1IeoxMXeNhzIlv2hLUyPlCWqqEU/1/mBaSEiuX1pA2+t8nSAElzOqQ
/V739NNbPzydeGqQZ6HRbb3eI2j+9PTm+gKade5E74A8NDy9mhqQI+X4FJT2gzqFcAHujK/8BvH3
N4TScgtd6ByoSPFOAKyLN1Kbriz+WTdGnonSIODhBNBl20mGcIl6O7w5X/wL45E968TwGBw/HRN+
uqgPQKhfhpbcedK5dl0pXxuH6KCrXmTNunIWliIvTF1tuanY94D64qR6sob4LTTJzIuyC6fFS7sM
a9alm6luCTvu1TaIjJ3pE46ReAcNILedAOGpdch38lNG1lTlyys/bdbHdd+qzTHUwJqqkckv3rsx
6BjcKT9lYryAp75ueWPNenvVkGbOClMh+UWTZOO4gv0nnAtfsTCcW7NuTiCCFkSaB+8MCP8u0NDE
5FPjPDIWphca28JIYs36+qBgHHMZrvYTyAVSUcHEpQQwEUC8ua6Rzbq7qNBEKNJg9/DHymevhodW
ZqQk0p6NFaQW6z4b3Wx//mVLXzPr9Ubkixo2nNoHaCRuPJAlG3Rf4/b805eqY9btVY09JBgttW89
80ejDbdDk0Wr3NUuFNXS8+cdH4ZfhvOn3Ueh9sCo+930g09JmX06//MXZiY56+5eFGUOVrN2z9Un
jp8+0OHUhc+dG9x4RIBf12blrLPnSQODw1VqX0fWfVWj8+Iw6rG1h9fzX7FQSHLWs7nU7suGo4mt
qAkLbvyXaDReBYT6849fGqzkrEe7UR9oLBHGPTG/+t4cuCrGXtfCaivSbVDEBPX45P/Jui3uh2gK
NlLV2YWyW6qh0zd/mHi7wFJhwpP3KcvDh3FMc0ghnjhoqKV2pZuq4/mPXHrPrNOrivjr1C/UXsJW
glYDRkTwraVAyl15f657yazj+25UOV1EPHvfgZYj0eQxy8hddUT5lELNPf+ShQ4vZx3ey20J9DRr
93CI321lRaSHDM7T+YcvNbVZfxdYM2qS+BlNuv7BaIJHc+puSzU8X/f4WXefkLvEfkisjF6XBJMV
BfSQ4kdaudf9fHPW32UvB2hXPN/V+qck93d9XNwYZJ2f//kLjcicdfSi9/2gNcEFx7b2qdNB1it3
4ICNVOdGRx5z/i2nbv2PraA56+7kdZXOpJ182ZR9m0miBosvPvluwSnAV1QX1igLVf1f5NWHngdE
sWPmoKwSxYLOn7bCbHYISLbnv2KhmZqzji3LfjQBZWlbYL+Huhe30rpQC0s/fNaVS2Lo7aJk82oa
LYHExSFjuTBJdWE4XPrhs04cpe0QKsUPF8WLDkh58N6vK5FZx029GKNDQr0SD/5T+NVDgvvwukfP
ui2Qr2QYe7vdjyinPk9jK/axMpvN+acvNchZr3UJtIr11GvRUj4modwDz7x1Mc84uv7pBOS76i3z
jNFAtIFWSh2NSOV9mgwDezkC9mYiNV+vMFCl1zVMMevEtPqqSnXWBKRnlEA4AOaRTdpfGJ3/i7P5
R+8Vs96LW9lppdVpW8Jk98Mx/AaYiR1x8AMty/gIcmKLcCf9VH/xi82lC4aFHiFO49WHrhwGYSWr
EMo8Ucf3rR79sAKSuArNfztfNUvPP/39w/N7oh5GROjN1gjLQ8QB/cbXSLcJAQJc94JZl66B93DX
yQtc4qXdMn8jbOPetb3rpoX/ib6T1qhXLnywOjOfBpG8pSK9bxzrwuMXRgwx69ikoDmmORjt3utN
iUjVag6VHOwLvW9h0plHwIaN7FJW4NrWnFQLbU69OVMBjEz7YkTmJaLPUg3PuvjgKdknHgOII3Ss
dHpCrNPGcusJLFtVQOe7qp7n4XZln0m8QfS9QJY/tb577a3iG2m+F5b7C18xD67rTHwptklR5WTA
bdLTlKyRF0RoPfqY675g1r3rsHM4uh7YUYjwrp6cH+As7v3c/XL+8QtNaR5NF2cOXCmI/2Qbm/c1
svRtBB1of/7hS8Vz+vuHbqyCmvhW1bHZgnsn9fro2u427acLcXhLv/309w+PR+SRjwGEob0QllhD
DPnhDUZ1ZcuZzcpjaMQcPLXNHjHtLfDsm6IvHrFaXujCC53MmHVhwR0dkAWt3ie9/xy60KNi/XPB
z19XfjVtz5f/0ktms3Rhkd/YSV5Sechefa88uG7w3S6y38guduffcQqA/tfq8b9N3odaUKDfk/CE
qoJwvs9ObiDLECNpNtZvszfuqs73NnkQHrmTTtZ9iKUo0ssXqbXVnhzpS5uUfzc1a96OrcmuxOky
GrOmET90XuLd9XacHXqpx6/nv3TpFbPWHGokdQKrSfZtbH1tfH1jiwqP13hhw7j0+FlrdvR2zDS7
T/bm1JAIJeSxmtpvuHQvLL9PA8b/rhOs/+rvYz0hxA2mZiAlO8pTwfZ3rNutN2Ld3kwZ6swbhysH
99h4Wiw250vs3+2Pav+7gxqVZ9lIApO9VmowMLBS7YIq29k2adctO/wL6/Ol18yaeTj6p9RVM9lj
eAT4PmkceYvxpszznd039VUDgjVv54YeRCqpVbK3UxW9sOSSj24YDD8R3GgXVtULTWAefan7nhOI
skq2zWDCQBjToXX/NLKc2gMMI19c2HAslNc8BrMWCUmzNpEHQdQmyY6kaQOCMetdeOKuwL+TdRc+
aOGkx5rHXwahQwBFnULbzP747jdmeXQY5p8yNjdDXR5R2WxNW8D5vfTG08b7H618Ho+pDaXhOznO
EbCNh9AIN8RBYFTQcce2q8HItgIq7Qn0eb6FL9XYbExwTD9B9+V4G4ISnPbopUgMC9erxq0ddKl+
oYEvvWU2NFg8G1KHg5O8UOUd2CaJ36rIn1KsbRe66ulR/yq32XRHZB4K7bGOyS212p0dkdUYaaTx
ni+mpafPBgK0hENgKiPc21jlSHxHzhunwZ/rHj7r/rpdGmnqYHg0uugGLAZQGftCwS/97tkq9RRw
DyeGR0+TZMcf7DqjumptJOdRmPB1iqghSWKDEPm2DtuDVz3V8a/zRfLvBkMG0t8Db1LrukOT8Tdl
3FegrVW8Q2n/HKTx7roXnCaZD5OJbzmkPJiatxkUuTJuXjYrU9OtbaqF7+ffsDB0yHlwJwkktW8R
vLbP8/pdRNU3jtceuBH8VA/mzteAlXfQd9mEvmflpXb675FRzuM9Axu9QycUuc2jSHdd4Q83RsXo
2MAOWJPm714YF/89Ssl5qCeyBtLJshquSGveAhK99zv/7mSnA73FZUd5R7uDLK6ui7omQvPv6hpi
vVKNWXibAF9fv8tPGy/ilt3pqtFDkrL2V3MIC1jRqcT/Bfn3Luis3WhV38+3g393QTkP4hzDYQiy
gIVdiiGJIskZylPr+fzDl+ph1r87FvhTERT+Jiudr37vrLXum9v8yLxiY+biuRvVOgLvf/5lC18y
jzOciBQCQ1RG+34M9E0bjuoPfCHvurBuoiv+rgMPCBO4Z8vbuLKYwCEbIQSowvijOn/SrvyEWbdX
du7nTmV6XJmgbUk+GeAVzhfOf2vC/52A5Dy8UNqTQZBcEO6NUTO72yyBp/QT8qytr8m9r2/wzaf1
XiMTj7SRadA9zEZ1gZeBc+X2ZzhBLsaJ0k31heXyUm3NZvZBQ46hi1bbkJ3QBqAegMbsYicFvH3+
i5decPr7hyE0j6LWdo3Q2Shv0qwbkEnjsCMJkEuW8y/494KfvOm/X1C3iZrAp6qtwp+5TfzuKfKz
h8Sv3y2936nq0gnkwqDpir/fw5IRVpeZ8Z4Sxs1gIB7DXLJqlHbIpHNhr7/0ktkkXzqAIvyWl3Sq
J8U/Mx7EFB3HyXj1jObCrLn0jtloIENFcIHKCTQQ0y7Pp6cm6L45tvXu5+nb+TpZqPR5PGKRkBmv
m3677USIiEjTCMgYpL677umzISDA4KVLzSSWgfNlvL81IlnHbL+ef/rComIeyC77soTAiP2vhTyz
imxQKGXrGevQlZd28UvFc6qZD30iqnujyAtc9z6Xdl/KCJTTytYn58Ka61QO/xhj5sHqkxX2Vas6
knZqGqhqSK7UrXsRuYe8lIc8cF9D59LZ19KnzLo3txfmZLo4OyLPyHaWjsbH1S7Ghi707f/Iux8K
yoRXOaVJ22yrAkyPYT1Isw1XXlP9UQbHLfH4+3ydL71n1rdVDxI3cMZmCzDtObKDp8wJb9OyepTN
+CJC/GrXvWfWva1E2ZpZUTO9YTzWndjlRvac9nAsndzfjJF+3ag+D97UpjKr/NQkTMpCNedxHLVm
kL8UMrjQQ+Zxm5NSEmdc3WydUrxF+GK5qf1TlMGFVeNCk5qHbYYZXKCilGpreSFoHyHFGoZmsT1f
BQuj3zxkE1ZgJZKC7VnhKxVux1qNxMCrDNfDaAu8lLIuxaW0yYV2NY/g9DvTl0bMp5Bv/ItM0PvQ
aL51wgo4fXCxRMVfrvuoU0196Cdl6DuoJnkPHNVyVVn9w1BiVU5C9wDQ9sKwslRys66exAws7iTq
rVsCa2rjjgmqxjPutuKpyfwLcc1LjWs2ncP51NvMsuptlyCYyUJXrCJofnfBCGr8fGkt1cqstwOm
te2p7iFZcRawAi75a5LxXRaEj73dvRlVcSm4c+lFs+4+hZmcCk66tp4Hki3RypssgQYaWMEj8kEU
At2FDfxS1cym9NwZndZx/XIbIatYldIKEGXC96xt3Hc1yMfzBbfQM+dRnrhw0tqIbV7TIgFJg8TA
Kx2rCytFY+nxs3kdRfzkqzrg5CTL906iPwejuUuCol+TnHEHY+tUhsOrJYcjp/EPXiSrHfH79Qr4
6661Bv269mGdqvNDb/JNXqUINN2GVfsHHA980rh8CcC1lUS4Qvi60GuXvne2DJCG4RfgHLydhOTm
ddovdOifz9fUwhJgHu6ZGMLwE7NydhU837Ws0Mx7veUf/CZDGDsF6qveJmD0Mj/cnX/j0sec/v6h
0Iy0MBEM1t5u8qEyrhvDaItbG/6oe2FgWHrBbGAoG1exVym9nRu626KpwC5fuaC0ZgMCkZgV1ige
3aGOmiKIyc6lGI+lXz0bAgANRCB0K4rlFLHmBk2NaEpdF9UrrVm/J3okbCfoupshi6GvJnd5XcKg
cy70yIUfPw/z1EHtT2aWyQ3Xy7vBEo8yjz6dby7/3R3/Y5E6D+60CPoKazOXJKG57yLtrd/kDaob
pHbec9F03wCPfldl/WDX07gfwk4dKlS5zwmxPluVhfpqGItiZaSqW6em/IQTQKBHTC6F/y6MqPPY
0Lw0YL6pwuFqJY+/pVXa7/rJwKyOxfZGch/+cr4clt4zGwMiLSklkEw4cKXWHGqpxvxdKCnNQ4D1
NITM6F88fBDiv5Oqf5X6bKHgjMLPu7hKt2Ez9PmwRlCXClQTll81zaoGu0krDSsjE2toz4DuVngB
R3YReil94a65ziQpvAAOG2a70gjiJFulUwIXJvRHFPSm2Sflnk1+jGFtrIO+7jEqRCaapBDcykPX
+L1hHwdNOhW2Vasv0y9ydNzic2HkNeYvAYmDcBudsHpQ03pVrjujrYZyN06l4QQbaOE9xCV4zGw0
/Agn5uC4MIgTs13neYioE1DUKk2n+ntdTPIPqaKIaJ2p0pACKjvDCshWd4L2PhjFDdF04U3ZIxEf
c69V63yMBjZ9mZdpzT63fBn96F2j1G7yPJaQsh3A1TeJDXS/B9S4V3pYP4pm5DYxiYwT8DE8SUkz
8ySdcE6SWi9RwTrG/bmztEmuIpSZaehN30JlQKg36rU7BBiK8yMoU+vUxTxznUb9AObUNzP8fzoa
FaWvgaxuTQGYnLitbu/mjdiNo7tJSut3WY93YZvHawOHptnDUyu4Wfe7fj92qI6FV20AhhvryHXW
jR5zJTmmz6EtcDj9Fs1tXPTVqhjwsZH7A8LolsQGMlJ3XhXumyrFdv9MYMY6Rw0+DLdZwYxLQhU8
50gRj91jGfAUmWfJDzml+0ToDcpwtWqat4A5J6v5X1X7CIX/bdB+YTH8TSrtm6m9lW17P1XiAYw8
6rQcJ5S+a1PKirg3Vexxnnfdb3aU9vDci5d6rG8IB4J+HB0jQYmVKNvGL41XbsKpuXO7r30QPlDm
94Q7Ha0he9O9k9UmxZlbj9HKiqYnPTCh10aQulpC04a0iJ59G57d2reLw+AJPMla1zyAg5cYy/3i
IRSBv8/dkxHKTtL6KEvLHLHQ6veRFsSsSjmExPPkUfBNuRmnCvAoLtxVz6zHN3A9WxTylzmKY5MP
L3Gs7FXdWzdZnd7hp12jmnrownSnj+698LvvdRd8icPu3bShQJd5uXEIp15hA0DyrYWvYgw+K2Rm
1kSTqyoTfq0qt3kavhWT9dPItVfO39+aybtHfLfGSHer9GETauJLb9qkLmXjWtdDfQsZ8huo572H
TSkR7UOKdnbdZN0vrY+bFeCgrYyqja9eMnh/NakiJWFLndWvWIwd9Kj5mnjGixmZG1nWzmosymdz
Ig/DG+4t8WrYzo482u0QW3e5gCTbSe9L16f3np4+w3j/McbDXYr/2QLqTD7yRssSLhyOpu3twLM/
pCFUdRSXDw3RM2FTb3AZHkHGHpTLta1yD70xgK0dboMwX1WxcYuW4lFLtGBTRMVWhcERDhgG5Ahz
27SaUv8xCMZXX282YKDWk/E9mZwnRx93J2is4rp0ZL5nGAzDgr5PcKfnPURERupodo0canVxaCco
X8nJ2hg9qUbbKbvEJRutojLfwqzY9iQJG40Xb2qVPgZRfVDpu2P/EmbyNRDxHq4z0FlWjYl1gxdi
bdfyVUQY9ODWm4iCvehFuOKol8AaArZVoAz2QoI8D5CY4xrZJeAwwOFSp27dY9fp0cEr4b6NRrxz
u+LJVPi0ys58I9OLQzb3TZTlw3TKYx66m8DI70Yv2tXk164AU/enEeMzUJenk3Q88MVLhmKX2yUD
xXNbs5wXXrCVuvPEbDSs+h6ce2Fa5c5Wun9wQkB4no13rWwycmlxmgej2iAYzDYD+rVVAEKcxirl
9ynx8xfwQx4w7XaY/K1SIv+sEAymqzEKnacWCdZLPAxoohyMWi+5EUGQDouTOb5GTxHFD/ro/7bG
ul7nVtXaa/6tAmucjdqTNBRpP1EFzW8fawb9OtObqsGnmjj7SGJqkxmp3GtheQU5t2HqVCvbonC+
ergqwlXou6TBRbE8+TP80m9Xrtmqz7Lr8q+ZF5CiYUiG1M1ENCAqphCVq41MMF270hza2z4axyef
zA5zO/ppUN5YhZ3ifGqsb67DKVtR1+aDlK12L4ZCrv0+ZQnVIU3Kd82gam2bGR7LGWsykj0Q5/an
ia98D5E8+k4WigjWdhgU3wqc83vDqOQ6RM545/cnR3SW5cdQ8ET8qqmeHxH6KWuT4TIZjnY8dt5d
mflG8m5rVqOejTiTL4hkiUOBtg3OuS218mczhMNP3xf5VzdpdYaJUh4H7k3viUcdBwjKjnwf07Iz
NlVTevdB133D9KDdtg5AqW3bVChmo07z1CZt3DDFVUfYmDQKa+e3Kq93cdp6jOVKfI2EG3+f/LCg
2wBgT1/apimOrWNEL/Vk6b+CIBxzgCXhYN51mVf9CbLG1LcQTdR3LSqH9yiLUVj3QbKZ0tw8oumT
D0k0iN+m6CQuVt8sDoGhjw8RtfgjIWyJqMe2fujA4P3y9R4i85Sn3r5hYnrKpF09yyzJX8asqg5S
eTV9EHBrvm5xcEZQ22r94BcDjvUwMPBXZe5rxKPopU7NukE205eGuIv4xhW2c6ziKtrAJPhRG7LJ
MXWZkf1ceHX0/cQzE0DmXOtXqwm1a5TXiGPbkI78qEiUGTZpx0RcjbKgf0kvZ2JC5fFoDwXyCSA8
n8Le6jGzG8MX2ejO56I1shtuAKxdlOf9vmzDaEcCmTh4ljM+MGB2P+1Oqxsyqft4k7Ste5ABv2kc
JT55eJ5rGLXaJ2sUxR5xLBh3h1Jk/NA0eK2Bf+I4G0grini0Oq6CUHDeTWGXIfdti/TPMFXZkxU3
I6l9XXib973zzcE2vtZChJt5Js11j0KYt1TMYOwAQxfYXWKiun63Q+5mGO9cRH0Ik6uqrh8iF7EO
otaaoReGv1k+x2M1aOsyU9WbGjpXN1esHd1vNV6l1zTy9fC+grUZeMcCNNFbTlpVtAGohfzV1QPQ
7MkQCWs75Cxw/BXGZLM9DBZite1k5UpbTVgEnqw2OgkJB2cAUmtbYWnvyPLjthWtaIClrAwRxqU0
VJDsejqlVUDYtKM6tR2zkiPJYyr7VtXbEpHllyxFEb7yQgaIp8gmkneNXZtJzHPxsUX4Uuo1nCat
6dZVidFhJaUlBAve3HyO4ligXAherAEcdBtUms+Gs/JfYIp0HR4W32bsw+3zeRhEkLMAdIOgOgZ+
mhwnG7XDuvW1yNg61thqa50ldnpr5iYOYsUo+JzX8OHv+hiboodFqN5l6JBGLHO6rv1kwaPGez0L
PLHHreeIeD1WYS7vXKf31LtSELhe+kSr831vNK13k4veqCWhRWQATetOZF50G6UqcT4VEuZksSqL
VjV3fSfGe8YYd9xBGDfSbR9lmocXoLe0DaQyU3/uq7AfHzIK+3vJUaLLGlF0UIan1vxC3mvcrYPE
xITkpVn8MxhOW7neQcazl1mFbCDSQ2IF9Fzkr4DX2QkMoQ8aNUuHCRObZMGY6SzkoZDnkffgEXI5
bnJMONN9XMM6eepiOaitHGG6bl1YV1iSnCEYtknmjs4mRHGXHHKfFJXNWOTRO2BdFR/KzIirV+pm
lA8dbDLcWVGoq7VPh0eXXPVODeamYYFlECFZrycgZgl3nB28bZOktWZttllh3krRuukhl1i7N6Bx
JvkAJ8x5S5ucwaccEf5t89LWslVX4ibY9X3XWTcauOR+belFKzcEX7vxoakLVW2sKhxsNKAGZShk
CNFi1MELxsMU+ltrEu2foDcNDzCEZae/piKMXulYVrGpSAx7dNGHTRw/902+NqoqA/6Mwjo/Ktwv
+trt0Q6sQVQ54c5OjGK8752ocdf8V03+atEunEQgPTvvUtbdF5hqDN3YFLS3qZTDn9Y1p9c6MtJ2
rby4aPZUjJsfQDONztoZY61dBYmYHlpPD3ZtnhTNpuxg7+3isEzDzRQMBhoUyzXU3gs0ZW+KLPH1
W3PSTBDqlcO/CciJjo6aP8h6O3jliOEQXRKAAT3ok51JNj2hkA0dz7gJqjo2f1tWy8bG4mr1h59F
PbuCBIlXbFfmuC/trNMOMgI2diDbd/jkR3ZSbtJURMkpI1Sg1c0EwxtMfD/bCDuq5KPRJ/6DUXQa
5htj+uWdFExxbwWbLi5q9FcDwOs1+ZxufxO4vRS7qjUgs5MGYKLH0IJs5wsb1n+Qut1DUbXOz5Fl
EdJBKhOiu+HL99wZ0ukBQWelDvhrxOeaPGcXlLYErtUPads9MAUhFsOVju9rNFRhrzWWGf4hbLKA
oDZDOfiQg855m+rEtT7RsypnH+PGwlNNLYpDaGostILe17q7WMSOcduZCS12SGVS7vCH0DmL1PWL
R/w+NIe8C7BvBL4miq1hEqa5Q4utu2yIeDY7iMLod/HEkH4bENtNZlGHEg5ziOmND+Gg183as1w5
bUcsuhOzaZY2zyQtdtM6mfQuIDRTF9nODEzf2DgEdDkrR9Om1yhpkJwzl7bIqKRrfD21yicrP6UK
xlpWGjecp9k/T0tNsWJBLttVE+m+OjDEEbwchl5crj03Kas1CeqGWPkedbyafMvw98lYl87eaTyi
BHqESETUxqN6a9KsaTdtT+T6pm1ycYqMwkCPbI5F100ShwiTJNOP2jh2WLd3dF2zvQlUiIrNDlC6
byxmpW+OO4T5WrKhZOcqPOxpbaiHN/kpV2Dl+EROrptcNn+mWvk25xhOee/WvsHqc2hosqkdDuRY
OFxYrXVHjiQsBrn3pswWuaRkD5cdEz8ATj3R31PUuZHzBNSu/ToO7HLJ0FC40rTS+pSMxEFhY4lR
+Bm95XB8EqDTMcjzs495xCqJrS+oEcYa1wg+c+KXRgS6JROhB2ZgT9G9o+VasxrhKdc+x0Otgz3a
mMrTONDbfoQoKPbT0yjdq860voItA5h9Qt4myXOsq8YARlqe5k6lVa2udhZ10/7UtVbEw6rtUaHd
9kMThJiOYZl6B90fOdwdxjQJHiwm5vTZC1Rv3/esv5tPTcrgeeza6aQvyUjHQrIq/PHOBBb7RCZG
0HwuytLnpmXk5t7c+zqrvF9hJDMbVwomogfOndAH5VIT1U0VKJm67NXTto9X/WC68heGmih9NExL
a44DUan1fUEWYFStOriAbJe8cVX1tWccDdNr2kerqbT8J1IXN72zUxOVH6lpWRr+LnssI3eKsJH0
EUFzMH31NSNuP6VJZoUPDXYY8whawE7vQT0Abd0mSk9t8sA103+f4FwMbGrrTr3hyBoi1qCw1uOb
MG7H8lASOSSClTD6Tt82pcH1WEfLEC9YfdwbU2RmdeSWvBP3ehnBgl3XhoaTlpNzbJBV5gTTCkJA
/865RMa0CwWuLdGQJY3J5B2J9FcikMN+kqULuTBwo9R4sbif0f/okxeKo6VJDgHamu74FriEdMcr
XPdJ9NYRp66xgjKrZOjXTeXI+mhonT69kbsVtke/DFvxqGod3iQrBe/ewUR5bLhm6e7YI9jhD7Mr
bP9VxyXWvurDSAg346+mKPTeDCYO1HBykG6xCm1jqvUVxhgte3Sddhp+a+DHTIJyDBRihOl52IjS
tdMHyr6N/FyMb0ntlMFNa7qVtuGEl8yRVXAyw+zyNArcd6tVvvGZLbQ/7DrW2t2Tbmiu9llvhOvf
VFka1/deZCXTptbDoXxOtcEqUn5XD/sAEfpAhtd9PDGV4kWuHZfjbS9WPSdKjcdkx+Cu6UdUkXqW
cjuru1CoXZZxHccpQLDYdJici8pDYPV2jjjOq+TGDkMt2eS6W/pv6f9xdiZLciJbGn6hxgxwnGFL
jDnPKSk3WKkkMYMz4zx9f9Gre2lFhlla7dJKEcHg7uf85x+I7AHoELNZNvcqaRKb9PBSzQq2qNuz
rUGrUtaNtFJnfLAqE23kohKyCGdlm4ogpjzpXw3CT3jtPNOAkJm6SYY4R4oF1JTtf7lRRV0bZGxO
ssVRX8V5xv8gna6961MyZsi/Ncw8vmtwJFWvVKY2wdBOxh56HZV+1kPRqE47QdwChhInYQtX7Foz
IsYFvf6Qf8tyCCLlbTVErQ5AWnjx3hULjUyYrNUCRM/k9BYbrxC1+c3zlS7ENu49yZbouWNB+rZp
KlBNY2zL8UC+Z69/SLOdxr3t5YW1oZTr5mujjvuMcigebgPq5akPhVWV4zW5Lz4xMaVbMlQmqS/u
t8K3rOFodHqRN8yfPflmikANpLQUkTU+I+3JyJifOi8Ybx2jOXmHMWZ39bd8otSeNmVUZIyphcaF
+UB5SH571TMFe2hsNxJ3iYiD6dHCdDqDrSS7pIDtI9x26sKxUnm8D6h+vENtZ3FPiVJ0fbaXZZVm
FWeVlYJ0+HVZyRpUO2+n21HNQRxSUot0Z2ZWQ+o7mGWwi6pyKMPpBGKg6nU7tZNz0Ktj4ZAgttGi
6WOKJFV/DMkJFx07+rvQjuvUfkqnRXU3BLGZznXZjcMCUFA1VBFVHpTbPpKpuIaQKNodsEL7K1pK
4V9TopbmPd4lXb/Pl5okvHyZ8+46UkvSbGNCGNwXq7Nj8VOX0vA3lGGGfVSEjju3ykhnA3G8tjX5
oDIHJEmtLHhoxCCA2npjkDshsDC3Gksci5jYyv3CMkCfyWyb0XNpqeQYpxJnfGmbiYsYixzJu9qU
/TuEC/rKKAPx2JZJ17h7zbw62pXxVLPay4G+EsoVIWtG5pbLU4S7rbXDjNZnZAGC0ewGkoCC15xs
zOLKW8wk/dUvDnhD7qTMHSOWaP/DRFpi7+tMRv1z7tEEvHmEtC8vibVIa0/QYF9f4eQDHQM5hkKu
XzkCZ+7J6aHZmzMRvSQEZQanfBsQjN2Nun8HdFqGe8MdhLVNKjMltIdYxNvSn+fuSjiD2x3TqI7K
B4Cu9qFOdZzvillawb6LiyLec8AZ3dYZibjGV3fxzU3XUQon4VQXwbT1Wt8cf1WDcvMdE+ETLYU5
Sk8L58v2D0BUnu0pYkjzFdEgqhsisdD8JJU3WXd1Zvjm+1wbgfeeyzy4csggCU1AtXjneTFsllmL
2LmNOUaiTd5WqbfN5lour8ncLhn4ACY9R4ZDRhXWS1BW923qMpkZa8Nlv26HGRyRPeObO6GZe/dJ
7/S/m0FM8xpiRp2k11StRLoqLTDTT4LC+V6knPG7aHDzZyJNQW2HoBinJzjmef1ueql8p2mhB5mT
HiwziERh309NGUd/sLKYozc/iMd/2rRMqt0wx1N5GJgznfjvTFdu+tlzwaVH149vo4Ey+wZ7cJ9E
yzqqq7fZLcE5HLuM7Td3irVyCEDWkUPkciqM4Z880X59TC2VR4dMmMl0dED1/wxCC/Y8a8k7giCX
dj5lzsJQJXw18YuHIUjau4F/y9lRCA2HA0vYRxK1wO6Luo2e47Zk1DJGw1Wle+/exBznybaGSTzZ
k81IwJajDxbqtjK/rpJoaYBdPPG7C5Ll4OshIJvQlx8uzfJejrPeOwmgXU6OMJOABKi2D0iXq62g
uG4kTH0nmLpbJgfqAAyb3/kotPYuf9v27uJvVYcXtZgKDNcWAYOtykhwnkoRgFJa81MNv+DH4AgP
5oFR8Q/hD90nRVAAHA/laxVpVBW+a/924jm5Jj2o2qto+RHNetzhxFJNxAsG0W8x+OlHOrv53vAa
stDi6ZTYldq3LkmDBNhy8t7lfiB6ZkOlFPuiCcYbjPzFVVXZ7QndcHBvyoWziYMg+ofHaXxkUVBG
oDQ4B0+Vb51y3yHMJMpq/8ikwt1SLkP1Zg59+VAX7XwwPZeWKqmdct4bNkF8HAyxsjexXzNxc2Ic
BqE5O3oXeNK8hqMtr0x7TI92KtQhcZsCiaMsv6tmmfbpFDS7LOVjyA2LjRR02BEZw6x5uTJ06ecb
IGTzeYZcc192RX8b2HV2zKoBqMVxjWY31aLZOlQupK8OCxaoqqQdGNrOeJAqN+9M9AO3wJ/WTtsn
kKxfrBenL9Mdx4p/U9qWBeCVieBXVro0rkSYmXvLKqM9VgTui7ek6UOu3AbBuk2GIeGQHjkZ03Ld
emRhp0UR7HB+IsZaxlKQR1iRB2o2orfCuifXCk8VnROmGghSXJ0uO+i6RJE28u4QQdwjKEyB4wLa
tDBoI6JsYxtQMJr9Z5pk+T3J4jTYsiUUxSZwHeuRoGXfDy2Mwv9NjbHCm7wY6ep0Qdhoi5V/SD9R
YVYSjMk2hzz00getOaKfIJrPEIa+Y34QfQTZLK+yxVeP5djCimzIeN/mTU8Vl2EcPLuGeYfHUPXH
Jld7r2qe86wmTk2fwpm2U4rxCozfhlE1AUUwtRU5MeRqiBcgKRWTpQjUMtxzeONJRvQX0XlW7706
hWnfiDLtDhaHvt541uhbJ383cMgql9BZC4SJKB/ltB2xGLltE8/70IQ/30UZY7QkL71r29AEv0UU
6bcRJL+dbor2Ol6a7E2NihlsMY7jJq8JmB5tz/oBJE/T2dZe/Msv4mwTCFNve7qOG8O3ukefjuV7
4tTtoTBqZuyIcFJR6K2bWSdxE2ifE5aGym9zfLzGUFcdpYsjLIdQZC95y4xa3KvUz5uwTdzxNvI8
Rv9NNTJb4Mh/ioRlvOCr5XV7kAMmpzhcNYxziqk/gr2dwFa7ppTp6vauow479mU+3Y+uqJ+mTKag
wUxJLRtTsUmld04PuX7gLDhIa5ZQDtPlhpATuEugvLbkLcyKlAq4FhkQfmHtM19mY9gi9d+UWpU3
JLcP+7Gbv8cdvGETMIZuQflXbmkkj8sSk/A4zlDMkiYMskYejClhiD354wYyQk/0TtoezMAZNorz
9TYbSXdOF+O952t2OZ2KieHJz4Wi+xupwPYmRQiMnjAq95ZcMAxEqRK2fuceZ+dEAzAKPDDNRNeH
pvDafYEI9n4YpxJQpYuuLTkLEqEr4x5p7KnWbd3pp55685oAQ5PxvW/ugnxJDu0w2vir+MOj9rPx
3vUCG0yndPwiNOus2rrStEI6T7HtPBI2Z69235uU+TbKnPYI/B0cCYlpH91qma8CIyAbWiwlxVDQ
v5BxHAG9j0yMljTRvz0RDPsAfvpG+9W0qehON94wi40UAarzNjaOBhGooYlnNUesmQCC6fqPVQ8v
Ph7Bm0Fa9T4BrX+NSXgImxhEN2QjjBiag6babfxsc9DuTZtpOs7XiZXeA+A1mASYZH7cVa0n5CNH
d6v2oqu+d/TEsd6OYKD9wWlL8i7DcckQ+Ib5kDix2FFJSftqBrpzvxPCiGtx7Jp6uDdzZza+E5qg
632fuQTaMmuN5vi59vo5uhOYf9DfI6qNxysiTOO+2DIT1CZGhjUQ1HapIFgCnMaON5Uheu+K/GtP
xvkvnwSU5oMQzlHvWulju1wltuYR+SnMhRRs4tB6AwAGRTsGdrc0MnN6xz0o7d3S4S7oQMmI2IPD
tvN668afB1u9OQIk6VrPxkyF34yVTI+6qZLsycU2OvuD+S86RNOtWsxieiZTxb90TUUnQku39cgb
ns7Vw9g3jUWwV2y28RtUi4KYCugky5WNDN+7STqc2jn8u07kd5EX+dnrYmpH/faSIS5/O8FYF2lo
BayyP5UzipIqfsLyZR+MrWtv534xxc7O7bxjsEOsZgZ/YMyLo+sHsj1WWaZyn+5k8LJNnbKp1xus
TbvlONLJkIS8RBM5toE5VfAC7CS6aYlZTX7Mo2ydfyforMoAnCbW/bnqUnhgYYVRukMLlkweWSEu
Z9O/JVOAeThSSukeqpGpO/FgOjMzNJBmc66PXeROChSvwODesOc+v+NdzZvjIvtIw1xXDCMl6Grw
K1CiKe/LyuZ9LluHI19IWZnvjdGVzP+0pQcDU4R6zv8Bw2o4DDDmMLqfjdc03dHGX7q/sjjI1Vsw
t5g7XhcmXtmExg2quuIJBHhCWESqihpVUl03v1xv7MrrOaLIJAycXqn5Jgjt9m6J+jSWd79ZrPbO
rue+2PFi8Fg3sEV5+8l91m21rR1ar22Gw8B07Zpz5rzVrcXOFOaxLKzfZrC06RsrsR5fEI+dTHHj
yJXtNQm0JuwDFxcaUGlfB94PY+To+nBl55Svdldpi4MVD8/h3TeBpuGvgHnuDLJO7EerzvP0SYq0
wwufAj/SgARm1Rd3tLSNcVOn/qjvlzgo9K03q6LR10wDVd+dWtbEfhCFOcTv9hJV3a4inrpigx8N
+9FhQFN7ITNP4d1EZaXVfhLe1O6TGqdE9meVu8Nd48paFiF17mJQmBRRnl5lXe/qf8cRXJf63Otm
69Xo4no4Js7kQVFm3uYue+yT4+ioncoDBmXgvlhvJelSFbwT6eQExol5ZCY89NMbcZ5FqTZGQOJV
dUU0NtVimuugv45S4YlQLHLodwmdh3piPKMAQxu/jARTPslwAu91J88qe9ehDeskYbLmFEx3PDpI
d/suybrc2UsvLeZvRqmTwAgTqxf1sAeMGsEv6sW18o8kOaUNbroxZm1mmnzaB+rqbtIQTYRLjePk
4H8eFLH6FHsXtEvMWpUgLLSckClqBeklUZlxItTUg/9QELQ8eVfQ6BTDgkVkXttt4zEYTB0ybPeH
bDd5zuC/tlFCbge7vjPk78qAyfQIltI2T1mbRf5vQONgfJF5KuRbYrFAXpUmHvvZN2nwWc+Jdpaf
Pubq8wxHs+yAuDDImH2xNaVL/u6kxjm+zZPcd28tZ0mbJ1MNWt8V9ZxMu6LoioaxvGlG5iav1NDd
6NTX2R0xkon3FEk1zd/0oJKM+W/nMOIm75eJctfjTlDizDC+LgXisM2JwC1vE2J/zV9kNqNXOQLV
5x4D/ki3kDoKA1TOtwd1bEQqnb2Nr+T0M+gmJ2M0FUTOTRPlI6QPJTo5jVdQVeKATdg1ZRT2Y9RZ
QKcMpdtNq7p43rQFDTAA3gKf7BrihTPcaTxjqvihQmqS33ayHfz3pgV8CZ251PWuGfp+2tVFUVW7
KtfmLXwI8zkriFSlOob4tU1JFvoojR6+0TyBvu+qiY6J1OL4RTBxx99Gl8yKg/TZiNlrQGBte2KC
U1k0g3AHq5sTRnLlAJdpEqAHJz9MvOdNOPQIGK9BwkRxo20f2KYfG1EDqUZ2v3X1BLlwtpUBIF7E
UnJEAI49tjaY530A7B88qhJ8YiRiMQBefaCB8try1jWFq3G+UaZezA3+OK7xZk/x/FMVvGfuJunh
2d0bzBng0ixjUW/hR01RaHgp/ZR9ek+Lzejn7q1fJ6Sj4Ungg0iS3AQFxR2XeWMGXCOtReX+Iukx
Np+AOp1kX0Do+hYUGHE8xIDKNf1toKYt7I0Krl+rKRXtsbPtnrxo+D15WC5xaT1GsePOd1VV9c5V
lSwpzSpjO7DfTiMCc0h3Hl9jS6gPjN/qxyAmR54rJrT9Plu8yj8KdHzpPaxSL9+MFT/nsAhO9EOe
eY28zV2uJ6RF7tznhHBzHUakhphHhxOG+Vja0c/ExTR9J6AnKu7yJrK+tQXN5ibOOqMJMzsa7AeL
xqq4bdrEqR5rU3jZAdeKFipGCVfhPgoSEW3aLq3Vr9yvJUDyTGTfsW7SHPV109ADMWtWBdnysXQf
jRly6UY23gSzidlSrba1zLJg05eyxFqGAp5NOJfui6M88wcj/jIDnlHkmRdTPpBjbyADCocqttJt
K5uIDsNd9Ivj1029WTyx5JsI1M8NNW+peaWDSH7LPGdOdoljAHkaKAOMvWQztxigW+P3yutAnBIF
2cgL3U4neR52ZSbtw1DP9fSSVzZjDjpPXHIdzk1jnyCU955k5SfGgQKV9ZrOGSb8SyrSn8syz2oH
qh2ZocRcwTxWRa+Wf9m2smjjOlzxru0TUIJMa8vexTmesncR0ZCEQemm/OFq8rx3kWTdFGYJNQLa
sQkVkmkkXMWkI0rAZBYT7Dg2Zm/bVv7wx42a3rnjqeU0HlmW/HIKy223cAdJIcpcmZP41I662rC9
RQAiJajfhga7za4Jox+8P/PU2DeDm3icK1XKxAQqtnaf/JHdcNs4E1HfBHvW442c3TnedjVw067W
qXPjCGrUTZDXC6dj051qbmG6NbwYO2/8TVEt5cQPBsG/8qzCnUOPfqp75eCxs23SuoXzoFp4SJuC
qoh5d8k/MCHMdOJ16eikNqVdTvFR1qQ++0Xd/eAsENbeKeBqbkxMefOd6GN1M8zwfrd1b8zFhtFN
8ACBrjTCyVqy34Py6jLME6WDRxZZ+stJbNoez+3yAPIVExT6otI3mwNBj4F8rsfOhEYH4mM+ixKL
AoBZSfB7aLUm3pLFJLLodrBdbaJMYPvbOQsRQ9TrveVs0zToPjhxsmwPguxArHMN+1cy4zcGJXTq
3Oww9EDxG5nNQXHTkoqE2dGEtGEbx4Nh78ppWtowcXR7g7vOWF9ZsaF/tpVDGaB1Qy9GC74kD+zx
ZALXVsLRNlnEWm1hKWRED/gM6HlfvGp+MOAK+pvSyOHJYY853gW0TG65bZOsXT4SL3eeRKaS3248
A7SFDUK+cmMh4Or/GZiV+uFc8X6Ec8pK2+phhLEWRU7cvo55YLrXEcA747KlNDZt1nkjTBhfuC9o
PxlB1tjWV3iRNf6i5h/GzLkUGkEddTqM3bSLbmfVNep9btCH+lTLIph2VgmaPNO0MvVl3t0DdWeh
5DBmZO9EFMJVCJd8QJc5mUPdBLtqdtzkRycHjQ5rmHCzbA46H/sCbCWG8BYdnMQbDYuM3CQf9fZ/
poU+k4LaP8CQLzYcEQtkWHzuM1I6DkwpmtdK9N1G6mF46rVh7sokZWTdGXKXti78ekod+EiGepy0
+jBnv98zmBmezdwNbsB1xx/kNgWPxENZeWguIyhObua7WLnWvmlsfYQIVD0tRV8dxg7uu+lZZpgZ
gdxkvj7FejHmgKtm3A4QVJ7ctpcbo4Msk2YlY/taDeI6ntUJv62dI2CUekeFrl7GsRy3STx4Nw2V
jQgL0UcgvYAfxTRPYOFp+w69ajh4vIM7TPjLoyC+4s1Z4njvm1YFHdjR4UjXEvatBO2oneR68Sg2
rFjV74UZNN9iI5/DxonJh4rbWkPXFeCktcg3xWgZm9kHV/Nk4m66KG/hRM93C6KakJZ42UYAfo/O
MM+vDWzOA81BdPyfdvELFVWiOEJhczDyjKNYhE3bSNidQcbO8rnM5f9cYP8mPFnJw1wK77KuumLX
7+Mjqr5jsLffzZ3tbpydfaBID50QQeYh346b6Ma+8Y/I+nbOv2rDlrSdLv2OM+pSZyUik4UYZ2Yi
xS6Kv5t+G9bJzQiP7/OLPCdgXFuI13MByyP1vL3FxrhzIZyKzVincDzx5gwThnLf4LpaV77VDDvK
vDxUFVrjaRIQKTzoyMc+h/JFB3X5N52kYH+78SsBWlOlGABrlIDB1Nrdvuh9J3msOdHBXW16rhBA
epFHWxRdehj72Bs2UBqSYMMQuL4UA3NO5bTSqcXzQkah0Xp7ekqsT9OEqsuLIHtTQDlHmKWuf/X5
MzjzgNdO5W3T6c4Rwt0vgHreS28RhLC1SmgKxzytGZ9+/jVnlHFrx3KG7E1QTrbcM1CwYQpZ1a5h
svnFi1gJUFUrx85LArkfvRLGggUUEJehp/QFe4BzN2klOuubuClVHOFfBCYRopC5ioLsXg/0RV+7
PSuZWY/4E6qjK/e+0+zQgMKtRlb9xQ9fbSXRzGxV0uzvY4gCod+O7JAJkO3Xfvpqh7BzJeDtcm/s
pXRDrwce7Zb65fMPPyMIFyuhqdta5YTqn9cmAbX91VXpqThztY2GhPoOKdSAaBzMqpfqS+GxIPX/
rctN/BiwLGLOB2AsvzlN291nFiPXzy/IOvcqrVa2l2nhjjp29qUfUBV0QXWaXlr895uUWvfdqauA
v1SOVbmHVGWv2QIWbHZR/NbWadS8UBAlu1YXv+ZRkCIU9t4CVvT5r/v7j3PXRpOTQW3cOAPmtgBP
XS+fkR2+doF4/9rHr/Tq/SQ6SORMmCNDHGJb3s1KXZnlpbCjv78s7tpUcozog7PCaQ9Tn+48G9Ad
0OEpFu0Q2n56B56w/fw6/r6ZuWszyXRxoq6FunFgN9jkDiRt/4uZAuZqI5iM1i4Y3rWHpBypY1vP
zcDwFNKizCZO6fPff+4xrzYEySwOKrHkRun+0cCSukicb8ywXj//+HO3Z7UjzGbdFS5zrAMZxd0R
/7F+4wal2H7+6ed+/GpLiE/uMq2wmcc51rcpy55tZm2OoS68o+d+/Hr5z42iB066g7RTZwKsx8Nu
w8BS5Bd+/9+PdtdcbQBOEsc+qE17WGbjKS3t16JRj3NVH2Ycpr5yi+TaQ7Kg+SE/ha/oovGu8eO7
epiPfXophvDvT0CuXSQLX0dlM+r20ArvX5MJ7cbw7f7Jiqf0QrVw7htW57ntjaYcU15QGqQubAoL
irQqQpUFFyxzzn3B6kAvEZL0MxbHB8YWbYjV7EOUmA9JG/z62hM4fe9/mDv0QMGw2ngCbKg3o7Zv
8qQ6+NEXDZTXPpHBFBdD1sTtocrTd1PI56ZVL+4YP6jmUorb319TubaGJAm6NUkoYJxLcqLMYa5Y
ze3sl7dT6+++dpNWK5mQqp5Zk9EcqGa/ubF7q8mHLvLm+9c+frWSETyUeayy9uByr8KgiZHkSj+G
1f615kgGq6XcC3QcTBOaQ47AaZ6XJyyUnwYjePv8Av6+Fcm1MaRpEqVRSUAe3y+YLydZw0qb6/JC
bWWd7vP/73RgY/33SwqImS1Mn/n5jXpbvPKx9Ruk2t1P0RjTzqzdt9RjCl41aEmy3BuQ+UNbKSBS
fO36Vqt8zKQLAxaR24K2emN1SIYmSNZf+/DVCh+MCnB3rptDLJcELoMnmlr99oMxv2AhdO7prJa4
o2vYdnMFeqM6+CwITxHUgjXh8fy1Kzh98X/sITofBr8tI6gyEjx1C3aqULYzPbjUdJxZ4msjSDwr
TGfCzemQRdMvcp5uoUR3mwaffLOF/Pz5VZxux99estUi97x5hkRpqoPI2zeZahmaLp4ughSUC0/6
3Des1nlfAEh2oiIGaFmq38w89DX4WP5PrmcYB1+7itVKB4uCfjxzq+okq8MeqFrlNqQz60tePXLt
/1jY9VQa3qAOoOPqqDuz209FnVw47c68qus86lGMQqtiOj1ouXwz6yg+OvDEL2WZnvv41ToW7LL4
6vOIA8DMbu8NDDNDGdXuJYfcMy+qt1rLCD7yuoK8dfC9Kjt0BEC1rf9WV9U/Mna+VlfKtQkk5hF2
4/Ytr5HTv6Rx9wS3+Fvgd4fP36BzN2m1muNIozmCmH3wquCjqicLwNy5FPx47sNXFXdTas83Bnin
PakeH4Zr2VdDftGt/9ynr5YwziNJBquoRheEtSdBNtu2cN2v7XLeavW22mDuXPDhft0jdqzkVV5d
jPz+u4+z9FbLtkmhxigfDXcG28h4iyExNGgPoQaLZ9ccRHtjJBFOwkPk+fqx8yJPXTWB7aqN5QzS
vxqwPsTpwQmiSR/8WIlpO006a/+BiIuBVEU6GAdljpnMVTlFMTRD9JgZbsRZIh9FlzOBgznpjh+Y
h+XpSwCs0B9hjXj+Nm1gWe2nGcHCzpVQtX7MnuNEjz2k1eynGbv58KuoPMYgKu+h2bgEqlhYA2We
vulFX007JFmz3qrWYgAUzKWtcdmOmnZvVUIPR98Nlvg4BSPWcKWnXPMKu+QMPTgDwOgZVDuxbswm
QjgWOoPwqwuP88xm7K4eJ+hp70FX545LxvYyb97bCuYYEqfnz9fRuS9YPVJwYugnvqoPbd8gIQ20
rK9sEuR/0BbmX9zu1759VpVa0FYzdXAxd5/xsErVb0T58y/P4JK2n1/JmWW1jmbuywYpadLz5jvF
n0k512h6mgsd/pnPXjuOlvAneYFEfTAIbA3rqdpKX9cXPvzcI1jVjTBV0Bk2hToUbvYxwpoLrPg6
8tKv1e3u6jgZyT1kLsBvl0PEZl9ce3VwWPzgwm0/9+tXh4mE0KytkmdrBwzuIiPAVmvOfvmefeEs
P/cFp7//R93W4puEEtxSIFxZFtacJGIyPtysff38vTn3+adn/h+fn41M7yrPZImZWJVi5lPse8SO
xxrp/NcKBnd1niRuag6V7XYHj2zCq8XzLZrw1rmwhE8P8i8lobs6T9oSh5RRjbz4M4IDhwHnDZ3H
smvm1r7S2ADcYvZ1Abk/UzqsrSnVAI2g0V5Np1y7rxW6/u/5YtS/GB1OPzQWjH8+fyhnrkmu3ir4
tYsYoaEe0FMscFhOvlkhk2v7toHGhw4W9ysdzjyofz7/wjMrfG1YOamqsEhPoVzxUajVw0R+U3op
Lefch69eMeVNUbbEHMpC9+0mGCwsjIzJ/FopJFdv12Rq3ckUxAtL7wKyY5XfoKI13792Y1ZvV5dV
cR7VNdtHNXjXSSXMD5rcS5Ogc3dmdb4RW9QsKP7UIY+K4mrA7exAQtelwPZzb+vqcGOmOATpaWf1
S//aKdQ9RdyHSPU70ppL0YdnrmDtUWm11jzMNMcHQ1fiN85Oy+8FIWR/4XA49/Grw0HaokKml58E
HtAYruCrQFuKMMa6EFJlne7FX3aPtdGkNu0IGzq/OkCl6fPHtMLXbwMN3VZMvWvjFTvBe8P38Ap3
ezaya9/VLZRaQ8pLiWlnnpKzekqlYWCd4UOHWCZ0F2k/HeCvP+FBdWcgb/vSW7wey/ZJ0cYI1asD
HhBi51jjhDtAW33xIa12KzQCVL8ZdfGEmQ0mlWUGCoquTxX7L/18Z3UGQmuEud+w7UZ4pZS3+dz5
wDxz01+Kvzz3mp3+/h+H4GIOrdONdnUQwko5wadsQtySO2MQfn4FZ07ZNfHB7ZayhUhXHTAd+N71
+RGvim9dYfz7+cef+/2rXaroS90Hw1IdVFthIRKLPwsz2gu//dyHrzapGB581+VYpI2msy/s/Nq2
u68VN+s5PuY2tN3cmQOE6eU2Nq15i3FA9ur4iX3h3Tlz58Wq/utQI9cOPv8HCoV7b1xuItc+JIj0
vnTnxerdj2cmnG5bs7IywzkKbAqPhVJfRBHWaeMTXqf+mIvy4NTQQ2B2t6915ozHxBuqS2lU527Q
6t13grkWbmVC1MPV5SRsOkaW/dLo5e1rd2h1PreqimNMX7hDOBfd+ngPbTmH7MfPP/3cr1+9+cGU
6xH6B+WrSCL7KpCOXK6SPnP0dkJi5/35/GvOrIH1GN/XbgSrLGaLIwwPTXkV+MgsDZMIp8+/4Nx1
/L9TAGk7EoryYBfDc1FD9O3N59iKdp9/vHVarH8559Yx5PXY9D4qJOqYotv6Bho0zDUap9yZeG82
SBFr6dxpEf0xcaez00t4zJnLWqeSV5mP20QP+7hbhHUUaPr3ozbUS5XI6msLfJ1MXqSVNZh2VxzS
IVJ7q0uLgyqFPGA353/t4ayDyNVilCaamOIwovOqm+LGNuoUFGK5AP6fu0unv//H8TPovoL9ww+n
6PeTDYop9ZF6sn1YiqAeL2zj575ktc5hpeO12bcF1EPvp8TMrk6SF5XpC5XUmRWyDiN3RpNRel8W
B9guURa2jUhevaG/xGQ40xHZq3WeIotCUn96BJCPt86gmmud9N8zuHu7IjdQCeODeOGNOu3df1sr
qwMPJ5BhXlouher2LkvNlJiFFm8qC+sDP8e9+PM1ee6OrZY8vH1PSySAB2uCJ7dNBwTpIZL8pvsS
jw3m8H+/VpjMRYrymetIXL3Fd8156BRcpyWx1Nee+jqaXLspk4YJM5/Yimd0N2jb7m1byeHCJfzf
BvuXZ2Gtjm/XEfbsYnF6wJZDlg9Qpk25TchusA5OZMlxjyQGZx/m72Z+yNrIl3dl5if1N0uW2UFh
FLApPcd49uLZZ9SlXYF2DHKfUXxXtY1n2oQHOd5ksNH/hQHs3Iwq66/xyB33uHBM+Bn+L3nn1Vy5
tSbWv3JL79BgI2NqNA9IJwdmNl9QbJKNnDN+vddpyb6SbN/yVPnF5SqpSy0ekicAe3/7C2vZccLs
cpFosDREt6R3DGitCzypdIjONI9Lq6cyz9yd1EqFP6cqWCV+D+v+7WP+9+iruv7+Orv//A/+/lHV
S5tEMDH++tf/fKwK/vmP2/f8j8f87SGbr+r8Xnx1f3/QX76Hn/vH7/Xe+/e//MUv+6Rf7oavdrn/
6oa8//nzeYa3R/6ffvEfXz9/yuNSf/32y/tnkZQe019t8tH/8seXdp+//aIYtkwg8G9//g1/fPn2
En775cpU9fv3/8W3fL13/W+/mMavtmqYik1HneAUqHFTTV8/v6L+almMP1uWocHmYzz8l3+UFSMl
v/2iKr9yj4JbNenmM4R5uyG6arh9SbF/1cHPwd9QdRMztKz88t+f2l8+nn9+XP8oh+IK4bjveDZ/
68czNdnUDZ4W5H9mDpE0/+3cGkURoRuwzA1jDzGUEdnKthFY82vUhtOuJJ7wE72MryX06f0CUuRg
arCKCoGgxmWGDQjGKJePLe3KGGR0PdyPYQNa1oTM0EE92hbFLG2tgXL3UGcISoWsH7K+la6GuUbM
BLXx9z7vpg1gE8kbS3WNvVxM6WZmrHHfkfG+koaez2GjJbQHlkP3PcYTsEVuawEfLJVLFCcM+aed
/VYbWvS8SlqMWIAhb5hRsr1VaUgJGmHWl1Ur5K8FBm7uRGbUfi6WVPgWE0eJk7FE71OxFDuta9LH
qaAnqYoZtHcAEQvm8BRJ29Ofv56kzCgPVTQN93Dt1W9hPnHTVWse75Y8rp6om2hn2glzjxliXm69
Vk1KEjFpXxNmR+6YWIm8YpjzEwMU5Vnnaa5OW4tXSTHroFiHxK/Y6u7VrNF3sy7XsW8nVbbJ6hAq
LGcyj1l67cOOqvRszZBiw06F+tm1y7lJhLCdaon0B20cwpOoZdNjtLh2u8FoXo1kCV1JW+oPeJA/
zGbQ3qd4eAthRrHarIOCLrxADp1YaXZlcs1+ZeStxqYzgdmrouU00JH9SfPpyIRcODwz65gwVGln
l0Y00rVca6g3Mg7ZDxbVZqOVWQvCu7Hlc5/pM2Rl5jQHRlJONqNeQc3quOtSBoqcuGzDHaTL2VMg
Fx/brkc5gEPvzO6GQahSIIfUrRT74CZKWHSiKK6RUWXnmMlRkOdas75QY7TcSKuaF4kx1dOKfnWT
jF12ZFSOQYu+h4pSoK49NxUPZYNs423djwhL9G6l9q8gXmkF/MQpUytmsNX4nGu9sTEHBRRLAni0
W1rz0c6kMajzIn83YubujI5BMlc3JBqLQT8/MAXEbMUyVC6k1carJSvLncxU5K08SfwwmovuNS1b
LwzuqLAISzSesnFtqpix4gXaoFVVXp3ItaeHivlYS11LFEwVwBCtsZmjtNn3qdy+Q7Ze4M5DDr2T
mjl+G2MmsbguKicdS+O6IuHe1lKr8ZKK8FAzkMIlGmdqQGYCMlKUWk6Rtz13m5TuQ6noAlVpMu7P
UNkavVLy9GkacZtEsyFvMvyNOUYJFM6mXrWU1M8AkO0B9K7bcIUY4phdVZ5qphCdTM1hG8eD5TPe
YD+ovHbAuUV00Dp9cQF6rAFXUelbYsH6kIJ3MfENmdlEL5rK3I5awNm35vKojLHxWtKmAf0DXwRV
neyO2gIQeRwHAYONKAVqnUmsljcfsF28mRiSQySRVcVJm4bwq1m1aV8zE/SAdVMJejucN6xZZOWy
KmR+fpm9bFHNTc/s5l5u5nJfQnzbzq3WlG6nJD2A4im+cuvUsZPEZuhU8sp7MRUF3a8yPIGfhoza
B3xZDLgGrfg9LBiQMZlgzdwGHvglZxR3U0hLjQskr3aDnKiXSUa54cRAA10m/eAJrZaRvrZYXPwm
1rIHhnwZxBHMVzIFCk1JKUcunX5hxDsRyQZAnvGjJdHh0i5tnqkajZdRbaAcNmVK63wPH9hVZ71x
27UvL+uU2EBBM+vYwcTbZNxN+6TibrDLTHnQBYjfOVQhmYGU/lqnSs4cTqnLsVNNmft8Mt5zzquG
U656cr90pCNQWWSC9T0F3cuJuXeTnEJsD7H9NDKczExQ+k56ZD8yxOMt0pIe9Rx8dUzb4bGV5HQ/
V5m2q2ZY7QoDyc8ZU4XfRk22IPll4gavGDBpipGeqJ+pudd5NaMDXRVQloemvTLt13+ZMFIYN9UN
2zPXzr5P1jnagTRfz7ld9BtFn4dzBa/5RS6kUPLteNRv6ygs5pL46dhCDnLzMIZxa0p9kt2p0dQc
8QuV06C5RW9FT5JmdZdmhksxhbpy0PuW1Os4IallannkDYwBhDykK2DbLINiUsi4ZYna5mb1zHRc
H2XwGbHDZF2suUwwx7rblBNgi5xB9qyZqmM9M8vbjoyXw2he5GeBbtVrQI1sqqZQ/UGxGl/mpvMY
vbI8CjrAMYAYHfVGaA+h0Waf8cD58RiWTOnRvjSWh5YrYWuGRsLAjFb125CpN/BD2QKwNGm0ca/p
0L8W2kquNZiVILf5fx1wE2QUWXMbII1YUZkdN5lvr5VjbMooStg3QbizMBZ+gTp7V0oC9n45x2gk
Jv1cAx0PEsiGQaYq1WUcszjAUw6/LFq66E2IVK/4BLThXGtxve/jQTzTMKME4apE35lTto7L2kH8
6UdJ823VLnewp86qFp9lOKEHwIESA9qTum0Yir6jD3N5sNV42mjClK4cQ6Ng1sbmMIw0XDf5cDLS
rtpnPXlAcPrhq5nryqsKWNRdyqU7cDGGWzs2zHMx6wb2pKp/suW2fOaDaPagiKuDYg6fEIAJ3PWw
CwADxAc17qV7u9fsTd524+Dk2HG9ZI5xb9yAdSxfWso2CvntrVX0/jXXkuxqGMRCXD9K825qqdU7
+o0MXs1I3HvbXvbEE6Gv5JbKhOISuQqbFTOOkRLeZ70R7oRdTce+DI1DGDHFKEE8COiAGF4AozZH
PbHab2HbwrUmGwKMx2ikTdpALMmSBTUSsqsjIHwpMPKmX5xyiQEoRArj+gQVp5od/c6Ui+lUQZjY
LTXmIQIn9WPlk4T4PitnZkssQD4iPGX0PT/IegXBIwyb7B5e+OrlJMtOCmAGLhCpLN6Xwsw4IY6R
fF/IgxVYUpkBrEmT2tdiRK8UhJvnStPtF4KN6K5ZK3kDIFJsjcqW4DLgM4FXwfBqM1ffESsZIDOy
4V5iziNQdMxC/TBNO05SrNsinPYZVNaHapoV6AQW1IKQWf+nmkjLj2DfAjRsGuw48R151aA2U3mb
p3b0OMShBsFzns6mOjLmzdQ5H/CkPxaybvoQJVZXkmOGnUJNidgRFvwJsxoGIHHFd1kq4n1UFur9
tBodTB6lvuvrGhAIcMcnSZn6E9n/7tmk0923p3Te3fB+l3LuxoMlJ9N7afZt4ZStqvVeSB3nQW7T
6T4e2H6B2udhUDVA0Koozfe5KixWc1OoR31qsx+NJWnBOol0M6bMTyNsRMDVwpgIbCWx2VBl+rhZ
xPepGRGwdmlVn2/+vjc7WWU/VY15m3fd7KGylF4ksx1fezm8pT/QQxzHW+12KnUdjRetvbmrtrHN
sXMN7xcLwZpzs3TgZ647APRjNCeHJg+Np8Ick10JPcfThGVjBVPW11qv58hRW74SAkH+zshIdzZy
tD82cIlDvVrisCYML0b4vTfNYKovET4AA3qoYG+uUni1eq3D/FTpUDAnuWYOV2VCt6fBYJ/MA/ji
hvA8Dyp7nZ710DZSn/YbwNxFmELmhLTbsokl7Xw2q9E6rmqcPqixCD/asMT8jmVvBoAVNzPYcuLC
b7OmF32xazWAfpLVMzWjYfE6Q5Qvz4kSgzddIkAQU1xHHlSedVtOhJJgr8QcuUKyX2exVk/MzfPL
wU0Mm4QTV+vYRm87IG4jPwPevzFoIt6AFDbuIZ9neySiYteLSL10YI22kJ/nL67DKPLqSrTvU5qb
39V+Zep6EPYhRGi4M9G53E1EnCmTYG3oAROPtuOQFA8UlWVQUwY9SFgRDHEhIJt9Iy+kvRyTk2ey
SnhCatjMNb09Th1quiVLs3vZTGmwVlM9e9ahmj/Kic4EP9gkdxYsSJqJ5tjptLSCdSd3h0oI45R0
6vCWVvBDFb3W3DETIM4so7NgE9JkTPjeBjqnxUs9gKVw4qoz7uyoNZ6rppT2SRrHdz+P2/9f5xzI
FfzrnMPn8BF/te3y17zDz2/7Pe9gKb+Sc9A1WZNhCanarWL1R95BJ4Ogcu7XjZ8JidtX/sg7CONX
U1NU28YJYdiWchtM/iPvIORfLcUSDESo8CZIW4j/St7hltD7Z5KMbIehwrRmVA3qBiiSv7dg67W9
yAPhnC9ZOijPwe0szgNgFUym4OESZ80wB5FtHutS/T1F9ZcM1Z9THn/Nlf7Pv/qW5PxTCltJhQkS
rcO1q91IV7cYME7XLQTW71MDz+pPn8sfCZc//zb19uP+/Eo54bBGW5aqywZmvL/XFcCNpEavlUsw
ojDzplqALeSuJyHzLTGjU5tPUBssJQuWrn6VIxjasrK4oLdL7BKco0TLVHgnAU2uySeOxvAqBvEt
kV6b+AIS4DmBum8NwdKbJyJbVx1y3ZFiB2zQ86LIoO6lazP19IMY26RKD0IFp/WvX6Lyc3Trr6/R
tgW5LFPjguKqu33af35L2+J2uGg0v8Cjo6X2JhvRhUgiG+AI6BLET6l1ojV6gjFnOFK/6u5UAw7q
zIqJ3PrV6PV2N0lnNZekDRpLXAihflEA2nnJNHzP9cyt5TyI4zcOo1iuoN1xOrGU9LuklcdY1TZK
lX03VICrZRo+9k2fOnG/myI2W6AkKTh8kB6RHm8BCpmcXMtxV2oRra0LuhydQdpoiRNvriyWRSt/
7HLohZ1iu7P0owIOvWCdkFIQ+nTxp3Hih2YPQmEhPEy38Hc3UpRvuwxG2hT741B45QhEurBhE2n7
8CrA0epigAI8uGkjb0CZIgLYas1nJ47KrENUnJ23cYr1g4i6Ldgy2dEiXd6S0SV+6qv9SOPQDkbw
Lilmmfa30VNigwo9PgD6G3mX5lJ91lqhcta0dpPVKBcjk+86bXzGUuFwPovvOYgAY8nEpzKu1rmE
mUiuA/beOGUPK2h3rcx97gp6ezjfOreclxS1+RtvoQFrq97lBYCkeMi8of0ikV4hj2I0kKQIU7y2
kvvQpXem9sRRMwpak52x6MONLoX2frSMye/rWcNPlK1Owb55TgzDiWSbZHwFuxoVg2PBv/WmAqfu
tGbTQdY6DHF2eIzKpMKvd0PH2ThgaIvMwjbdlYbxNmehDYqHgySaiOJU99rd0HLWIBk2bO2MGnoT
7kZxMJJkdbGGVf5kJNhXwE0d+ml5kK2uC/QBhQWTJlyJI907llJDnOdpyuBGYDeKgINn5NGXNDl5
V0gkg+iZnFcseamIPHmRehedW1P1Fd4ZMTp7zRB3GRWxTol9RHok5G7ZnXCTQ/VOrHgf99o2j6Cl
T+K1zYjoOygvobpuivxJdJbt1ilZU1ByqYddpDmRIfbnoXo0c671f33n/mxH+fONa+mydluLNe5d
TGTK38p5ZBFFU/cLqNnMPioc5vdkXeXc+fmfv//BoSjIxPBmyutwLEfNlXAOnEuawjfjfFubMknf
qfMbJoj5OCEm9Y1Sm3dmEnLLa5nl52gm9rWF/72phgNvmLqFNf00KyPH4rA85G2Rgk7LywNX5ntc
9vopV/JjnWKF+yY6vQ86TmFubFif4NGQUmd6d05M4pauGYZTOyFFiyfwaxhOOKxVf/jl/2+HF6fk
A9Bh9aP/e03jL2WQ/4cKH0IWbPS3LpT/fe3j9F4m9dD+OQj557f9HofYGiEFFD5sKDqnQeuf9Q9b
+dW2DTBNBgUN27Bukyd/xCGK/itlF4omQhOKSqXjn3GIQtWELi1QQqpKjAKh478Shyhc53/ZoC3N
sg3BPSCUWxximn8fEtKbrqwRVdjgJdm0srR9HVJz1039c1F3Z8+WOR2HLrNDiHOG79XyJICzud2c
/xBTF29HZdC3ejQ/9uZXsZ0b6Rs2VjVIW9807NgBxAhcqMCHtGq6G0116kha/ZCk+fvthMfQx0so
1Y8Yk4GuwdBa+HX09FmbdpLJY3ViEzfjddE1kvzMuQqYhZ7WJ54+igcmHoqGH75QIQFE1WbJPtY+
IeACU87iOwvGmJxsYbrJB7MXn2JOM9+UbZZV69Bphwr38RZi7rXPpF3XhjbsfXUDgx2FU5rs22SC
DF745jLLW0Q25EfnfD8KY8RTHH/XJRZJrWwuCyqoEvhwaC1LIOeR8FKtcfM07644HdXFIH8VwfLt
rPewJxmQUMNc1rMUNvtAni8laScScQfyduelBANVQMPz6oKnJMDBKlUnHvTmUZTipNfJHSuyx6G8
Pa5l6GLDiMhNy7nHFQgVkFAuYQSrHQxBGkH5kRnR4Bod8FMRwlUeh0Zyi0GgjpsXhemASqOwULog
d26AO6cbRDCQ/eVMPH/UBV6YfpSfDTC6ZKX66FWlHb99tMIhvioA4DY2/FclbxMXotmjnbTfyYSV
jmkMRTBX/egUdlVsCtRpjiYlD0294NFBszcl6LEGZuE3gK6QGcMove2FZrAeixG7FgfdrW4MEUkq
+3G8kNp9TQh16CJ0lVNBaqNQs4DxjAsquR2SkBNgQw6qySms6XiD0x+q0NTzdzwysaNVnzMANsdj
zwoMVLQ68b7TqVrnldryQ0+Opqp8edhs9nanO8iIKn/F0OXOmGWcmpKFw7tPYpl8S4v4uzOoENXq
4oYjbXsY9I52pm+bQnrSzNHlYJy5zDfP7jTUTyngUlrOBBa8BBuZlL1MoIydCi0o/Moz4O6trgAK
G/KXOpmex3naSSWhmxk92UZzisrQ54rcKZz7aSW/GmSya6s4o0zZzPVjF8PxlbFoeEoRfoB1QEo8
hdgyBrTPvOLBahKM74a2bc3YOBRZfdLklIiqUlU2fGVbCesG5cPfWzLz5qfVOHlSGJIUUmo4UwSy
nt2UV9Ir2V5SFaIkBfD5kcmib1Oh4MeT36YnGheUA+coBNBDfJmLCcmaUkUu2YnXpOL8ghoaY0lF
rFuC5Z3wqZSGS3ntIYol9bCY412NQtJpMRYFeLi9vlD6oCpWvHkgDZfsrQNUrpsUvlCon6MUiVDF
gIKOU+Amuxn8WiNnH9Omvq2QRTmTMRwGfW12fP82MuLR1bUc7YA402UE1y2mo9O21MPQHEzRELMh
wVXkN1kWxjZrZZiF2e1Z1+mdUKPPRuVmTFSFq2WYtc1sN3hUhhdqAtPGmobLTePmqgLKbKu6BGFb
o4ZcquIsaNaNns1nihnZSzSWINYryib57a+hUWP2arRvpmTmwAlDsevki45slY1cRA6ew4yqkP5M
8jUzOTBZsQ1RMaUEY+lcvS2v28/AA/vosFERJ2FyqJC/ujmTSpNmoZqLFQkq5uwso7C2epF7MrpW
Z62k7DD1x0YZD/kwerrSb8mdPgoNGw0z7E689ltLMw9wrmgkvQOMF7kmrFBWBI4VMvKIeQAhT8b8
mZuNWst4xF5zrur+JS97PtZC3aVFebSy6pH3MfJMWwp3BiuqLL4aDQFvrsLbawtkwQiNdhK+Uwlm
8RAZ+r01q7IjrZfETpd9Ofadl5G8z0RJCU+JNc+u4unBXjHr6vZHGM6KM3FquaRRV8M/zerjaqfm
sw2clZT4qaCkfTBA251NfVzQXVYqbl2l21qgb/dxuIx7hlezHf3D7pCoreSYi4dpRhyUeJIO2pAs
jihkY4teuHjqdBv46oR1AkYTSZ01S45V2r/DYzUDPcehzamF/KkV63SX3LaG3AwTvyWP7dRFruxz
Q1H2eAs57RBGnasVMbStaqTJ/Lgt9x3CKAfPqFtl8rZlgt3J0HSw0ulbuZOEbxcPQrSYi6HCNPFT
lksB9ZlDPOgUcIr10Mb+Ig3olrg/dnYLfDAuSg7DXsvZBPdDJojsy/cxVnVHTWxrY7fWt0aa+10C
Yc+vKVI4TTMv28RoQH0O4Q+8cvsWpOXuxnEc9CSnB0DOPzqOfDV7WkipwwVmCyA2tT56eVQcOmzv
6Z6IXCCoXyhKuJyAyOOC5GOVW2yHxsSCRi7EVyUNk0+0CPL19U6gJH5Z6sSE5TlCWZ3U8MUomT+J
WY+6SD0Z9ZtAb3lql9BC5zyv7pSUH2ksVz/oyZrb8XNRRvMewyM5aQFhbJxZUdJ20o8qdbINdoec
OnJebmareqJwJ3yIvabbKnByu55IWrIjFQxjcVBxpW8slftZJo8MurBRH6SbmlqiuBtBGeVYp8Qk
RMMmsMRgexr49YMk2tzLWuxMQ0zu1SgEHRSg+IaC3QLPyF6qtXVLfpVQqJ5IX9Lg6UyW4B5NFQSt
YlfYHTeymdlutxpXdNEclaN2u9Zrf6fK0Y71SAEKVHAGp3ODVOfwrajMr/yJlATX0MLhSzU+6aOl
dN6vLi6QYl+a41mOndbWaz/ukb0tDJKiTT2FY/dGIncra+UO1CRFAKNw7TjzjJJ0p4HhAg+kFvtY
Hb/HfEBQ+BcnNqdjJg2jGyfiOneAG9sGzO4cACCNkoTVMLq0UswlmOc+xapAbvJLqEkvt49YZ+IW
wClZD+2xrIknzDjVfDVPP5Vh3qRjUKrdbpWT01oXu74/6iM+9UZHuVStqS/jieqW5h1q8alHXiEl
1afU6ncqhFnd4F6pk9Zy5Vp861VmM8AeS7MEzRj8AJVgaKH1gHYHyCY8X2rrAXjQM3GSRgUUaGcm
xV9ytBzAHb62be8q8BedlTMjy88IAXQmLAjJbx0xUa8oQTM8DwkcgFa/ynP/SsjygZqYfDi2oWRu
83MvpIKiBMJohFmUC9Lu2DcJZo7yR6mrn3ky++nIjoIXtIpiL2200o3bKChUw+2tNDrgt3c1atAo
6qqgVVF3DTK2ZElbX7RUOmkwRN06ItibjepYlHeIdfx4mOUTVNzLGpkZhWv7mMvjeygjkTE76VBW
CwUkMu3OMMb0vXfgd8v2xFl9chvkSoN8NdIJvGc14B/uR4JtvB/VYRhkuLOaca/kAqcYSHYXtCby
TzZ8rtaPMFNdJk3BjsrR4A05bOBOIhNkKOZObcxv63BjGerjd1izjppHx5TPystGSlJr/TiS3QIw
vY6+ZZ0ksvV6GdH+M3438l54fcrqMjdLUMPZwtRBijEJtOaijdm81ermuawpeLIfYiSDoV2WizuS
UMPlh/a0AbQruFOFIDoWs+HlvX5dR8YWZJVbychcJW+CagSk1pYRsF+2XHmULKzDPybEoo0Z+1Or
FwCYZcNZ1RzJkM5jlZG2l2T66OsYNRPRRyGtV9orYi61Ys+XC9dKrUs6mIkbYXy4r8WuVGuqP4Ko
qCFS8irVFD68eZnG53Kjz9TyIogiTiWtxZ4mqdo3NfCkcm31hyjGlAVewVmm1vDxu9vEdqzPo+6s
ytp8z2odoHA6oPAdQfcz/nSrtYuHytavmbCeS3yDJ5DH+n1W7uw80+BxR92FeZYChYwaVJF0I+fv
RqjHqBDPAskFoIsxn4D5tW4/mbtQm925AVFPOGEb7ypJ49nsuPawhibQq/XXNNwWwzmbntP0TB+W
EoGEOjTFy6Deme1dYPYbBGanOhsOjCzQuGHQTmCexgWPbvdWndg27OKOrii2s3tNPVfm1dSfNI1a
NEetdXECpEQ80wt5l1G5n+S3W0cKIfu3uAqa/CGODotvDEfDPpbGSZj7fNhij3SjLneHgSya8m2U
X1aevsXSGcJY1KvHJf8qunM2H8MvmHyW2EvKkalKN6H+WDNYJMZHK/6WLyRTA9s+NtNZXfYjOeT6
S4SXdtH8kJU+oJfP6s+WeSebQdLfz/YOQXLZHyhhJ+m1naC1IiZLz0W0U/tDwlGIKLIjEl/Po3Sd
wv1cb9Dw7IBXR9aB7Xiq72NjX2YnIW+a5KiyHNp3s+ErfOsCz/cWPxXNfaDLZ7X8FuoHEFat8iLX
5+4ZDGNEgELYm10W+3Ft7xLChTM/WFWPpXy1VU/U3I0+/8SrwzUW+ka1nwSjBbwMDs8QqjlxbvHy
GLqPb5sI4lyNfqj53DiIBKvwkCDTZcvIX/ESYnDp2rthZOAVfSbJ14C9J9Q3a3WnTxs12i/9uZcP
kbhb5E3ZnAoZG95ZDE6CSyjeGFTPckyuW374QLSH432C7e21ImAnoR1ip+Pfk1luXWDueb+hqi5g
DufBz2O0BxsWy7NgU1QVxkkPoGTHZZNkp6Qg8jpqehDXbDd34FWMp3qATKy+uUMaYCpTrR03jdp7
bgvWPtn2xlVTd52+F/ND3HopdAS7P0UjuYHnoYaDdWT9zODs1nsrf+3CQ0PPpYtSrbCDEjvU4E8y
Mbajv6cTCUDKkk5mvK7RxiPmaUxnhBJMHrEl2KNviz74oLYvyfysZlc9vUbD1eJmgyM9efSSNMrh
sXrL7gXuLdOT24MB6qDaqdq1r0+xCIBYu82I29GB8r9DY9rHe8Q9g/IkStqVvJjmkWYrhDe2r7V0
sevTSAZgDizTq+29oGiaHWblYMCFKYJh3gWUHoZ112bMZLza4b7GIdd7tuUxv0xYQEfTJtU8OQ5G
+N/1VpHcXMdS6U4X+hSpxHuF7NnSDgx4l+4TLVBN/0bxVvlzo85BA+86o21g204+hf0JWRb1jNEH
1M0nq9DdR/BaBLG6GfBFzAQgmOUPRX2WsiBpNrl+9Ujc8NCm82Waagt3pCTN+yGCvvFMEbhh7A9h
UJByqrk09gip+vio5FtOT16uHHI1qEdvnUg707fGGR8ItLuiXs11P9V9eicQ7qwAodEaxbdLivCP
0yhlC7qNJJVMP90UcMM99THj48vZstxKoNhzqQAwQCs47q+ejVXnfcrdiuuMcMx26neLRlyivSQo
hINcO6Lcxv1FusiAqe5Md2XvYXu1co9kuKNW7+1T2LrS4Be9Y8jgZh3QZURcSb+dO6d/o0GDPkcS
YOQIEnpZST5jp6G1jDNF9NgmP+b+rUH6kgPt9in4tOnJ6FxwHAmfWLphmzVVr55dnIRZwt3jsKVX
mVtBci9PMeUPJmktxwW4pz0sIQ31Llki8V6+4RAJ37G8JTAleJA43cJr7pAfkeTNgxfJngAUfZG+
hMkWRw8XhwJsU2gZPZ5O9Wm+N8UjcWI67ctpl0/vtBHRgDYarmsUb1G/lXr8bNUYuzTy6Ggoyk86
wipv0tY9Y/T3QxEShEY/IpbJkfzUbShN6RPJK2frLsqiDX08o9elNPJiR3oBIU6wRg5+ZGVaZjqQ
5Pq7ut4VxDWVCO/knj1gQfb2Vehvuiz5S9a4ayjBUbHZvalVKnl4KYviqye6MaiMAUpLwY63+67p
a3+ahxc9oueEdDxeTnlPR7hTzJkX4j3F4ZIvxCpV4aoNAP+wvLQFHbdhyIqmT0hx1OiB2WRPTwDB
j7R6qezyp3nlLauq+gq9gyTGgtS9WmCxrw95SocTIzqwNQkgpBZEsDR/Q3vrLIOVokiQULI3+sVI
hG8YBaxzKT/Jcu9J62HZLBY9LYwt0TtdXeDKFKyxeIjRDLnpRM2mEC1rzhz6nUodbqod4BK0ole0
V22BU3JjWWfqRbznJqwPlhtcJm9FlT+F1Kwy3XyrUrD9nEKNjJeur35uNkNQcDbbTKQLZCu9jXk0
pVcrGcD+qsr8EpUg7XraC2nleCyp1fKErH5ik1UTHJgKpd0a7UeZ3s+z4Qp8kn7cJS/lMayfGcFG
fMIiznSfxThc5cpl54i0/bCiIZBV2jCYM4uxdxGqmvh/p0RwM1XU1QmCkkHblCMGtilC1TLalavl
62XmHWe421HayW01dk07+UZeJeUGFyYiuMq6n1n34vmxlV+VaTxhJFq5HI5TovHG6a/kSV5U9QMz
iK9mlicxyOAgrhnIzDXXJTM+++rYNao333LHqbxugAOdczNCbohr9OZ1qbQL9IKLGtMhSdZhRjwg
Efsq7/z7UgCnWnq21v/G3pnsxo1sYfqJeEEGx9gmh5w1pWTJ2hCyZXMeg/PT95dVd9HdQKPR+94I
rkKVnZbIiHP+cUvZ/3I7sCQiIJncErYwSyyfCF3IvnU/hFfNZ21dQ/SuCUMcb2D832iQ/08H/d98
MK64e8H/z1zQy1eO4SX9qv9nNkj8+3/91wrj/Ue4ED7ke5noSO58z7+KFEf+x/LQgt8LBy3nX47o
v0yQqf/HMEikgaURlv6vfea/ihSYINhLUl5t09TRtxEF8v/ghLEQZfwvTBBIgTAoM4eIkhLey3P+
N5tbo7eLVmuDipKFqzZDcsdFhvQqIa8541DIaEOhxQQryxoWOaIVE5XnQz7fhqYub31unAljOBjW
Kg6T2X+ZmdhOlYgVL7jVhuPkeNRGszN5SXGiWoo+ytY0w6SRt0pkyTMCC39ciE+xv8dkoNxWEmq6
toUdLARiIkiUv0hvi791Kg4zYT9mQ5VfZivrDvSScyFNznZaKBo9yBxdSdqDY1m6dnJBEJoctcW9
piywUP4EY825kpCds/cAGs50ihw7r+zOSTyQwOHQy7R1XQQ4AJRIneM1GQDR4hlxL9Y/0JfS7akw
wbiSUob4MiNhCddUe62p770Oc/PLU4mMYivPotq7N0KOW/9Te0idvZws+4pw1aDHmCugNuv+Uqb5
+EjXReGDx4hfhiRskL7GUMhm8ZveWwJ6UuJAibIOhjsONyf59Fh4ehxMXvdAL4JL+6v5qXuZHQyg
Z7A2Ir2gsqe6lyKnA4VVjFX19p0b3gvJm+6BVi3j1Kx8fq/7OVG29mlWIFI9MDUq7OO4jPalGmtA
e9umezIX88kCCsGmYJ2LTP+lD9McZq2TPcXz8DOxuKGqqYOaThYOua0JBH3vR57zkttOxFFJEcpj
66rYB81mAJv4w/Da5O/USqnQO9nU311y6SR7DPrrKW+6X6D63/SOAp91pvCrxW/pgivNWX5pmcOP
uUWSb+wa84qTsPa3ub6uBBbDPcyfQhvI3RXq4oJG1DXZbanwF5HZOy+vXlftYbqTSBRSPdv95oSr
cRgnSzu744eRdBQ0linD3iP1PCLIaCVaqHTeF9ndxTp/pJtL94QVlqjqI68sD96s07XVzWmUt85P
POfJqU3L3Pfs6QLDa79VvXnr6C1FwG4Mx6Wo88da9tz8Hju1xCgVOdRHBBslr5HWrtUBrIMWsc/B
UXJnV8KEGVwYV/mM53++UEZ4bFt8Cyq7lwc5y5OeU3O4m9GGhDAN+bnb3A81aQ3NqyAuZkyT+ICM
5KWia9NutXe3gm3KaDJNPLsluyTbO10FtKZ/j7qVvm93oENC2Z1IchyDyiJScxDyV+YNvzt3gl2t
8B4YAzaRZnYQCtntRIqra72orrZfqjF+MwFnL2Dh9mU1CbVPaXS6lE0ZZombvqTT9nS/9y/O+om5
56Gfk/HnXLPCZsWxXdPAZPT5kw/Z26Ca9Tkzjbdhy9o3VMW+RcrnDt5+3rf1Oh08JZ+s2FIXGAgE
UUX6kdVJ+Wi6YI8GSNjdHcac1PNTXMrxORv81k2zZ1BlI5JYIyKVDRRDdcN5Le2PIgHxKuO2OSMx
uwjCg4B1YhftlT0/lwOw0aqFKG+139RZNkCP0FX0ILo7MlXSiDT+zc/rqb7UqjvZmP2exBjnT//8
ylMDdSVl1UX//LtUTNODKJMSBnHEpJLS+rR1xnamgSmcOQK+ltEyAnw77yRsvzkYYyk7KY2rPkLz
eDLWjm2y1f6cZN9uL2OkTKNNUZx1wyeHuKfHbRHfdSrFe5PWtr+2vXpuZPtrTKxuh2YdmHbrl8Bz
ktBEVHXSeHOfl9a1L0b7sm1q9SGa1ignuDKQ7SzBRUqMM7mP4bB58NLeeJiH9WhX/frKOf9tKu3Y
D2Ybqdi2fDEJa79ZzeSLomREiWMjisvWePjny6ZvBuaUFDRidlCbUyxclu60mwrHjKgovEu7T/1m
8dvr5Z1c5rm2ihkWGTNosLWwkEayIY/KRd6fcK9Uh+IXJOUeHfzyOE6LFdUYXIK0CAvg1UIZIW3F
yHVyyC0XaQH+mnqXplq6xzeEjAYi59SjYQ7vBxlPc9g74CCbMwz7zrOAqfRN7cpkGIkrgCbHmuA+
NXLk/UlGwG+gyQpLkT/ni3HT4K6KrFQ+tE3UkTpxiPEAhiI5cxAgyLfdPETIXz+6UPNLVf9aMkzN
5mawQRAEu3MzbXju+CN2Zc+w6C3ygY0HY5u4Y/Db9NMbhh+9tbhHbNTgM6qOA9MBZxIuB5JTI5G0
JnWQxI5EtSXzAy61UF8T/e5/VFH6NXl8p1AAQleu0qRgucNvQ9ePv3U3SqAF/D4guNmjai7Ntvcd
9AVnIMsrPZONT2wzsZKYKgocYTv8CdlTmdJnZ6bLjmxJ87cJgirU1eqTZE945n3bbuENunfR2y2J
fjV0pqJRj8nZPGE4vHRdV0ONCPdsLUsF/jL5A32P13++jK01XGP08RdbfleFzC+ShqxBYQ7xNtZu
Vc5/G2uOWa3d9NdsdNglG3Xsqj4N3KpwQXsyJHDxAtilrEspqjJkGwP5X6byQetMf7Fc7cANbO+p
EKxvC5YzpI79/I2JwM/vUS6GVz0VFF8+V7wGWp9vF54fcl4qfE1ZBb2EHovn2Zg1vy7pkc817YIo
MrmaZgmVJLXD7JgNtIkHLGEn5dWuzBxVHatiw4YVqMXW6EvV62BJ6UrnNKvAa2y+16r75aiOStU0
me7qd5rox+Va5tkVy2gZEHXFKINfwBlmJ6yrhdMdqxRXn9x5iFT9GG08mgf1lVF1fErm2rxU5cJR
R0GcXlvjxeSCnFL5A4cw1aWQpBTQqput0bDX8gG0rL7XptbjxV7xRyQj2kO1yRflLca5m9Veq8QZ
ZQDLYEY6RbLRJRyPXXFeteRHQzXiKaUvU6xJf15J5sBcsLxigW5ey+dJ9GVoJ4I7eXK44eZA9nP/
I4O9HBxrZ7m/iywf92luQ4G3EBOcDZ+ri39t1qnX29I/Rt8+8MPtfCkTIwSCGOlligqt2utrZ++E
oITQq8okzATsLKn8xwLVJhX1a3bL7Sq79b0N/IjDecks3HrrTzu3l7NnzdU+zWTDWYWopabczYjt
+V2k7rlJS0meIGWNve0cKdG2fxl3XLazte6IUVwGcb+BjsfxEBqys58t++a281c5rN1j0tB7zp1c
C+s9o01qTMbl0Yn77Jhq72vtFhiG0mMMdYslbg4RDqFJAntNQWhM9E0Y5yYqy2VL1V2G0w6hb70z
PLQPcEbQUbXxx9QE0OrUvBetc8gnTSEXKQ+MvsWhHObIsbbiRJ/dH3NxXrx0mz8UtdANo/OYgPko
HZ1TEavhqqm8CMxh+lw354sLhZwqpXeUWy6hZScD78es7TodvnaQPUez+mwlwNEml/dhGfpDFi/M
beu8nzfAbk7yHXlsR4kpIzCbLKeRbdH8tloPFr3pBYa8f37XShJzTjgFyzI91LBAmD7NV2Jp/MrA
NWY20Ns1m//O9pI1Gsz5bVls62mR1bewZ29furV2kY0eX6rstWn67ZIZZRdavbZGm2lWAfGPQ4g3
sAQpHJ5X1NE+2tSOILexj7qZyk2GGANF/jI+cre/TRMhP5iHnlQ52SeaiXdqASQm2ByNy/aCl1U8
MLYAyuQyC6iO0wKbuswTki/9VOvZ7G9rtDZq+VLiZ2qY29mYmsBOtJgxpu7DwbXFS4wR76gX5XML
Z+svAzNyX0pxaHnyIktRKn4f/IwOrGiQRM9xKQi7wLBbAlowfJShltyNUEhErhXKZLtbTu7YBETG
aCciCV7LDaFEh7sg6HHIXfss+9EkiOzSbuuQIjj9OXfTy9iitV6KiSwNs4+vNNq9eljFOKGlfhIw
6nL5My3pcKmkLe7NAEs4GaV9UmYbCLqMIoOmVHILyPOXme7XPUsJveQXvXZf261nFkfl41OgRm/R
4r7pxRzYC6m3szkSYjq8NnE67Khf1E6lpzR/HLI0sBSNwAtUgYa8G4+AljB8udMZwZgeEums/AbW
1x37GzI94Ea6Nas6Jj2hXhM6+dbtUU9nEpLm5Wit5pWC4elKXTiZUCw6+0qp7cEqde3oxn8oWHy0
PXN5pVoDXdV2qFqjPhMziK3QSqqDzKyX/L4cJGIqbwViEx9fUYfJVGsCzU0RL8PeBX2GSsCUKfQv
LhNUBau6fVTmJBGGTOC/tMBf3bXANa4+5rnvr2TXAKDZNa4BA6oxhpFqxPIwNZSAC/52Sq/1tz4H
+s5T6AVjvFmN5wQNSkQGKtphOzBTalQ9Dg33nqOw8iAZnGku/SmX0WNIYiCerimPVc4+fRw2mkuL
HOifqL67mICW2Nhc+AAkrPsEG8kHxjRvzn/HSbq+ED1YhFmeJVTVGnyPhQbsXQPpdYl5jCEew8Jw
9BeRSmQ/xY08FetHyT0Qxs1anOPUC6zWyp4TqoQZm2x1BlhAG8X7EglNWxGYxLjiV7ZJwjZahFT5
dBxHe33tJveNKMQq3Ah5QdMF0Dxs2LJ4wYpzbc9fkzUWfjaCbBvdbF216U5Fjn0S0Kc+RKjelv02
MLtVNCthnRuKPdhBEubDTKacyxmhjcZpImKG4hGwZ/yl+ESBiv99SvR5F2+aftSdIpq38rXb6oJY
hxdZ1k+GXcwvNS1tgUCQsutGSmg3x9X3COnNYKt5SvpeCynY/MplpYLMXRUopAN8nsY2JW/dQ5H1
U1Bqqdi1cXVeiVcPEQ6WO6MQf+xefADRlod+der3HFFWzpwn13Y63cVniU1duYcSP3TH+bpOSxEN
Knse63IJE2G8KmGg1qNaa3XGv92ISb0GQUdlBa5CFsAFJ020kcO1G3QOnsxlCywa1e1K4of8ZC90
ejMLwpFBURUjCE/tNI9Y16buNEnStMAUi9773Xvq5qqWh1//3Q7EiOjVdIqnuxwkM49zTr1s1/DE
LK6RHkYaRUZi3gPBCLkjwXbbDZXz22lKxhOPWwFVpLmnqX5Xp7kIaklzqNaY523wJ2NSO3XQJ+sh
mb8bEP6DFPMLmQ0FMt53QxlvHQMvEh/vSbOWYVeL9NCbhn3O1pfOXTYCI0yAHat9m9OijtAV/Bw8
e9t18UapyohPQojcp77AxcJsPk4ZWt8cKHyt5bNQw3hwpxTtsnlQFgSiPqvBLxrdO+P2RfHkZdPN
seI+oForzIwu+8gtHtclyY6JECUai3W5oGteLnUjQA3yt0y/z+QCiazX9749j+YhX2bkflLVO3Ll
DjkT9kmdbND+PTs1XGEroFFa6AG5equ/us6hFvMPOU1mBEex6zmCKKb8TacvRfBlc6uo1Yk4aWH4
eaUssomNLPntrusXqZ96qFsMbY5r7Spn04O4fursDrwiVemT1fSBI3oNXo4sE8NpXMShA8oL9FUX
0jisnWa+LCJ3r6YHeI2AdA4tPSPtlc2l7To7cFbIt83ifsWggkCvZxchY9/ZjU4PBGJA9dVNa97K
gaJYC3Hafpzaam8k+oF91PytUehFNANlxySFmXtlUNZqLVK7oINGDMJobPdeGbZbt5zFSFCKhnWe
/3W8ZM6qR7g3yhCVlBkJVXX+5GrGQcPkW3eyCIldwVjmoZMY7PZojToopkBMZt41W/aY3Jd2sg9x
5uhTbd8mskw2QweqTNZv5Y7dYbah0EQFfyvKdNyX64gfPEvTp5xuRR9Yctdpm/sYSxQTsBKxT1Zs
D+kPD4JjCumBsAEKd1ZafcWJA2VsFCraVvuelXUoCvuSa6N4aQQJM7YJtTQQTwGTmThwg0ieS7v4
k9fFeBJ8u15Sb3kCtGsfUyCdV6OCK0rWt7HymigeaAq05obuGACuwNKm4ZiO8lHMHlJ9oBQ0wNmr
N4XUFad/Jref0OvU1i3FBxi57RasdpGHvBzLU/2+lM52I5wG+a8/DI13a+8t3CAZR1rFw6FC5ids
VnL04kWIOouRp57EsWs1dowix8cNhFjibD9qFEqVUiseOoINrQaVCpxQHnEhoqqDFELAvy5XtZrz
QY7QmlORf2iKmgSIvXjPQaOa4nmL0z3DSkM4eenT0JcGNKDX0ZZOj/SoIYh2rXSncZredW9TRK29
508bCImxfLM77vWi/t3M0/pwF+EglYrBSZIZkb/YfJIpIrC07ZgRhEPIDT9dHFiQ0eqpTZfTUi1Y
oxsaMFzU3qvxvFXo6YsBu7dCgCwOvWicXdrFw5FS9s+07gDszPzA0vs8uJqg4N7icCUiwy/S4bXj
IR83jQLszFx8z8TGPDZ0qHMYDAvV7ho2yR01UFaYmNnZRpQ2L+aEeDbfc68PvFHTjbAz+PK1Hpkt
nPZa4A5E1NjuyrEC/4Ci79IOd7vnMmn9sKQzHvU4A4sRJGs4AMjaRsr7IL76vOiicuuitWAqNhdy
d7YNJUzveodurqA6s/iLRwRliUAsJvN9L2bDz1ykfHESQ2/WqgGfsZ6s3klRJHkISze5X4gnOFCf
Eeq9GqNeOOGSgP3mytMfJh0yUkdMSGyJ3/epj+QQtWLqfswt9yqActg2VXyiWvtNSIqQJtGyX8Kg
MiMN92v1oBeq8Mmu+NGiDJKqimLH/Tu2yTuqQWCEwQYkPmYtC1tZCuQqjXTgHKRD8/uQR4vx10Is
HFuTGziN4IDYTBiIYgpW0Iy0g1avdOs32dz2IUXhYmTOhAw8jVYPLZZmG6lfV3YfmgiEd0QYbDTG
l9HoJPrzbJjHVUNSYi8HDzvh2OQ/SS2mktp0Ppuq6nF5whLr6aqx66aGX3WYHrNcmb4p3I9+SX7F
XjxEnabHoYbHfTe18c/Ea4lKGXTDb5TZ+YXMzuTZdQhtmtdicsoDI8F3WZL7MJs2pHHmPeCO/e4S
NHKdHmPAtL6xiVrDMwK8B93MQN+E/DMkxkusg6vgViMaP9uB1CUIvev9OjXuY1PHX/1o7CZIoyBR
BlISpXDxVKw6aq4uWORnPlXpsnyBt6EqJN0/QMLm7Wiqixlx6rvDs5xA06GK1gaoFHxM/SChwgga
K+aoKUWUZG65nwnZYDCazxZ+qkMxD8RFnePWrVDJ44o2gFMpXysQhIG+lfWGYXhNEG5XB1xCkctT
xr3zNZum2jmjkzI/6xwUaPz0WD6PrfeXCA0R9jn5h4z0vlYaTihRTqDAZiNRetYFupTXOZl9gXxo
tRzCFlR5bTLXpN1l+QN0dyyI7eLJsP8Ie2IXssc5GFq1z2Zr9p2RLzmkU5L96HTUtx0v7iHRQL0a
WgHz7Iu4nbfVsMuz2+RP2tRVfiOtNmCK+cXP/6q2a7ZatLDnBrgp3D3VRFSSx+5Ptt4fIwuvcnjS
mgUdQjKifdXpWp8VL0T1IAaeisktxmCRsveVlvizZs8M4yLnN6PCPe/B6zdjvBosgzvH4/MnC++D
MH+qQVaB437EScOJbpLoVMxoRRiMD+PAAxTnAJbGIhpkW6R1mGgwtVZ3fRsma9c4GyiF4ESrTflW
YD2ihGYnXYSBTstw0bVcMZYdWqOxb8x4hu5ACaOZ1bUm3fYwlS9Tjo55rqZll5MOC3dNIkaiVXWw
mmiKlERgZ0e6jiBWX0mXmpGQ75oa3EPnHojv/nJnKoqgr0Ayl5nMDMD5HQmkK6kYd38IpUix5fIh
lB2Ypa9tdrcDOqh3Elc5tzHsQYZYwPT2s20wWA/81TeehAEOsm3c501joYtHHs95oBqvz1/KpUbg
i4IZuJM4o3g3DnNgWfeP0xAkWCMgmV7ULP5Wdv4tK7JjBiePsrmLd5k9/LIluvwpde+BTAMifuuT
UTk5ewqhttiwyhBeuWs9/hY5EsRi1d4kdtsx/h7X+qcNiTFI/VvPUHasxM/4TcUwYkHE+jxg3MaI
w+oYFpI0Idw+2tAgSnryttry+6K7bfGU7TY3OxmZ9YzMOPeXFCuaABmdCsQLltB+TI58lUt3RWlr
7ZIW5UcFvLnmqFD0JPmEPnnxMnmYtqkgSKfYApxq9qE0crJ1lincFDhg2XTRSLKNb2ryxurMjruu
v62+f+tn+Z7O90/ZZq/Omnm7NFv9zHbPS9IbwHfdzl4sBOYE9sw1uVA2kTCJDbzFN9ga2FI6Fb9B
5qhwGuiGLiXyYzCna7Psh5IRZ2q7CXWijFzvQWjyFdr7sJQPVrMEHW5y/AQtuigEVsRqK8Rb61uh
Zc99az50mvpIKeb2k3K6JIpt2qJsHomG+aJNRnvoG9AgkpXC9J8EmqS/TERkXlO9PUuLocLru6vt
7hZNaVdiQgg5XIhTac/5yjtNHc97Yfd1kOcVV2OWUKw4SOPquGo/dF327BxL0JGznJLtnCVTsi+9
4k/rpfMTr/xvw9IBOBzruyblJK6lRc1uOQdYScvTONjsNl61M/oOm9cytoFWufbPtP2ujTwNtbYl
vnEiWctO+6PrltOp1+1viJ13JZQZwRG37+XMkYfZcZfRbXxoczw7GZMCsqhYQw0uX9uWeQ5PNg6J
ONcD0hYZwQyFRW1hqd86sXMt9ncTIgApE5DyRBifhiPc0Nnq77JZ5u5+1rxoam1xlWDYmpMhIPfi
q5mlXgiZlgWxjaq0AXZLjbm/9iOVXAQ3peX3ZHRs2onlXK94JyrEe511Lfu4DZQ9/uH70D4iQEC5
V9nbGZRt9tvBtkOvaecAZAQoRRGVGKTxjMJhVfLoMuYrdX/cBHNcCfHumn2Gckca/oDJaV/yLfML
azwOifrjGHGk1eJrNsCTB6x3TXycy/iq/1Urwrhae3SLweYnMHwQjnVaYgJ6GHy8JTSMHRvPXH/K
cgz7rkEjJlCu1sN4JoKRiAZlnNLG/EWv+Qiq9dNbCBZkDuY8dPHEiIdhA3o1Z/2XU0h8CEQO7swl
hYihutN50zDd7HpSLzAewSVlU3wpteSv0/VXXcKiDSQ6jCMU94w5LcvGbgf/zPWkTpUqUyS6zg8O
BxOeGdpK1leyFZ39ymxO2ZlKdumYnBxD/yvNN23r/lpLofteXN0/5dXg9SnsKzDS+yaryEKBam2t
Yiaow9zAcei45KTHfaTZ+h1/L8hZ8LijFFgg5gxy5EJvuo1fUkKUbQayzli2/N3JJTwQhXRF+0Le
UpsinvWQd7mEBAbdrL1aY9odpnZ+6XUvOY2i+2ApT680mzTHzGgv6TyQ8cBkf0TvIFD9dYd8s/PP
ck65Gf6uLgAYBdjGzRs1dci01dmPeVOwkJjEZ5S2c1GSKKgCVjHU+UXfttMLKU3bOVfLjWqI+ELW
6k9D5yTJIZWCkd3Dr5l+LsuEDo/8GTcybdSj92xchMACzq7rHsjwx2DQWFnkGI0KKfgmf1W226uI
rU8LYcEZCUAc4Yg1OVNLRcioTd9bQ2iSlWH/mE/axFDP83Ue6k2cBzMReBk3GgYb9xATdPysgZoU
SdpGvG3c89JAeqfn8YvVf1J+ZdwGuy59W1k/iEOZz3k3NFGWSxdQSHNOhgOXZ64EoGUDaHPZY6nN
1YqH6A7buw5xDuAhrZgPFSFwn2Xck2yBt4t4kIybeaks3/NIl5RWzWleyXHf2Shek3hhsxn/tJlm
PiQrwub7+wuiAqvB5gehBnhKAJkRpYPR7votdo+yMye/JQ03MgCQfHIspmNbJCIwpPKne71ZX5b2
npi861Bh6Vjn8SGXzfA0u1DLijs2RPB5q6fSOdBIakEWMYGU4uPeUhkuxeK7IsduBA81tJ52Afb4
7ItSgIR6vlQXdCzdW6U+Nt5UD4S6hYd+qPXiF/5y7jKbV7SSRysv+8/WjZt9I03FdpbOr3WJ8GY0
w67X32rd/k1Q8Mr2lP8Qa0wj9N26BCZvB7Wuhj3XMe8juZCPdbJuzwMINgkoTnu2tjX1iQmcIrr1
3MjbbGaC2k4eckue67wdDtucd8TIYfU1kWmi2U3m1zlxL6lDtauO6FofYb2MxZKn3G4JVlHIpLOB
8W1XLDVai5jLtWW+J2wDLHlwuU0IdvR4NaGryxTKG4drXJTJKxdW+zytXbBNS/KKnXoe5LeWlmVE
tI2zT5zFOm69gBRZvSnoKrxfqKce1VjbByuD7TQbEZnDqujK6ldEp2kN5O/uHdepUG4m3a6J0S4m
yMt8XWOqzmV3q5vJYJVk0d6G6rNIanQCKolk3YVdmcfHYiRkT3VbeSCU8amyZHLtYgxNeSslYa3a
o6kKwiwlajVntANFZvGz0LsHHHxL5EDo+QJxKDGVzRhl5JaeWss+qyztTjmnJOa9xTk6rLwp81sn
e+3subF9lKP20qyzcVnG6WjpfXXMJkfB7VhFVBsWSoJC/XAXDLuKOtdHSaSIbrgNnYjPAMQPutOW
0EQXNHDbV5bDi0vMY+0gsrC2JjBsxQYQW5XGxJK9584GPo58Bg4Zcof3OJqrZX0xnJwZOEEMR93Y
frITw88h5O7De39uS+vQAEPKsSiPhsbWvvGft7jguGuctnEuhVOZO8my8eIU+mtiy2k/N5/eaF+l
e6eSretoD0epozGD36wOZkuitZDQo+Wd1h8cpEVp+jGtaKW77L54NYJEUpVHBBiyLnYi2dttXPhD
so6koDh8Xwm9tFW2+DRzWDx/7AeZ2eg718jLY+oarH2IeZVtOZe5zEMzRZfttuAoaQXv5yYsvI7+
vtSueylbzAmN1VkHoy3PpNmWxEGTOjd2a/E4aF2wWhYpOTobdV8hgbBH5AqDWI/0KtiHbEinBxVb
b9lo3gosA1u99X+L++Hvddq7bs6PY7VWlzQtvstFr4JOd84wanrYJJg487wdz/98Sbfs1ljcLAqZ
Arc5isaPeJ6SExROArwbHxnOk2f87H+IMz/oSJN/plijpiojma9ZLwug8YX0sk+37+OPYQX7sxLj
mGxQl8mWOVHqIi3hEnN8d0hxAXjyFRC6DWWP42bcGCLtnlU7G9v+wWP5e9TK+Xw33Iu2nh+z2vtV
jE77XDqf7TRkpPgtLJbIs09jCpzTCiIuuZyfJpICHTFrx07vHnGdEr5LReh5UnnQI1AOBP4muhWi
woMOJsI5PubbkAZy0XPMIjxJGOgUWFyDEwhO7qHeXgrXMd9cVG0OnhZv6/THrizfSPbaTptQr52z
qH07TAqd3LsHX+WXK0+QBVx2rVrmYhSW3nvFTRWYLT10EpcM6v7Bd3/1Xbfd4nXQEXWPP+71DHsY
PHPH5KzOXu482H1DpKu0sSaUxaPlOcXjP7+qa0HrQQUpYBcP0NgzVNrkhuZQRgjbXH81XCoFkrkK
OFsaYsup13ORc18gw7Yg7b1ht81iCcVMcRBtZzCS1bQ9m2dz9sJcFunbP19qBwlBukTxMpvXcfvQ
2nT7iSSyO5RLnEaj4WHfSxsZkh7uPotJGGFnQJn8849mleNli9Nv6JrQQNXxOS0LAEGORZCrDVe3
U9S+cPqbgRYCtTgntidgXrZGnkAt61uWbq8lJvIbkUm7JLaXVxSu9d4xqmmP4JJuhqH5a5A0wgV9
aeZxi0odMV/OJ27MysQc71aHPxt8882xy+K6ZebnlDfzHoEOfIN9GDhKL65Q6TWLuegXN3tCcYWF
ZTT9Uq8gknR7epRd/xh7/PjSsZ5exq156vvOORi7QJqYifjDUSaRuRQ4rVuc6hSVh+v1eAIYji8j
fDJWl673s6nuIovX0Y9LYzqhIMVpMiY7Y4W9mG5kNKpL6uU8gU084PvAotO1/a/GAVynr1jbl+OA
Q8s9mS7XmdTyODSdzXyp1/nY6v2vONE/rYqo4maDVzbSvoGBBwOhNzvKHddFJFe7+3TIYnTGib+A
mXDxDqR2Vv2l8XrCsVlYwd9wDJWCMHBASmLOfph10YJo6P+Dt/NYjltpt+yr9AvgD/gEJj0o70hW
FT0nCFLSgQcSJmHy6e+CbnffvtERbSY9YRxKRxRVRGV+Zu+1oRz0DIKsFuVkHrsWysVpkxgWu3zG
AAN+77XTM71Kyu4LCi7bXaS367wxqAH8QZxLxFFHv3COhNGmxGd4SGwz90cnnf3QGWpevedrbfrW
tpKyP6txWOUBUs6EVpuJvCO6DGOF6Wy4z1IsTkx16znNznT+547j8dL1ZrOWktN6sHAf9eF76FnF
JYZx0ulZnfVNOOXabqf60Q9UDYMV90UfeegQC2u6Yir/5VTBdHQ6Lg10JhfD76/pzNY8D1j9o8pk
a8UyDN5gaT0lCGTN3n+uI1HvoE3PW6nM9zjy56Pw0REuhcpsDnxwkRt10JhL4WMQkjiF6znLoKmF
FeAP7F8sdXaW05k7lhcKLl1prS0p4mPnG95WRHayaT0D44nH3MdwC04VhZuSWa0MRP1sBzE6xno8
gFQlR2n08gf3MxiHFqNiDOma1vzS/48PMVigLXMIZ925n/BL7TuTgOrEkYozph/6x7g5W+wXTqlt
v0v16HgUAXHbxseRP9K51Tafo3w7dP4OgRiW6Cactwy69v4wT4eqgO2W+IV3bJeHZuHSvrXx9IHk
8FipFLRuKIA58/NzowI1R+QVu5Yc6hZe40U6+XGQCvzsmHfbjkXTOWlcSpdiRp9hmc6uqalop84K
Hls1Y5KGyr6hjncxB83OOsay7NNTbvrYwHbnpi6gt424j/VI+aVrbssq/eN1EfOOeTjXiwRjUMbS
9HQMNNoBELSJpf7UsUg5tcbAOiBdrLTzqIO1WJ4lEaTFZYaeyp6ElJZdSJ9NSeW3u2yYf8XJOJ2w
40+nlrfG6e+nf//Ls6dP1QXB9j9+qR7iP0CskUWV/ngC23H1h88Y4dNRu2Oxder20BkD4wY97hxd
s3yNOnK2YwyjST3sstESN68Wu4i40KeC9DEsl275rHKbjt9DlZd6e4bGGGektfczJhWFeamrTlJj
tq8yxOqMjQAexICXoBUfAhgSflKEdXAuT146PpZo5VamzV4dGRhbjAIDPiYoNFCeuW7a6qWogoCz
uC1woNY/SCMapMqWfDJ4wqWZZRt7ROzRRilPclQgTzLnkgIgsPfm5KHCCu3oONnkjVWwMTYgFut7
luTyPrTNPyKO3zPL6LHvTiUFYiqujvw1OouloKP84Myg+O9SVLTyzbGWgs5LU34eclr1VDEt2lLD
f9DUemfs97CKoBxt2FI/Bd1oXo2yMK8pC43L3DFDXrAzIc4Ml7tpx2hYrojv+GV7VEik4n7AQ9u7
KtYPzHp3ILFh60Ey+vs1GtEcQ24ZmlndbNoOQ3KO0uMWpGC4zahQm36p3LISj6jZWg9BPxXvqsS8
OZQ90jRnx2bXWVANnLeR7z0OHkdsL/WaRd12RFOMWk23p2Y25BG9wjGOwNYoBMP3vOleePmGNepP
96zqIuAEQukb63fTK8vPIjAJdY8qKixDcgSY1XPjTQ+CvnrdSbO/6H6o3sAVAzLC4+/arHd0b2Lm
L2ybWimJrwPbek6RKTqz4//NmMXb9iE69NjigFWxRU5p1QP1hvs3NRGO0bF4DoQ0tlkQHqcgKW5F
YluvCPJONjCcfTgWghf5cyDq76WOy18Z8UcbahlcsV3/lkblt24iZ019d559vL5t7sx35hn9Nqn+
mIOaNgNclsNkQZpIZz3dLcbJKQPKC7NnBQKIJ8zG0H+2yKGfwp8mH9Nb2PxKB/Qrimtq1zTGrZ2/
ks6UiM59IPvhY9+irBYtC+BoDAzoR+HwzujM27DCbLZZpL7nq9EgYxyRW5OYqo/8FLGDesHX5LOK
Zfi6FiIuHv3Q/kBLs86i5yYd4Vc6inSCDjH7PEYXCa9yRXDVzTX79NrmNCVGyzvLQMlEKi9UBel3
qJ7ACA2Gfhw7qdldG1/SMVO0F5J5bxMbVy8AmW1Z0nhorCLnbkr7VY52fOP5ZXTLaCCgvVgUZ1U6
7OCcy6uLBqK0FviOy0+2UTxrFdXHYZ68BHtM99JCQb+RT4KsqqTJFmnrr9Oq+qabOTCCrcCe6Y3p
N/MjkcqbyVTqCdVquSvzoNs4Rp7chU7jLaarbM/+oFQAPhhbs38nkwfJUGQiQRvzLYhTa51YxUMM
2pvZGtu3gHxmzijIknkHZS8McgyjlvB/UIUdTA+VjGrbexJD+hnsT7CnYmfqwHubHfehB6S0ydhM
PBETso9hsh2aNgE9EFD21ihfSz32G6r4fwpf6Ock9fTBdptxP1RDdsg4X7kE+Qp2p5jwg3ByZhqs
Odb90fPEY5qM2QMS5/whCbzswSU3lIeXE1QZ8Z+EmJ+T7URYF0sU6AnZ9IGBTWyK589mtuO7dtx0
D23KWf/9FKaes4fDilEzitg+8GqvkH4OjCeC8A5CjpAd9wlzupQpXpN7K4Ly/PcTwTTqIvDhw9ln
LuF5mLlml4CgbNaEE02sqVFmoKxnwOzCx6O65q5gflpatNt2gkbdGdER2kQmMJbGd6kANEhjehiW
D4kXQ9QtpxeaAkZRqFP3tgKJNGh88I117zyhngtgYBbVj85GseeSyl8sFuXHNE6hufiQViEj/yPZ
1TyXbHijangejTi4o1DtDHQLjjtyCQHQe04yQn38sbpnXlhdnEF+Q2cf74yv+gTxgx2z4J2gfY02
4xTfuyRehn87R1AblvJXlqnmnGbbaHL0FpQ8XfIiiqrH8I/ogf1AGgo36FgQwTj32bKss+JnDvIh
PJsjyxs5ZTBUSuZf9tQ8G8ZAU9umu076/1hwC4a6/E6cQKw7YGg7V8hDj1uR6qCyj+hB6yIT9M9o
7We/Y5xdZhpcvjWeOAM0bVBYHsAGbevJeV6OtC9mv+tm7P1LGKFWEpJsr1DPn279Haf8gc5I+xcZ
JcM2DWrinhR4qsZQ4j4kaKVaLz+TPZDpNjw5DWM9O4zNrWwkiz6vodjDOrGtfGiJ8CUBzkUqQO6W
b0Qlm0udIKNx2infa2gtiIw6eI+RvBtOcB5mhSui4FIi/kDTRnlAFzPjPXKCRRLcsUdmAr1Kcrap
BDQFHxlN33o2OcB4sWipayZN6BFoKL4dpEXvhjNWtK9faOnrN9NkExmoaR+0ZXBtTd62hsvT7c6D
+xoW03UKfLVe+GMn6SXe1QMjQw9f3vPgl1GJ8DlwIC/G/jid/35aalz/Q46M0U9lswGPRFSLquVz
6+809yt2iLhCne+8tAMNWBuzfkz85KFJ2/AlH311slhGcidPD4ZG+Z5I3DpFiSe5Gox447PvQjFm
VNdp25Je9bsfqBqbLPUusR5/oFMHa7wkJ6t2rPvIlEoW/bXtwvg16ria+2CNSsE5DfnQbwEE2RtP
A0lqBiUekXIP8NiC4NozZlw5jYQfU3XPwcDzW8QGbguK6pgd3S7GWcO6khwno2Dl1OcZ31Thyo/c
xuDQhF3LJaJ/GPnHjLHmg/JS1iapOhYuDU0h+J7UfGbtC2hFtOABk4tw0/FZIpRZyQH9WG5hclkk
ksySPDSfujnYE7ou8tot4geYJyo5unhSPPfSKbM4jEpc/bLvGMAEmlwN8Wvq8GHYkThbW09O7WM3
KgX9ef4oRTHvSRAbEFPsPMh5FDqJeCg867WOvfQIJZv1CTOltmED6TDtUtq0bmkQwQMcneyIWlGz
VENL3qMTMm13VY3zd5cIe22XC2QioBE2xxJFUOIcSiCLz3qgy0lF89KzqXc5NvZJQ5vduSnCfLO7
e0Z74sZGaeNkzz2xXb2PvhS0MxGkI+/4KGvLjRgqBEYxW7w6cIZdrgIsoo3v7Yoownavnoq67vck
g93Thh6DqujHa3qWHWFc7Zyu+LT7kipWMNULBwMPWHaAw/dPiYf/QQy13vayxBoc5f25iV2Oj2Vd
pzOspPGrE5diV0Xm3fRs8jVU8YoGCw0halxkqfXByJroJSjUvptJC4nK4o8ZmDC8gv6Qlw1rHAqV
VTYta4ocZpknIESAeW7WLpomVqaHSA3dJsFTC8ajULzk9jaaC71Jc9u+TF+BZUwcBcBpOjUM296Q
T5UrwxXPuLnyQTyHsV/s8mp8dXhhn4rZyo5JYH3JCJiG6ffs4NJso+LsI6qCJbmkW6cZvQd9BQsS
hMWkBznGRuUGP3KNfckD4pKE7mtnOPidu+TI/g7gSEGRoJ1RXSjrN/Yw1F/RyI+0pM3STRkf6ClS
nxi2yrdjzHDdSuH4ehjJX1v1uBWAKZm462RN0I3oTsg7vhFElZRmacuexv9OS7N66AfevJRIB4rL
YB2HUfYTcFBn5Wyti9Zd+ATa3swVnPgZp81bkVgsFRrH/Jqs6SWzlj1oR6WWVW1/wPL2EalrbSv9
qubynxpKA/kastojhkVC74XXTJUM9jOkd4GqIN94wRbP7M7sTHwIeXAzIHEd+xQJccXi5Row4ssq
IzionCnrkJf7QEx3n4XQyhqsVy5jVpWA09NBEXRS9TBQJmbow6TMDX3/fLDL6YITHGmBrw/xOOLE
LSDo06HKTYSJeGfpWa6MZDr0tguxJvbePNVeTIsr2GyLe8+MirfiAE1s4H1qGvHVb71mB9hwV86I
TFCLf069BbMkKzg0qgygPlyrst4XpGCRCkCPgcPoRHtuX4QRaPwNvM/j1PAOMBHXXpTSNJXNyTZk
AFXK1xdcvcmaUKV5EwpjPo+p1IDrqhiBWnXRvmfsmCC/gZa4F/GQf/vDP6pP7PfKE+ilcmflW9My
RQB20Tm53DrhDHvP5LLHgPTop4i/hOlMJx91O2boL7so20/PcFFJmH78YCN+XRnE4K2rLMO0URHj
49Ok3RxWQXTZU7YqoJweYozgu6okK82foSelBLms6YD7SORAesvFKfkSohI51A5FRWUynKwIhMIZ
z0oxoJ9C8bi3++d2zIZrSJAeE43xaju99VjM+TVr7IriOyxfKCl3ZUNomgezeuW5CTLcsmuPriwf
Mp2WvxlDfVfZ9Do2GZMuYP8Xt0AOXwLOaDKBE63Hcun7C6BJVIRVLiPlgMEimYbmvgviaDs73fMs
A+YHM/Na1gTrPHPJNWaJaPfmQ1S03/3gvMVwBjeK7enYXXLnybXkT5bCNioatkcm0XwnD0/GS54K
5pFoxBMjr3dhUgyPruWrR3+wdgORCQ/IpQsmyhBlmepY6GoxXI3XqOi3NehnLO23dqzFmcKCnDbu
SjTRqNLsQL9kiRfcGwSNjpuj44/lU7O0gbhKP5FfiYWIIjbljBY7Hav44jpItrq4lJuykRxqomt3
4YK0TpP3v9+XnzjxpkpMhM5x1x0wjeXrSdsH5ND+Pkpp+4j1QUdrYFJfaLXRBgpBug7jPj4tiBlf
eNPr1IeX1rTv0Hq+jVziF6k74i6wq0vM/Oj6zd/NYqfttS9X7tT04ObUuZKWtQ/t1jqMJrfZELo7
z1VXcpeyh78fsKhHkIdE92yf68ZquSkiQhJbg/d+FfW3erYJOm4YdbcpXprRmhOoqFAb9OA+EFLG
E2A5xmMeVL/MQc5nU5TPWTgUeG1KaD48DwCyre2Q87fkaY0GdgKp2gc2vK8iR5uVXvCrWE8+DxJZ
7OGzGZ0VToJTyT9eMJkrI7I0jHayAXavwfmHfN8iQEuFPF7g3txMhaXZqBv2moUe1pVxYIOJjHAd
TZotjevBQxsrf+MRB7bT0B+VVeqd5fukhhDTIP3x1deuwZaSpZDH1vgB0/uui6n0G/lsTGl5r5GI
vybwZVCtbeuwbDhTg/qB8fpWZIm9BlNAInfG2xWH47JvL2ji3HbTVagfPSs4NwDUA69BxaT7Vwgd
imkH7XTeh9OB+ALOA3STUf84ATn+rHOyO60qvybTXBMXFnZv/ILnVrA1iuqjpbohxqGcmUOr5EA4
JxuqZQUy5Jg/raJ2bx30YMZsmbWt0zkhRTOhvG8jmzUAsocmN3Y2yq2D3TcUJk22da1kvsioyA7N
HFzLzJnOQIpwCWRL8wBOYseBeKHcAQCUJurguO0f2XQM7xYZXDIvY2Fc1YehBwwGyC+t5wNZxfYl
bq6RL929Q4W7ScAj2EQMnheDm2+m+XkY3t2pyC6BDH+Mpo0fMMfhUvVJhErmRdZogk1iBp8w9JrR
eJcS9Fbo3hpkfehfEuvQOZCQF+P/3w/zzIyNNMHqWIM+3zHYpB7JArJOYSlh3VPEmuT9JgnAKHss
/tduBZoTca/McQcFNbyNiIDCc1boF8NsWC5Etd5I28aXVIaAFS2HPRLKtLkR4hm33a+R8edqNKbu
lk0lHyBO4IQcX0zxSzvldJsg3uZe4Z6kpLgRfoFZUXbuLuzbYG/1UbzHqLMP0zJ7qx3jdxWzUTNz
ojwN7Kt5REgKyMnk0viVvR2K/mWuDescSlS5eRTpT2eAVeDlDXdNO95dm3cx6lf0f1svTOPftt/R
aZJUykFKomk+IfJG7A5mmht0BcLmO8p09FxECMyzfs9W1D2yOftULY94nYbuW5S33nagrpi4prCK
JgQOcHiWlfWoO7BYDl76cMq9NX5C59F0/4SuJ5+TMHv3HAZ5yYD0B8AC0E/SeX5KqB1Z/N7CT1ig
MdBA0zzbQCuoXnC4+TyLDXzmQN6MRl5mN4LzGJAgJzSXUVgO6znrIes5mbmCOUeKgqOHjVlm4qDz
ClqTdreeJla305bYRllJImu1HLWohHCTUWpGvZLPsU0wYv8Dh9/jFCGmqXWyDcY/CUG3+gj8tw41
K0BZ+UPKpoZt73Olco+NbbzKLNmdYt6BB9JwSVwO/3SVeGXTUO+RgKTIP0LznGr3GjcKBEURPhGP
g6PP9D/72awOIhcJ/gtjWBkEokJoRMCVNU++vSnj0GFqKfqth7d+l7ZOsjY91ONsw7Kj0DMuwcBi
XVMqYDcxSo12/G58hbOgMPA6ld+ZtvsLc0myf6P6UmGC6/AZb+YxfM6MfIMriTnskN6caNoimY8O
sc0rznac9yNYumyO9/gffQp3KS/sCwN0KND9+mhGe+Oy6Oh6OCtV7WB0GBLviCHjOXdhWeCSKCOX
QXgZP+VTg/26TQF25e6wM+Pm5krT3mbUV/xz80+zMNgQR/VLwiz4SJwhLW3cbJEHzg9wXxbXCqo9
N62Dg42wcSY7Jy2bDjAoMmhq1/6AA/cw6jdpHeRS4fdB8hQZrBrt2c32TrPE3gzeOSFtmDKFuIiJ
+OwVe8p+1STee5cavyLa7zPg9wDY5dCbjBnkwORPKRAXbG+KOEpOcSdQ7pC3uIkziJEzTIuRIHJU
P7yHAtMY96E3F9w7xUI1VAAw2uleZz5TdLd9xNBbXfiGCC4kBDeygKawFh2YkxMyMdZvcRYSeGRf
iXEdWAOKVV2yfAPFQKCAnkH2t/S5Elp30BqkUJIUtU+JFQ5jB2sFsE4ip4wVA//Xv5it/29EsuUv
+lXLuU3jpO/+69/8GtLjN9/993/6ZFv1aT/f1J92vv/pVNH/d9rW8n/+3/7mf/nz96v8n2BjYL3+
t7Cxp99pl3z/J9LYv/+RfyeNBeJfwFAYE9m+75uW5xP68u+oscD61xKJ5whXeF7A3/If4Xe2/S+P
X1wyaUyXGBuP5Lj/hhqzxL8C6GC+CVkOsaLjhf8vqDG4Zv9L/l3gBdaSY8N4jNbBWkJp/qfENNRS
TeDWLEFqAdJTcFzgC+Vh70r71ajFu+7bS9x2D22rj+5or0Fj9UeBDWyCX6B5t9SG29KURBVB29WO
WR5hyWki99DFT7Ngb9rTVnfd+FB8LA4Jj056HQXGWS7q+C7JkNkY+KJZh6/jlqK8CsHmIrJDAhxf
DBXFW8+r7pYyuAmxXLObyM49ypSuiV+7UqFynqJnx29SxFSAcUwY8oPZbeZJf6JO/hytakAHZeRE
RgnizyYjutL2/5oLZkt13uT8EXCZ7j+RZHY7ES6rENjEKj2L0kM2kB3nKbH23Zgah9Fxr6W2CsIm
Dp412M8GrUYc4OgWY3eMLaEYk5HOpmfQ/VnWPblhHe2D5i1pB+pX5GEivUVB+ENvQIrq69zWJRRg
LGSs/ahO2STELj63OOOFzjDembkTbMuGTY7KPsSEoTCiCgtqC41FRTp6RGG4GloSm3MGHSEa/qZ9
77kOPbgpHpQiNujrymUr11HqBY3L/MHr7b0XFDT4pQjXVeePH2iEt+087ANlj7+yOH0yTQ7fdsJx
ErpMdZHfk1dv+k8t1CekXKjs5pwlqvaTFR6c4Z6p7o/lj/hDliEg2bnOVcJFo60K/EvasePDBHqX
rFQe+sA8kYPKTiIkp1lKWAuO9t+twfiwEHgfWo8aWdV1vS0FicK9S2E7aesYRMJdsw4ja9u0vuqw
yl7mBpJ6PhCyYinzijPa5Ol0u8d4mp7SiAOTkSps0dwN1ikBhTv4Jy8Dqtmblt6xiTDvlLObnmJW
eEVmQMx2QDI1MnCe4kpjxJ/q+tJibjiIBLEPgpxt3vfoGJdNK568gKuOtdMQraLpW+bLBaMaiyN9
aI46ABgymWiwpuEnKhVcdeVenGnwdmPiXy0wnMr12gVTAk8kQjEVGAtFp3TOBLN+2GF5bh2KO8f9
gWi1Rc4MDBktRYAWPnbtJxWKtZbjc2s77MqX8BLHf55FQxTfX5MrwzicLEhzfQaTq4pZ99ayQJLX
ce/tYjLmIEB4B822ZEM3yWXie18+WJCdPfT4jWeglZaN1Qy3yJfReV9miXWWEhsZZZscVGOitZDI
GctoF9XGNYaf5RRtvTPa4OTBhnKl+CE7g+mf8wWh4EsJhn8kIigH9SeiNOrJ/KHSYhVXyR/PST+r
XpzCaoHGw9NYKRndbAyhRsRPJsteZfZ7LEm760R+lSznAG+prWd07RMepOxoT2I8JC7ybl32DMy9
iowXp9m19R1BORA3DSbXYR4Gd84bmVRH8a84eo6i+s2C2HkEfI/ds6x2NltloB7c0JUvYXEjPkog
St1btsfh8BLVDjUnEtETy6QUM3pKWLDvkBwXu3dXje0mVXZ7tvqCyUqMdmoEvp3BQdqN7iInMHDp
pKb8TXXnXg3lpBsSFEFLT1FwGdhLXP7+F8ZOnNeWMW6bCft5NIV7VcISSss/catYOyu4Ae1zZcB1
EqbNBsR+n/IXCDr6nxI6UOPmj8CXmrPPaHZljwRJ+4QoAEuaQ2JfhmrXBRJfuh+yo8y7Rz2U35Pb
9DvTgAaBnoLDSUjEBDYma7OJ0WT6+tOvIXeodLw4OOlJCmGAiW4/eRQRyKORxO0T+Nutgx7sqxf5
BVYRyP+uNx7tmW2KigiGxx7bc6qyt3a89urUk42WnhFJrEloN4w+ezSjD09HKCLRR0o4WmjrB1av
hbVvOox6cjY/Za/yVzJaN/6NtHfrJxonBKx+M11ry5Nk6kiisKyATI1Z/nCBlgflBnJt5CRhctH+
dJ2nnzouvS2OTsmSn/N6avnXpM7obRUd4Bn10JX2eriw+4IzbTF+cNLm3GPbU6QP79QykuJsOTMw
OAMD9feNwNuVmyDuUUqqtay9etflW76Z4BHu1HAsAlhKYGx/C4Umw8bFv218Gxdn4JLKVMr3PHB+
dcQfs7ErD25r/i41I3saCNS2BKWC5h+iQ+9RSzvWGa1V9TEoXqhknt194qmTgYgs5qX0opMYnI9C
V4rzzqGNcZpHwgySsXosc/SSvvaRIQFoVMRqvXU5rOzO+TVlJbAT7Tx3XVw9GIivVm6ZHdhONDvB
ofdoDjg8QPg9CfQNrFsLsZUJc20TAtLOFDmLBHy/+Oxha2UVj8nfDx0K6NU0dcFBTizHU+l9+5R+
qxZUwy7SqT6WLSUvwY8piiBo8HFRHRnf+i8j8xgGi8YbSz7qjh4+flLJXdim4IB05gADYYvw99Mk
93GaiZ6ZmhryDV/MPbdavCuQdw9xE02baDGQQy/cluZJt2Nwir1pPKc2IAMTZMxW81PY2KH9WeaU
ApraW2gHyb3+JrOrMX+GMvcYmXRoP0NQIQMYun0Ixzs3LboCkjzJHMp/ZGQDawpjbkoPNH9AhEyZ
Z7fcjG45O3+IFD6vg42ggACgzRQbt0TrDQbojRbMIVOre8Ikn2BAFVcSWDaFYwywVpB1cnoYOEIB
TfcxHJGk8wk+GuFFkvzASoCZQZK8pWV8Hsv8FQWD1x+6PnoqmLFx7Klwi5/2TotTOeZB+d3ZM8wF
S578nkLwq1M+n/2lA0Ks+RxYCRaPj7boLr0XvWpwzU1kMQ9YwjFCmu4T0lJKPWcJp7M1isYYFTwn
8WOBkLwy7ADtoWm4B5rbfUqfBNLBulom2vJ5eTPGtsvzC+bVRnx1Aw0W3GZYTlu/wgDYBJIzlla/
cb7baKi3c4/jybRaJhgWu45QNegutbbXqNnVwaO82AUOFjufyRUzR0EQrcZiBpn6sQn73aT0P/lc
ML9t44GyqXa2de1zjTs89rrV4YNgRu8PKT5LKi4XbOExCOWlDbKbdnF98leFH4PzHPaoQpCoemtb
4ez9S4Xt0mpilz9013DU5NVx4G2IT+72PCjGOSdVIXMGREz4+WpCQfdNDsNIoyRAWC3cc9rpzZiY
ECxhJYiuJwWRudJubt1fqc8hDowW0GSkLjhvbrbCyZxKm1V4REYqtjP0sSXCRTuhrbNC/+rwa/wU
yyO7LQrwrDJvYqwCdPMCukqixFdc6tfDLqG8+oHX8dktHa3wSoKa5CcGwPn7S9uUZ7YlP7sI2yZI
R+OF3ThayYmvnMQ3Qo2QYVA8v5vhBGNcIeGx2mHYlHgFmmmM/pDs9O3hhHrzWDkZqF+2QTMnlPPR
9JmE8EJ7U96E8h4nOasHlGXNijS8mh47My5jm9wtR/xwQr4ZnpM/wUqy153KELib4sazigouLeRv
h+EySCske34p1lkItNvvuHJIrnucSzbKMCyMb4YID6EegleVhepQd2Gy58Q1Dw2L8y1DDbvvxzfw
wPrRJnoSPa723t3US/fkUKm1Csxrb5b9a8CQeBfDJty2Qe0zhofIMDVOd6BEiNa5CRkNTJV9kT76
4yJNnBf+7UTUxOJcDcB/28p51XPlXJfPrMG3X01O8Wszz4ekP+VFMF5alSE+cMwbdA2CLQxpbUoG
5SlPuU8U1BDI3d/fDqNCn716fDFEhkeegFkU0fh6dFgFT3NlpOe8L5+yrnwLDdc6TrOVP6F+zTZs
PdyNEagG020IerOrf8w5x/2yfPAslPQyeoJQRFNFKuTQIBDvlw8+ZfgV1isg7Xrls9A7aWtyiPdy
KkjMl2Ziqm+4Yl63hIoXmXULx5qrqMDR6UQEnKRdTjxNGFTL6rVn893465pOb6dsHR000Ikw5f3S
2sRhwLRY48piCA/SVrgGsVvQUV5wE9i7eYqQxfBtP/nkLJgLAnEi1vI349mxkEwQ4Am1NcMuNCX+
g5CBde3RRUjbfGvRM//C9GMVDLaaVv2pWbPWEOGaoa/ffXZdALX8LzGO3o4huvOaDOOPN9r547Ia
t5qbJyvzmLon1Ba/BdRU9lNQ8J2cEJTOZ+dfxMTOTSFYPF/QyrrpU9fQFgVtVb0Gff7aopzflYXB
uhY/27c9fGeJdk75MOptmgzuKZTJk+p9cXKx1SGQMFSqN0JkYh+GIPpySNQlghHEA5hiShXCpnPU
XdVanHDb3+AYN1tF6+AmwboHJLqZgdJs0ogQFz8fJ+6n3DrBf9YhkTbTdClZsm365M6lAmgaLR3S
x4DleyouSP5cNkv4s0sU62js7EMAavEJmkF6aUc6cF++QYguP6HxfgLxG+4t9MJLZ/fe2pwH8wse
0rtnS3HH7lpdfKxfcH5C8wuu4WuJPJKsyQgtU+unKJX5//Gt75kV1r+XVklWxACAovxABclRvq8L
P7yqPKU3RVVgoG1/YCb+iK0zO1gOQzlRuzvW3PlGW8jgxu4tEiPlRg4uiz3xCjabAL8EDiVW/ktq
xftYcovY/eQfijLOKCn6ZN82Li+X6Kpdrxx9J+m+wLnYXLp8P8ViKTjLR7yt/tZFPUyQSj5/pCQ+
gn3sAH6KxLlLSOczUTeK6B9bIyph/LFzFsjBX0F638J09Gs0KnhMwE2HenqRKXb/Otj4kbnOGmW9
d3VvLwoYMmBDGg5u4VsxIk4rpmy8KaNFKMRqbF2aMVRp0OEYTlN3P4QJ7wn83tvBQifrZIPeDJXN
HiZqw70wZfLKovjNFhZIuNl8nBJmg36q1bZRxM1ZDBKYoTTJupYWDb+nmmPZMyNUsDSzf2PuTJZb
x84t/SoVnsOFHtgD14B935OiNEFQOhL6vsfT14dzfX3T9g077qSiJhnOk84URYJ7/81a38IqhTm/
iq5ZEdCHDeTeVxQbk0qq82Wf2NK+gJqy10xaBbu1iAV2Yeho0DqPjLvg+urwhLMcRWvdBNnCqHlD
FKpfX3PFtZa9J9/xwgufPpfVRSlHyHfszGKgkhNOXm/ZidTdY+dVl3HXvTeu/G4R2ki4iH0DySx2
2Mnv3BD+Mi7wX9g8/qUZ10sGVOE+9uxzUfTVJiDFDTZEuXa05hQrRYopI0TurvsuRMGi0zfsBIgu
VpL0KsCaXpEtMZk/JDg5f0ifimOfVD/02dR/aBD4lYFYBa1XLSw0FrYwvkMjWQW5hQPCYJqeRDdV
Ur+KanjvW8KFIDm+HyNHfTFNWio6bhl0kmgzWlKf4FdyYoGq1sR7k4bK1IwNiJRJ+FPYJF741TGq
3FeLjOkARBP6oo7SUaIJ3QxAvXMn9x4BB3MWx0voRYjL1N5elPXZkQZtKQf6hykxVy/9A9agcCOM
9Bds5WqRjdwIJ6n2JnziuVQlxjZQGpz+lZfPK62GzK6HH4qB4qbHrLGSOZ937Sj3EscwarwTMdGT
IaxSrHV9tpXdY0sMyRVYm0lxxp0gx2HC6Z6f9EHi56tl9xZqyaNnujEPiYcFvYA85rcVoa0JdPr9
t6KyVr7dFuylIVE6namfcitaZ4yXtpndrxFK0qPlqrntWnKhdA8BbqTKSNQyGeh9m0bLKpBZy5Hx
ZbuKMTd8DF5DjAMszMkZqcJzMfqo1Bq2R2E48USLlVmtBuKXjryUj/JB4kj+ktmnYa3tqP2IwQPL
H1yzoHwagdztypJgs9gwb1nDEKU27o0aY08kGycqNB+3DNRBD0SyUtR3xgS4udzWnXMy8y1Lmxjt
dI81CTv4Oo7wDwdd1L7F8aBNMWI72DZ1PPsGsxVoSwpGK5tbtdBNcq2BdWa5txFOq1Mu2/qZDcRa
kzuoDeMfAexJj47Mf6dZ+RFKBo1AxyNZL2CeCa2qbCQwcofS1aiHvScFGjqKnRmo+9ZWjU+j8T+U
SilWuht2CwM4DgM88UxLo5vXRHK2eeTTxWfeXI8EjzfbQTMjqswjOChwwNGqavjlNk89cm7jzTmz
Clb3OeogJ/OfhudtiPUmKUr8ylV0sKGwgz0pnoTseO8K2wwYo3D8HYGKjWkmU9iUgoWhnuX9Kkkm
RZ9AoM2Yk7dX7XZRyhL6YKaGOkYcQCY45Iu85YFOn8NDizNmzVlZT1O2k9OwMiP2kLk7McvylfrN
Dnx7NjU1jZMoZvJsAzyTNG3tRkR+Rcg+WO2pP6aCOYGx9tKsErKYxm4EYSfq6wxL+ij6SpQFPflw
ZtlrzWGCh7NG+eiQ6G3LUt5bnvuRJkZyyAJQah7sS8hLubVgSTyis8b4cqt6Gb3S3stMOMvUtqCm
BEjyepNIySb7LpktSgwRfroe3lKHLDPUteowuD1fwDZ/Aypvzk1n77tdNPPlrex1/sanjxk9f/Dn
1KQ/DrndbVu5elX0duNERHvXyBDU/W5GtMip0/JoZ9tPQ6naq4UYbBqG2LPVQUeiVaN06P0e02Dw
iKEh+vFn2YGmzdOS8pngCx/1CZ4jyCOev9F1MAW6Kp1dK3KYl0kfpW/zJcInOqlKe5Y4RTHjPznW
KMNJjyOIppk18V3grEP44/YHC3mOFYwVEq5GemGNoADW3Q77SVB92grp1hSb8axo1I+yHUN6UNHn
lcXZMxDQk5Qby7Dcueyoi5TlMG4kDXsgnfaqMUN9JWc8QF5jlwfmMQQbp46yRY4054+CfVdJT0Nt
8U/xrC8dxXzPE5kMbaTBpybHiJH1w6bpoKIZfSkdzYB6QpQ1R7ITITwG7TM3KH9mRsOT37plPq28
DPIURDbO4Ly9mIg6qISGHLSaxtvWEc8ZKsSthwiV2BCw/9focyAnBCdSlF+keZALocE+UyxrqbA1
vAulvgMbcr+UJJ96kvPF3L/F+NCIexXAkCAiDcXpwPovio8+ELdaVPbRbaV5NioCuvK0G6bw8oI3
TfO7Yyu8V9RUd2RzpDyVUbDICiXZhf6wgS1DZVMm6a1qxMKsi3Av0SzP0qp6rwI7XkQ4r5YKEvSd
bwTvAVOBC9i6YW7qCUVFxbpBowpZ95aqXW2pQnLC4mSSBbY6Y0QDElzB7FhY6UnHj3/P4I7laATX
aWiNS8wSQS7uAEz36aa0iMCUyD0fH2qBv9/FSo9E3bLMe2KYCSpo7I/Q2rOpI3ASy2NvxXIGCyVt
00YrNYTgSXMaZV7o7dyQlYjl7kFyMoxnHIaUI5+D7KGcM9t4rTdrYOS04l0KjCm7JiDNN3bsTk0U
vduEpzdDI7X//RetX0l6UJ6FGKRNCFsgSIDPOKs2U709QjZtFNFd+5IrEnvzf/7FVfmlcmgYphOR
J4OOdQ8RgvzmL3oe7yBFnrWEpgYnFkD/LmrhAAUcbB3dgiFzP7PedncUgW/8VjI9NS+tk9pNRvAD
qzQ6FIT/RdPTmpn92UuJU7Qw3036rjRW6ljCWYLE0ornee1H6P81Kmru8QinsFLkGy+D40smBkew
pdAUFExde9zMZCsY5TUOOcYaA3ZtphOvbVraKWJLthwK2heTZQsnEwoi7w1JqXcCzO2d6pxPLTWU
TRFUe69t5JsU6MHZQJTC2BnIox1J098FQFAaZPwK9dV3IhwzA/JNlzqEYg4D2LFBN5Yu/RbEpGZJ
Ybm0/dh4x9Q1SYSL08/fx74PVzMkMh6FK5U7ht8ZXyeXOhTskPLT6RhWQW3SoOOL26YlbXZNTzYq
ejEiVw1MBj+r165EVGhUMMiSc+ulWp45Ca0YQANDJDwbCWyHgC1UKrfRW+FQx/UYuU44mT5ILABj
CN3xP6Q9TpvSbhr2yXMdciLdlorDrY6yW1jTVEWUZIHn3Lkh2327D4BFxO2+CdyUn1Rvw6HeVHpb
EMfiuWhQgw6OF3C9gN6JUSvbJW7tg1vCQIwxmQHlfHfCyLvacjNrI1gLsiYp0zpvNPBCrKoSF5cR
1wr8Rhypkm0izpeRyPvCBSdTtJtI6ggHz7vVgMdqYrtNfRNJa2E0CcxHNc7/5Uz6TL1Q4X1ph0VR
gI90yoG5O4D6DfjCglynKlzXdT/yDcOtH2oEzvTSG/OQCB1I/K6QbXIL1JgEvxBYF3TjcsH3PVq3
WKvJBmQNMupPaiumoAgEogrVzSGaV+oaYwmhCz5eHKuv8Enq3EJ2kklIgOpDXJTcGyJpRh4EOFj6
jjKI8Bu1zVK4rKn7rjoYAfhh21vqKtx0e6j3fD3hNbmjutDsgmelgNKQrZXkxPaq9fRnRyrFhJzl
eZNIH7ZoHswBTVDJyoJo9Ueei48ExkeT4toYWyVFEf3CzEtlD0FGcetHZgafuqlt8S4nR6PLx0AQ
fa+AgplKSGzg0SAGUmKSQDXMIEQ89y0fACnpMeQWoB/Nzg/ZGRKzcYQLkR4tYd7IOSUCllYzdZhU
eTK3qygCvo+aQla52n2aCokx+Hmyiyn5pIHq6iZ1qXwTMra2Wvnj6hjtnCFtT3kF+Z4SEm5Z04zD
h5Gf7kbLRg+whYagH4b0WPAe7PMa2WepC3XqtNs+rNqtPWAM9Y0WNlkWuKcg5Eust8TpxY3r4Tb1
8qNdqfqGKRYqKBGgnzLicCGIbsCIKxe3oBNjmotd77x0RqQRF+HQmDSrSPA5Nxg80gqtjNyv6L/9
sy8FwQWtILVm2SdvmLCnkR5r72luEibhaDPTrD/w5GBSEmim1XRZWDK7BdAHFuBmTWuvLKducszl
1sc32zV3tsBwCGCx0DWyBXP0mY46HypgVB4S8tph2YtK+Znz/EwMKki0cMQVOPG+9ABolnnOgVPv
mUIkC4xK6DFZNWNaa9SBhEaHJqiEw9R43iyUEfcrFS13STZrA/uIVTFuBb1saH0FkzcSI0hINHC4
nway20+AEZ7k1TN0ZyZmKXAj64HZB9+gDA4qNVGt6kvcKVDvE+0rlBp1k8Nxt2wWCCEq+taqH7Hr
55APqx/qmF2O56dSPZfaKVtULA2cmLQBcI4wvCznVybkmWSmr1rE5GpzyOj4gXCRVoirNSxjsS3K
bYaYdWajlO3i8KG52t6RO8K5kruM6liRbYThPaoLqwNYC9TO0aqrlmkPESuEoqp1OVEjSggv6N+j
vpyrKSwMU3Xes0ZnJ1Zad18S7bRKtZ3rIkykNd3GGftrxXuqKANjddbwTDJ+4XApeh/4KOhCyOtY
NzMt+5YlQr4s0UmTWlKIcoJJ3lEleQRmmVl54x/f07gjVjpnWROGdvfwNAM6b2LmFy1M82nc0f4l
mmXO6Rnys1I7s8AOaEfSDtW6Ue6F15T7OojYwvXBTkIa+izT6DMoqKMd/FuzVuAQssb5j5fb5dJs
9AQ1eI/0TPAtBjxVH3k4iF6Inb3ups1t8OUDY11IfZpxchvnarINmdvsh6fwnGtUzpKEzJyII6WK
nXnslITMDJAbzECJz4asrWxVvAtWFKfestsNyk1iyipYjuCNZF26wozgRkWOsBgUTGZCr0oY+1py
6UzzkrWOc8gGz5tzKF9xzULVCxqXgYpMW2LJJ5ozLqUaI65WsmJS9H6OLdU+9VqRrXvmi5M0UCk2
XCgMYZjemGPKQC++/SGr5t001kBGgUFjeqJoT5ZV78TVrkpFmqb2SzjMgzrjEbp4UxFSJ316KcdE
MJltr6V/5sw4Ojw4mL9B/2qNSjiNuwjk1t1UNjNKz2xYBvN+a+auGyWDRMUnm0DTTjYL44Mvo1mM
LSJHMbnNNDAZ2yIZ6qXtyZ+16Ictvt9watYh2gs531VOqjBerMJljdFgW2KlnRb8mElS9znnoTXM
UGGq81LrBVmqMehDySDFLitmSuA+HcobJjKkOIcG9gVc5XBwAQmjq3Snnii6lTJn3MjgGP+I53rF
1K6HWVjCflBMIR2loLkWGRofBWPDQmESOIW7Fi0tHCNRwb0eIWzxM9vYs45ahKnClQvd6AImZ1/Y
JuHoMRP1pmqXVY2ewyqYxfQEGzFUMlUJM6vxnsnxJ/4ybSH5+alkXtIEIqAlyBgGVTW++KOj+AOC
jPRiEQbc9L26Zy7YTriApFXjjTgaXP5SIn9jxxBbXVJPSi3yrd2UFdYSfUWQBQkBbVtDf2/Jbe3E
sFMVK9jaBozGFJqsl4T9QhiGtjQ7iA5EC5rs53BW9d633yvJzdPkT9Q+9TwjjWkFGMBbVCa3rWpE
5UNSWsgEjWGuoHJynTSRwC2fzFWARLSjiT3XGxX4l44jmZCmcGtRlNHooFAdy9y2YehSl/VcYkZ4
G5KnTkCdmjv6wTBT46CNf8kBFMnWAMecRMdlrOHKcQRDQ3fIEAHLJir7Qm5PNUrQ0te1DWCHjcY5
txBMvWa80q1K0tI3ySoXfghjgHYklUFWv1CrH/zgkDKWGAL3vRuH7thwtUdLckmpY4+0u7z7ZSBR
qHR/WwedsS4Tm2V7ru0DR0NzIex03iXACyW+ZgcUXWczJ+bGlHIxEzT5UR4Vm4AJd2kCcbcFVxG7
e8SudcdvUa1kpX4EKDGgldQXIx52KJ3hgJs2rqy+mrBGCqYi5LEF3cMGAdCJhH+WvJF0XhX1p2+B
4QFhD6Av53vUyZdWiR6Q9dahWf0gYuwmEr4JL/81EFJK1B/Nfk8r4uv4OxMchlXaEVllp/nE5MAn
7BJs16B+e6H3TVQznVkXbDLLW9cNFUOlgHcrtYxLqEDpLSxQjSXmYX0UcdURmlplKGdJgD0oS6p2
TZ8Zbsuu3qPjgNIXkeatBIyTGlEQSUOZCDVT0w52vTGHN4bMuL9K4HupQYrIXunCfd40vyw1/pAL
+VKlwRef8QYSNtphUhYAZZ+4FAj5bptwAvAAT5m5cFnuofQpG8C+6k6SW/D9dGqRjgpiCB2edw8l
PlRQdsJM/j0DmSNjy4zYKb8S75Zs3IGegsM2vzqME84Ap77Vwc0Q8wVQOmNyFVhWfEitfBNbCoZY
eWZ19TUhDnKbRO5FkuN27bKZ5DlmjYyHZASkDivJ6rdaF4MfHZUxNdxf7ljp0ArjS0UJDL5iI9lW
fSxIlOudeNGI9oKgxYD9CmLFSVdiIKBtKAt3l0vpUfZLa5MxBFiJsH44rNC7Cv15q/IxMLTfx+Ya
DhD0kfQBNYAplw3oe3DJMRdwNTsF9lZiImzwCWTrsWKxU904SUQCB5UaJS/3ktwuUt/ZgvN72V6+
NFPiAkLT3rXBDsUZBDPLKbamOeBMDUoqGZSDt8hsJ3by9B1x1Uq5OwYSFYPQZcr7tp6YSNI/rJTx
qifqpzVkNdEl8RNVOIo++lnwO2w3a0tsihFE4KkyQe50vcvEVrW5hPcsDgv/4qjme1cbwU7n06cD
brZUyMRwYlzXRs6Im98sL+ejNnBRs1lqyffyx4EZiX+4E7zRuCF1hI0ClZ8MdbXiBoOays+XIAdN
Gxs/C0nDTDIFbMv64Cbpj0D5ZrR2M+1kj/E/Rc8i6/0v2YJSGe9bnQ0PEJK5DFcW9tekVZNHNGrF
qpSFsWc3yw4GzmRA60opZKWbIjL6VZWSYGiHJEDipfXOCHGxvPXuWbbUZptoQMlz38f2FBpigeIR
CodOYERdNyAN9Lpf9x5fSCgGn5kWhbSxjbrMXTC2tevolyF/DQZKMyX1pz2STAh3tx6FwNq3kxu6
Dx5o56W4SjalFplJjZ1++B4rB6oUBMmQxowTZv3k0sfw6ispKe6M79d9Wt6C0Kw/1dzYEXJSzVu5
UbgW/GTmV1J7ajXmE4Yc7RXTxUEqyxtGROta1559nog1txwW9QbLniPocW0PtgT7AQOvPXFqXug/
icvjqKo7tl14vCI9QpPFVWEH6kluf7TBmSlFtbRCKC2kl5NR05M2bTD4a8wPJR+hv35COmEK6oaU
n2VEXKaXqATXRIhKdaVBAiwBQ2hsZtvgHuJOQiM3xhgIWb3DbB1xM0x7apyHnqZi2sPnt5A9exn7
CO9qgFmJ2c8TzSGOJlSP8kz2CNMo/Yz0cobUPL3MPmNMk5m4Ng0yJt3lXGJ9WUwRIavzrnF+JfFM
K2t1Sa3wI7UUezIjZBtU77Thupxik+tl8kkBQeOAzGZ25r888jkmuZaxxspRZWA5Hdk6guB3h9GH
zceaJvcYh9+yiJYyA7yV4qGQYGtLJBS8+Kr5TrPiNgjE2Aor4YbKSdC2bnlY+klpY12EJICdEItH
8RAKNL9O5DM0mbOWhjLsiNaw0y5DpZ1rkzjZy0HpzfjkwqVvKG8xB0PaO+/Vj+Ro70Wa8zkYyG+9
1DyToICljTmoL32o2FwZQxAxo+j5Us1okPBN/17g3ntBl2p/xbrcsruXCeYhDDdiwdEcpIo3EmoC
+bglFshyAIIbBI/W6DdBgWmtykMaucRgoRMGEw18gVQ1d9mv9QV5JDAxcJZrTOaqtHxHOahBSwcA
p+3ZhDXT30YL7A+IFU64Z7gd/ldSA9Twk6r8y58ULAi8kPGP17/+8idLN4UpNGFYppChD5vmqOr/
g2qfQW8e8zkN7GFLsMSqp84ibI2LhLj7Mb1P90z86gXGnlyWlmaogW5s0jcHEZdZBfXk37wc659e
DmZktia2sE1LVbTx5f7h5ai+kgIJDskv1ZmKBWh32jYt5vkAVsJlLD/X8/CbxReXheJ/6JW0z3I7
XUql+W0lEpaZJOOj6+5m4fBIqsrs37w+/BL/8HZZo7VB+e22ENwFf//6MsNgjB6XAy4rkrtCCxlQ
pjsJIbR6M2mLIll4TPsmJCScKrYPYZ+Vz976VIOMq6bpoIlAjkraokUywBP5/9Y180fTzP9ZfqeH
V/xd/vbO/M1L8x/umb/97f8f1hpNtg0epP/9R/POX00546/wlz9d/TD04z9aa/76r/zVWmP/Wai2
IP7DlA2d1ADjb9Ya+8+yIpuqjKZd+f3nSVpU3l/+pNp/VlT+ALONrhiGavGg/tVYo1p/li2hyjaG
HFmF82r/T4w11mib+a8vqCkMXeNVqQpfCF22dUP5+yfO0Tw5aQl9X0VmHc2KVtk5sn9Vz+KaPlTb
P6apcU5f4ik/mlsY5eiByLXvJ3nZmDNbc55Zk89cUyDkaDYERGYzkcjvgSwfRVzsw8x7izsbaLBN
O5W/AcZdsgbYh59FVqTL7IswuqmvWvPwET/iV/0QT/WRlepnHq01FJtiknnVmel2PILxwoDpWKZR
YyvvqVZePKMF0hrCxjdpozvcaQu0sxKzgBwFcnjPb1jlDZxxxURrL8g/tvaYOdS4ABvhQrD4BO3J
8W2hdP3Dx//fHHu/z5F/9a7+wzljjCQ13yYnHlIueUdlfcEodyzDmSJ3c9zka7pV4agXkyzm1iBM
LFQWiLvR/VsYPAXSQG/br4fka9jn1/ia3du38s0gg9NiN53fHI2DndmQ5J/O//qVi384sf/5gdD/
/oHIWO5ntPr9qvXlXWAou1Jvw6Xkw1q1bXikvMGJg8IKWTO8ygvz7XrZeP3BAfPMFOQQqsaxawpC
pnLiYWScgJihkE6YW8VKHPIe4p3MpGTCIwbTeRJGJuoEoulJjmGBf7b1AdyArBInLuFh96tmJmnm
J0vrCnQOsA1Hj7a5XBFS1lNE+sLIluXgXyJbvzesN3nXPyUj4cyGArpKhLP2Ch1WVNlhem9Mf00x
tFAiN94PufdV63qyDlG8zgwjcmYDsHDwDcyNNfaswLXr85h8nHoAOHrkaKAaqa8D1KuG1i2tPDQm
bJLDCF2T4YeYEGIqS9tW8b+Yn1YXLDx5nFISOjsbkMuHCcpFLaKq8mp4aQjbf6TC7BeWTLEzRDK3
Uje9uMHJ5KMdP+KCz9r+hYV8Xb11b/k9uRZXeS8nX/5W2Q0h70/YZFsqTZbFVUBc8pDtdb2inbaZ
ZuDw2ugMCihypRN4BzEnJWqiJ5E8Di2siT5zGFwvAqv+alMIJxIukrDSrdFl37Lp7JcekjI0cPIl
0C26KNeYqcko5TboX4Y0sVj15D4IAGmBeyebExp0T89+qZJG/VZ/xK69MR9hGb213KHsBGTtHaqo
3O+kZ/mKX+FLJ4xog1r3qZeJ2DohXQBusllf9xt58G61sfBs1voaY+mpIbJtfg/P6bnStB/S0pXq
TS/lc0bcK+KJigmBmTd84vmuvo9vE9qaDbC1d/EUX6FRzkXL7u0WP0Bt7POspOgOiqtOjyR0PHdK
cIhsYv9ijAz6w3uXvqSgfCsf9IokTpf2phmZhK5fhSi/Sg10qnQtXMeZiq22Sy9eTShyHMTbON5I
T2bbr0A1munwbJ4xTNmJoxDEViL1DhqFPQql74CrpXZUNP/+wddIOYzxZDG9WSk75K9K/WYMJVAO
fxfO4YusnehLBsHSbarP7lP5BLvOEMJMp4z0UymYtYfqlidXid81fvkvoX8h4lzmF+nZPtIXGSTG
RJeprXUEKUGo4/hvuwbosnpBItEsQ60+hgwc0Mn4ZyTzy0FLXqEbviehNkzDbX3Qi/6YnLKbfwlu
gVnNo2ZSZO9sZs4WwMAZx92Usr9ii/CWQ2mamlSh4GVehJmUFJi1zI6nnxAy4i6RcvQrvwZNM+yY
OUe7bKWe3Ht4797Ke33Pz8zbp4WzyDfarjz0QZuRRlBjCYlpY0dc562zqhw7EQBwgaJykhTW9nPA
3RkMIevHY/3NlDlB/Jp5o0eRgY4Qt1JrIX107VzK6jvsto1xsA72qQskrpe7/9GGRG13eQyvAxWG
w2RYWMSG8C9XtctBVKavGBRPBOI3mA8r4enzwIAgE1Q0tZmuL7Q4AY0dMAOi157y5u5QZufSS8JK
PZWE8SoNXl0timySFXgBovol3XXm/tyo+sm/x/fhTXtLz0PZn1BEvvsfOc/zYJYt2SXhASyS4/RX
ntEwsOlhjtERYtB6KLfxFIvAEs0Bodkf7kf53d4pYecBtkwkg9PGi9fpUJBzWr+GCmW8WOb0pbUc
o835YsNyRTKGEIlI6CggQqtLP8h7WMs83mo/OzUtm5nIG+Uc37Ed7hjBDJF6VEjwnUZ4cE1lymgo
cDbBJSbFjYkahEWawMjTyhlLhdyeoAQVq0gfPutb94hv6tO52lezN+cBK17loxxrgegzpzCIKRCK
N2esFpKxbogoIJyxkKCg6PTuXYmIKPKreuOiPIrIz5Ez+5lbmTkj/McWIZ5LxgmXkp+jP9m+nVXX
O7o346wenda9asYA6DCLZlhoNLIBp1buPTvupgn1djExFOnbnrzg2nxAdsE6eJPOzjUeQDwyyoui
vZHYC+8V296D+Pfkl3rtT8zCkVnaP8alehsfo/HsaY4l3HVbYDwj6iiC4qzosTXTxT59lh2uSmA9
+Xwgs7x9CoWUuji0oomLA1wmxGbvciPVK6LE15hofpxE/UWanyg/hZXd+qd5JbboBP0NKdk+eQQP
be+RtTXNMFBNq58uzRZxCVh9mMen4OJdVHpVNAxyzPugH2MbL946ePRHEvxuhOrpZb4wCnJO5lEb
vtDBT8MWwINzVY/aPsvsm3bQT+IS3/N7eSemFlRezuM63kfKW32PZgnf02rl35334S3+KK7lGW2P
7V2lMl0R78P/BwtgEZ9BRKrMV3sRXWEOzpkbTvUv6UOxr2F2U879qenKddEFn/LTvoIzOji34s32
pGXdRLN41Nmo+kPIaMObCb8bsyPLsScyk2VAgvrCsrZu5Gyal/MFonUqztK+tbC2lo+aVa2VtGxF
LtoZ12WYvSH27HlYrLkrYW3bV9vYI53Kbd7jJT5djLMl/6P2EhBUy15Pd+wrcBPXr4BRwCxkHGW5
y4zlS0Bdhl78mh/LY9Z3d3YpGrzJk/LoHmonFrlzHo2v05e2aaXenRcieM+B4E8RFkFUc6fhMToX
nnZw7IV0Cq+RiflyS27HRGgTeRjmwXfyrX66TLZ6yDjvyXfwkYC7TFZ+gOJft5epsU7O2blAglDE
BcOS/JRcRqhbl3AcqWOUNS4lMo27ZWgPw9brSM8qk2DF8JRJmH63EWs8rMzYInO/NRyPgWwPZ19E
j7gi9CYQJ5XM1R2zCQaS6DyVdOvKDOkIVmQEU3lXUwNj31rBs0aIlces24yk8PahBdJDZcQfqk0M
VZ/Xkfcw2jSBwyM2NkWfjn5C0tZ7R8e3wB5VCteykVGh+cXT66QNu175W+/zPcgJVFRC71Hh1Fy9
8Qr45QOxtD1plAK+WPFpRCjq7daAMKclqxSw7XyI/GMVAqDM6tIFz4bZGYUw3na26sJm2VgMPiJt
LcNE25SMRqzvNGLF4NhWhhrspNVKgZ5Rxg/gwyQVOU68HCUhMaczmxMK6EfMMh1GyGSodGmCjheu
MRCGKWHKracgQQTVPUEMtQHhiu830LsF+b7LNrHknSoljGVigVO+hDZignMF6tzPolw6eLqpbE1G
P4tILWdFR9hthJO+Kgd73uqs3oIR6TaM5JQcAXAvhIW4mjAyH7WM61QblPLdXBqqN0rbK0Rwxr49
2k3cKnMMHrPWau1pkVkEMMq4meXwUjtKMT/btiOfGjwzsa49ZOKDZllUHdtOPuiEcrhudwqCbivK
EtZkS6QXWm0+GopNkhUVP/iJWC0jo26QEnfC2hmGu9WVfhlAipu5FhPcwiHRUQ3RNEcqo0/mXwyF
Seh06wTEP0IKefg2tSiZ1Kz9C6M/AS3ulpiNVq5VEmmfDRfdp+LwtWTaBQ78WHaHXdm1RC94jAbz
q+H+aqUAF35dbcpyxAq1YPX/dY+kiLEp/of2zjYVWmdDwYklLIgYfxwj2WnSBuhqldVwVM/xQ65H
uRCuUs9PXvvKV3USqAk+oTy5yZf+3DzrcIPZASfFo2vTYzNDGzSJbsktvljG3EFpDkp9gdxIqayc
jWslpsOxeQ5POz1IAKFowU7+w39lfnkzMJ5Rakr6L91ufoo2WdtKs2o3Buo2ZCJ07THPdmf2VKsw
GnOWwMXcuIadfdI/3BR2EVcRANt5N15O9nhNBZP6mF+ru/cR3cs3/eJznyEJnXQn526pv6IduoiH
8sU2dUE+/b6cx4YC9fgR3OpHF7ClakT1kU9kfI/+D2V2MUlLVM51AcGnX1LeWD8qGxc/8NcUA/XF
yn55l/CU+8NHE+ME4Pf+8eLuJNKv5CdVo18perwAvHG4z/RsHQ20NlE1Xk1LoRcMp3OONX2dYKXv
YVvZr3hMIOAXps69uvhXnJA8bAvrlpWaS3jeKuwjQqoHLSMHHpmClI1hz/i2sEMvSmKTR2DD0Wo+
yuHkXMukQB3muAzyxxiqbZ0zi+vGvjUuTiy6YdXXBSPfU2NN+Pphj+ebXOLl4ZYb38b+rX1zuP0s
7/p/2Tuv5biVrEu/yrwATiCRsLflvaEpmhsEKUrw3uPp5wP7/PNL7NNSzFxMxERMX7ApHUqqQgGZ
ufde61sRxjN+L34dnpwX/7Ha5LtkFS3qR5WfqZ7kJWQ3bdlVy8f8MX607+RFO2Xsur+/Y7Vf27Cf
Rf0vN+yXNmyIWga1kkG0Oa4osMG+u4OsReL8TH3Wnm0U6bHbHdwZ2O8X7dCpaBdxTw4PMSVc/drU
Tz5FXXrFsfMvEs9/bBBr06Pyb4/SJz2GL8TqTB3RnzqyokPLVke92Mj76Ba9ySh5bzgI9BfjXhUP
fv4wfpsGHen8qJv7wQA6PKaIYF7MChn1nSA8FG13Mq85JFgcFoonHrnT768evbg/vMiprfzTi1Qw
hLXckdrGCKBLxtp3W8WflQgcQNmrpCCr36PssAZnRiro1fFH6uh3Th634ZZfAkJTQsLOTs4Z1eO8
kupC4szSZtPjX536sM1AyyUbAuLwa2DNRGIHqQnj7Fa9Tk+9E3Tn4la8DTdl1q6c+wKlgdyr0cb5
5jzX24V1Pz7L5+m/1w8cXPSrct8hNWCc1oTFQQHK7Jh3mnyI7pK7/MKstR8usGP1fazS/O9Dg/hl
ZFtGg9J4W+kNvChvpd914dWtKWj3/kES9ErWFTg15FPoro3ihRkSkzJ7bbgavNZpKXPVrRM2mwQC
zlyIS8VyLpt3QiqXLWN5dtIKUj4s56akhRTe0luawlvRnpOH8aY526SLGK8i5ckuKDL2DG/cuSwc
OOe0/HQIFwuS4lLmcSYRtNKYRQ+lnj+Vb+LWPVhJF1JU0TCxfC5oeOjYDBslQ7NCne8drKN771z7
oEJyWi7zt/4mbjWNFn039dfqx4SmgTE1D6YuAjUfLQUmtteRYrbkA5M/0mt4zR91WhC/v7U0Wr//
dvvbBmxESwqLlu6Xhr9QdF8oUQW20iFS/uw/mJyLtR9gRKSyYwTtbQw1QeYLBAJNHZNoufKcdka2
LlD0WYBCLbmUdFbuwww6jE/kdOA8/f41GtNr+PqI/vwav7SIiauH6YkyZwP+d6eZIljBW3ka39t3
0n1ei+BHLcxVrt4i3Fz9tswf+udap2uSRuZ7MLVP9OeMz7i4SNwWRv5tYMnJ3/gN6w4d6CHlRMIB
18jmFi2N9FV9796r97LfjcrMib+RBbQNl4JGSF2WawidT8PBp+c1bH7/NuU/vE3a7cI0LM22WYy+
AKaipDOpxQtwa135BNj73q3uWnKgIidedhXiSMVGdTl6ozvP39vZ92Ykalct87OVJA/g8HV9DbyI
nK2peqgoI+K10ryQy0HjZ68cGAUuTCRc1B1/OpAYv46NPpf3X176l3azVmdKqWad3JBo85DCdPJz
axUTYxogo6YBri87QhGqq/UU0SBonypQC3r6Xjuv9T0Ria9ocl+UeWJcfeR+wpwz4GQDJFKTbrlt
XpgNL9tmO1yN+/4ZdecMsgqgOq/emhqNy3kr1u45PLXWM3F6rY5X7xpc4rvyBGrmrB3KXTJ1kdTe
f5Fx/PZ/8LHxADmmLZjq6c6Xs1isCjRiSSAInHBXzrP/Ut0hfJzBYKIgq8/lOb0v6CwxDqBgyyjc
Ylq4kQXMIumZlfvbODfPsDur+UDoSuQeM+L8NJJsG6S60buV41Yv/R+/f9Xa1EX/8kw5P7/qLxty
0zlVJlJP36SRt9ZCnXKS7mfYli+WuRZm86DNJoG50WXTvIAxL734fb4r3BUt63l+RUJJ7Rk+Kg/i
kv3hSfinPZnLqRo8BUIz+P9ftzsfJ0xZZ7YKUppaivsj+26+wAydFBbyPfsewR4Zkc/OsFPO5D6h
ao3vvSsBzRW1bHKNzzm1bUWNq+N59oR4gw30YmUsXL+/jP80rPjllX65jOylso2NTN/EbfWdb6CU
pC9Br64q2n/la/09OLc65gSF+vNx1Iw/LN/inz7G6SKpmm0wpvu300uOc2ccTXWjyeRQPhR3BroH
tgzK8YJONfiurimX3kA+b/fBSv+HSsT+h3Od8/O//+Vgwt3R1PCk9Q2qqGITec6GI3JgLt/rM9rm
p4KuDKqV3ixp/y3UY3blhPro3+uU5AZlRHacHo6E1usARlPyE+U9uR2b4jF7xIuLQHXDE3SPSZR2
j9RiwCfawXgvvisIR7S3qj3KaK6OO6ghmnnqmE9Mf9vg0r7DrZ4t7ZdYqh82rdJhU9E2lbRP40ef
Vmo19VRTYOhTj9Wh2RpPXdeO9ms79WGnSqSbOrPWxTzpp4R2rUvbVp36t7+/hf7hEuoqGiLWfFVz
HCaxv97srt93hRW4clM+G/abyIhFa5iqIFyiW+vStnWn/m1FIxdP4LFcaB3d7SxPGf1EbryG8jXv
77ISoV1O/wN77YIcbbwxxbcDtuYlYR76gNrlJMkc77FC3U/bX/nWDv4lJJkKGUJsE9WztLK9lShv
MHu8eabDYO7RIXtX6GN1cDcZ70oxbLVEtecQN+5EFN0Ta7xsH8vvyotnvma0fwfawPGc9JmexnB0
Ds7h1ClGF+bQOC7IIqaNTKJKt8g56/ivJk3mgWZzetWehic+l0d5ASvLjfCH8uPzFPPraqerwjEc
m7k4l/mT7fjz+VlAMkvGUm6GBEYYpqf0odGUHXMOXBs+AH0ynxlm6ufcXWt9ApXV/5HH82ZqPd+K
qQ1tPw67lq5KCbkBugnrjuLjBS3L/H74kViEqQw9tJ1tWiLQIsXtzUuqWdky3IMlPvNh2vWA0GIb
Jo0xfKfko2vUFz+M4ZXM63hbjthlC73e+SOMVm+RVUQqkJ80w126NIk7n5uBvAIEvTf7Z23rbuL4
R5FEewnbNQsOhY2kt20m2aRxjLBzF2n4ahkz0yafNyF/1uvbPVPqLbCf+ef9+38NZfr/qihDYCVi
X/rPoozDWwTv9KP7/j3/WZnx95/7lzLDkn9Z6C9YuYX2KaZgff8X9NQSf1mS1qUJcgLtrjkduf7W
Zght4qEiIULRYWrCsDko/q3NsP/i+CscB0fM34KO/9KMXP71OCBo+c+l8a9VJ9op3UCeYbKr8O8L
R/2yuQUASHvSSbwlIEFzFVhBBfCBcRchMXOZNcR7ugq0paIKyX2w8Sh5zThBFqJ5QU4rMcA8EWMO
2BtBP2P80WRR0J290FAcy5jfdzoSFETD7PenC/33O/lZ9fV5VP7v53165aZuWROvVaemx8jx65oK
yt5XDbx4C/B3+ADia9a9VW6jnjrbelIKBi/KoNnLFCUhQ7QEv0WBkQ6pbzdziarYj7WxdUGl7C0L
in5iuzuoAMW5RAS3Lctm7RZ2RF/Hd5aRN3j39hg1KAFWHpKEmeJlzQuMKzI/5tbQGo8WmgpwEcZR
UbCiibxG6YvFmPAJmPxGcw7HbngNUhVoTG1eMUUnO81TvMPvr4k2fVpfromFqe1T22XxiX6p9CBH
pTlMH2UR5wb9T9KSDm3nnakxOyg38RZj+i4dogDlH2BPHKiLtKOvAbAHKPoUJ646957uvui+o56I
AmaIP0JK6Rw673oF46Lr0pXR0o3WoehXBQSuvnouUZaziMU3PSC5SCcy4Pdv63N7/PK2bEe3VJyO
oIOxr//6UbcWrDNau5Nq8yHv7GDrD2az6BLDJkGtjglGR0LNBrwXY5xDkIJPlg2NvfvDy/j1IDTd
cZhWpEYBTeHGHjPV2T/tMIzwoq5WDX9J0/mbzBDdMD0YADVpeJhWPfFIt6jvjK2vFZsudR9aP1pa
EJuPsHvEH06lX9Q/lo7OEYD1pPZydNOy7C9HCuLeEYJ3OgGtXjMlHsjHLoNoZduLjm3k2DuAsOuO
cMOiGxYl5M99+zGSEnXuG+T5RjVYq8H2B/hJunPyaLXjJi67jTZCELMptH2/7FCgWC+jkimrMi++
u2SgbEQXk8dVj9U5HgA+mUxKglA+GkO3dEgsWgxhH/2hNfZPb9XRgdgAkNH4n/WlfTcoiLLp3vFW
MVlhIfDrc0PccdG5yanMdczM1nsuKoH0WHvXIZiDPstTPz2EYbxj3gmnxHOylZWKfBGLyEPBWlfQ
C1tEwaQo3+HmBr7ZKKQJtWmII7oDNDbY4TYPSbj0Mus9Y4ffFbTccurwk/CYUzEgnrmWmt3//ibT
fu0QTJ8r6kxpWejkhKXLrx0CRE196yWZs8iTKDqICPPhCMw1hhNwpw/KwIJMqoNrPrTulQyqV80N
g7WqEFuItzLYtrQdCAxKPhLiLueGLSEQmi3x2E3xiu+9/tOjOZVpPz+avFxhMaRgPxJ81b/chkkw
FnbpxUxjGp7PwYzFob6InH79qJJ0itaJVNkMiQ/4KPcgJXDTyG8P8H7TY8p2c5GoGRadqlAq1/UG
rmfTBs3q9xf13xaQ6VXaurSkgZhRGF93OXgbra9JVD+mKGrkFvq7NZKSpCeNee7CcF2Rw62W2QGk
WbprSu5swxXJ//4ja9kMcjTVMtm5ta86ZQUuuGWG2GUMpbb3gySZo8oZGfTSJnU5RFhGIlt3QIIC
FMMImeEN7m7MEdcP2qDecnemYvWaIWFqnjUrfIopALWWdplSvdUGQbB9h9uixBz2SiDjNudBX5P4
JneKy3QbFNWTnnHczNzHOI6Kl7gFGQ2zYlwS2hT/YXv+UrV+3se2aducyDmmqIb5ZXuu+wBMQWk6
wLq7H0KONeSJup0BbJpgQyPKt9ASu7a+JyRNvUvHrtrUgyeWnzPGLKbFNXHOfn8ffOmI8KIsSmhL
RzGu4SSgUPh1Be9EkDmWn+IGxamiJsvPdbMEpjMKlEphRwSx1xfuUvd1/c7PlftchXKmHCBluXvV
pm/rNy6FflXtSquVT6mHc6m2cPBa/YGVFr92m8DFrNvmbpTFH16+0L4+bDZZjOyE0/qAxPfrbeym
KRZUXfeXLH+EsTiqsm8cZPsObvIQENpOS5RhSRCN3Pua3W/IFbBWPeFpWqqMf6hpta8nRzrJHDBM
dMICKbk+BQP8vBuWumuQZ1Qri9RR682ofgxeil0gnlCk+ONxSeXnJCQWwzCFijhK9zZmljqzQKfT
5FVSuYksEyCgUa9U+I7KMBXHDl0h86Fg4xHVii1P/usS/v9K5g/JDXxUJseV/1zJPDC/jP/H6e2j
+bmQ+fuP/S0xV/+SxuRr0ByMWCynPD1/FzLmXxw5oT6QUArNTk7i8/8qZORf3IcYM1TpmDS9De7p
/1XIqBYbOrnk0zlecrj73xGZi+kU8MtO5EgE8HxheVdpln3ZicoCf7NJF2oZePkl66xTU+kbaRWX
ScKqG8pS1wjsAx9nmfk+9xVjhi59RlHwCMRsFRPTREbc+qdr+A9FCiXe12eWysQiaELjcknBm/1y
du0VgR3SyuNlBZBu1hspgEB8XbOyF99YPwtwt9aVPu21oFxoA4N2AGzShU9o6txSBIex1P0ojNDG
UVhnWzfaFaMYLtjO0jWJCoJs12anD2GytZMPEYLnUfTaOlQ5yd6dp8bbNEgv+AWRkigQ/1v3hXA+
/iWDGGmlQxxtSm2AJ5C9S5lUC/Kq9WXl1muOP0FZOcADU9Q28BEHqsIkqtwTsHz8jNK80EFKIacJ
NISjs9HjLlnqLECLekFwjbOtybmauYAbj1Vav5SWtNYGGzEm+eFOzZmm1x0EicR00D0XbfWQKgMP
f1ChatQQnTpKMN5ZlGTHsFDOTrWbwqJx9uE7cwJYsw3nPr9/z1vgEJyv45WDVH+W5NW0rdenln7U
KSpvEeB6QGae9VA5xAvItJvEzLx5s6yWQRcNc9IRWkQq5aUTSPzhRY8rhRHgiGq4+JFh9OpI3Npa
6c7O1Nd8cPZGGDUrL9BIJzNiY1ePyK8tGNGOWy4Tn6FS2BAKW6J56JR0U1narY0ZW9kxp85Of/Aq
rA0qBJcBi9muSBaACQ+2bicTdlRZFnSyA1WshV3uYBFhIGJU1akwwmT0qmqJeclReCvmdygyzlq3
9VfXnESJSspxwqeMNaM7p/nQK+0Aeuy914h6LRvUHnUDZTjqgEM3BlJMWshR3IyrMIPVC3nwIkQE
pA83qmGym8FQGrPQW6l6h17wXASAVQjB4Mpnipz3uaccAx3cCzkdH2NpDbCBO2eZH6I0iB6zJOQO
DPTXzII4rk7pIuD9arANfXjvFdmLTpX9Jnv4JRbSnsa5xnygq7hTsftb7U2F+HpCAYqVtw4A+ANw
n8GBs9eygyVQRGk0k75TrEOdyi/0VGII0XL4mVDOcFMfc45Z61q07E0FupfeUYpVkEp8bLK/KLHm
7IycOJOqa/dNEyh7mbASlCm4aj3Tg3Vdxe9Kc+ENeHsy3JRlBQ2hqRodKyEFSIHsZd3LYR5rbjFZ
rV3cmtxQNdCSJZm0Moh3ZaqXVwh+4UqvhgRDn1D2QR3f4cjHuO/oyCk1oqroP/YRgOzpP7GwVuui
RYYiWIi2PpygEAZlKuSu6XJBm9jv9iFQvmDsT4qHinPU/RvaHI6F2NwQyZLS0HdWuadD2uGf6KhJ
ZYZhuqvcdah6391EC49WgzYd4N3OZ5wxlw26UwfxGpIZ8FmW6ZxK+weMD3c5FpCCi9Sif9ocMZCT
NW7W6FA9i1eolM9JFMD9HOVj6rM6mBDytmqcNgs/MAHmcSfOiMzrXZCRhYQxKlrUhaHfXMe2qK56
GZkzVYZPtvDTR18kHb4EuOFj4u0korpNH2CdqZUQ00ZobkF3Da+Wi23Pqba+B6kzb5lD46jfV0Pu
oG4xM4iBbg5uxiUqbGcmo4P62CL4UYH6VPTxD9uP0Ge6z04Ua4QVPNG0EPvU+YbueWIFx/aSHDmq
eWL4GHC3lyAan2INyz7Hl3QdBXinocCsjCKCzTyOT6PuIED29HNQ8hRVAf5pT7eBiDVg/lSMQENJ
YmFviUNQ6+VWNiB6Uk9eeGlLvfTJQI9iZ11Dqp/XnneqHB8ar0YyhAbhdunJfNd32soe1fu87sqt
15XVwkjbuT2ccamDhsnycS39BA1Cbx4G9dhmGWLmhEfUb0W9HC2+hOR74YdM5kOSPwJLkKUAx6dd
OgNZhK3m2SWKd40a3wnBTzsq8gbFUF8iDtK7WMKWyo3MOPoNkmAPyUU5njLRT1mPCDMl4JAVwvPh
Timicl7WbjnPlXhcFbewa9qVGfSgz2ssNxUa7s9Nr3JpmTG7pnczllvLwG8sQtnPtY7QHQZIYlEy
X6spklaFAVO6FldFv4Uk3vSe5Mnr8erCWH6XMDFMAxS1RQljC/yxhVqcSQ58yxx8E1UbdGuv02Ev
OGc58lr6mgfUH/F5+Lb1rGugvNycXOd+WY9Gu5Qq2WQFNNeqyr+bame/yNzd2yJauV6JztruCFGk
B7UYMvYt14Oe7jEOMHwXLrmmuquEgg6YGB1UBTVl6qB9dxtm29y8KHLBOO8aIiRpH+jOEkISbLPp
Sx/qxONKVGEc35D1YN/VKts6mIZPArQ6fVuzYdaqHPZFanfHvM3YoWIO3TJN+iPGpOHQNIXXrUqv
UklGgerZgi5QjRnOGeNB991vXeTLrRH7zLjq4nVoq37dm3o5kaGeOkfNDwaX4nAObSXfE5RJYos/
YGL//DL90nTxtK/I7YDhUDeUo4CcBYSxvKTpVpL3Qrhotk8zN5uHKs8G6O2GyxyH9s6OrWAaOn/j
DFGtAsD/86pjIFcXbEUDJKmZ1Yb1KXebZh+Y9gchC9XcMIZ6FWQvBbhNLT7gCTawS3RvjrCRCWVB
OCf9I90P3AqOJR/VJtVh5bZ7/lKYDFHm7jyvtAGc+JixUr3ftr1BAFWg9YfQe/P61NyOWctc2fby
tesZ3SlpacuqY3NohfOdLIVHYMSAkg3T239+55l899+/dHt4xVqraFOuaAkIjMzwUQZQhksmwdyj
h376wvsbF177mhdaOB+4X04uaW9LuqfWLDYLHVApRZyQqUdcIEA6+ApACa0WuwpR9n6O+lBm2qrv
cb2oddws6wy4fItG49IHBfybdCO90bvTm/Cm0LrbKSLCxgaN1fd1kIGOSrVaiYsJjszNCDnCye9z
usCtFlTV1qp9/4hWDIm/UesLFEGeornH3KhcsFjdcQRNuDeLwjrDsyJOW/hbu1RPDufWY9RY0N1k
483zGpWk1yK2KgejvlRGoM0kPLM1UQp2zN09NNkDMRjLJKmKI7FF6BJh2m+M1CfRqH9EXp5vugq4
TRFtXGCdGOuXflJwWIVHB0dnVpTdqvXaVTsk1w730jkx9HYWAIucqeVzFRNjxhnTg+zMD5uEyiRV
ohDnZXczwHMerD8AtYLkQ8sCphTx1BkVJ06T2KeZ2ZC6phZJhS+yuw/bmu614yikocfZMugdtOAC
tE/hcuw+sTlgmGB9guypX+kwJEcuP25L9BzLsXRebWUMt8LHnFWD1Ft4HERtKP0cREmSrJDLjlG3
75OgXji+WSzYa7GmAydY6SAWTO4KGEP9qSJrfmb4HLZD4DXL2EndXSOVtWKhIB2tyFuZ+iPL9xae
AAgsC8eRWg3RQrNK8JnWhzfpkRPQqEBWt3rPKhWmRvzKrcfxMvfJPi9ibKkTypdwlLaL7vuo3GST
2lu2MNuMSHyMPtfMZxu+a7FgqcFwMyL12tqFdo4Ve8smwt47GLc679SFXdM8ckMfqT3MRSS26hrG
7LasCrbqDk8FI9tZx29TIQTgnEWx4XSk70/0gBqeabiJB8ij6yQzMS4Rzo6js9ONeVQ2YGuTRRq9
RhrnxE7flf3kWSSu06z3JZmu3phuyvI5A5s1D8B1PAAK2HUdQmm9zLFC+tU20b1hHfspSCTVtnYY
MxeNVyCDH4ACTqFLWmaHMD9JoEjTYGvaYG0Jygh2DUkZM3/ib3FKe2zJhV53NuddInKY+mS68ipJ
VUBrqfE03SrNZ/qQJIL2RrH0wzH51gT+nBPXTvJK7xneGpvIFZCckyp/FXjzCkXjAcuJLx1bW7vT
NPeNADRCgzx0Tk2TbaXup3R6xKYvCveOUFUBvsmrP1TI+mRiknideJukh3Cj1KNzEV0JXFWxoWiY
tj7TDHfYjwJXQaFhMzL6EaVVkoRHtSrdNTg6ykPLqO/NINmrtY22Lih3RCZYm5ZD9ox48/KaAGbx
XG+nUbzBDI/7hekF3YlvkJtk2tUItVPaaMbh81cWxedVI8K3QG57CYofgL/aE4u85481FLkqWmWu
189DvJycYrTg4KcpgbchSNfOxlWCY3Zre9bW5bB6yh29OsJsiNuGHiLBC4s+i6JT3LQ0tDmRRg0/
baTdDXAFoFq7VhFdsc6T/PFMGXzmSa0XbZD+6MYAIiGUepbLlgOKkl5Sgk/hgq7H0fUg3iUVNPSS
E4Ohi5lHxo2uoyO0nEd0jt5SmErOckZKOQhQClr2oWVvAwtWJxS8Wrjugs8Vhi0C3vOgyA8F5tI6
pA9m8UhyrxP+gs0Cn7o4S4Dyy5JGLXgIiyAiRduNDQh7KwNbmw+QwhVkscxvlFnUNMzq8K3ukNC7
u2gn9HAqrG33DKxPsEQMpN6VQfWYy50Wqeug1a7waeKdxHar4QhZ6A1boBYV5V7V8mkTMLsHDUqZ
1N/qrBQYhKxlNgblFd07fJISxmDLktPkxgEqYPfUjk24wB1RXlhcIISk2j27tPnsK0s7UbuXhlPi
Jg3kwF1aaAyLEIIkqqoRZY5yK5ftvMtyejA1d7ubQqJmQjyoxbYKYswEVhIviZgZFhmtBNx4wCT5
jJhrFVsn78197i59zsvHtNMWTOSoOUMqDyIEkj2+m2KADFY3F1FF8pKQdLS1spDTKDHoMkdZx3l2
NRrSvKJsdecNmqAsyf1rKAJ2BD0HvcT0x8TytRxS33we3KPnOvZLT9d+jf2jX+USeo0IhL4tRdHD
BNPGBRG29UYo9q4L4+JCGwWuZteLZaVw9mlsIJUWLq1CwdrZwY/GBDqjJ2RtW1lVa1EiIx8k9VbY
UyYEHuVmxkF92m5IA7JZcPAqlvGmGiiFnbS/1rZbbsbY9PdlEjPNbvWdMVhYcwzV3NXdm637xVw6
Mto6RbaJIivB6BmVQJCN7wW2J0z+dJTa8mAQ/T3rGR7sAqMVbNoFTDgn9jZ8Kkz4e3PNGIxEqTC+
BQFmmtpq3tkpx4uqcPjPIPDkZfwOI7jaajGit6q331ynbHZwh/dNGxkrdI/DWc1SuYDHpG+y/KVG
GgDrPgk2YsoECwokMn3eEgog7EcN8OO2y7r8bLhmfnaJtV+EhK8g6ko3GGrrbZnC+QITQEeoyM3T
FHoz69gm7uLQUwjI8YyLKmr8waLdwW2VBzul28SiErFxQHnxs4oo4qHdesbQviILXQRNDbiV1ses
izpoex50cpvErTYa2a1U/JlmVvm7AEPPKsIeVMkxO1V6cBfhhXugZZfvW72jiii09CGNbxmO1ql0
SvYn30+LBzMDNT7kHYCjHJqRsKJVOSQzW+dAwPBSI3CD94A+8SWwg3ANQg+uejBns1I+2bFKd8jU
SttEtP8XvqVimCbRZAomlm9Ggqnc899Hg2MN+UPdY6Lb78XQrgDNZKsuMiJAk8SqMtLRmUQTkuxk
BjkCvjmQMJGbW9GP+pb+yLs1RG9ml8tr5yqQHZUllO1io8PmnIXlYJ+ygKiAzG6eRmhB5LA/lxly
JRm03xR81KuemulSAGpeFLZOdItCNge7oYcaIvpGIErzkNcV6Qfeg8nh6FmCDF3oIqqwmwbveUFM
QdxK7+Smqr2Ko74lwKac+AzOEpZziaefOznI35pS669VlNwnMJHmAcUW2DXnWoaQIcuBu7ch8T4p
ATT3Rbpv8pEnzYES3bK2TPTMhTaqOajU0dtq4EkZgsj0HPoQ02PrVR0S4nODety7HpJerFSLzCzi
VYABhfNmHq21GjtPkbvpeog3kqTPO/QQ9LaHY4NMy8rrcpcWxr2to+5PFIehRpTOLFl3D6Nmke2R
G6RuN+HRhAdoV4VB48siDlgxwAMOzfe+H4bLmLRHJ3C2yN7laYTzFINuIx8WVmkfj9/UqB7uGmNJ
hC/ILuVGr0zOyaeNSFMiX1aPyznxW+3WSPpgQVCxhWg3wdkRhd8Ss2o5BrW3MmWc6Nr4UmF542HR
fG6GGHjnyITpVBMoU5rVXeH7e/D5ME/srNgElu3NRYK6OQhwO+FNq65ZVlVXC3U8g3idbAVq7ien
rzZDjMoEm2k5S3B6z4TYNka6smV+gsmP4ZBNjke6aHYYI0lhzzdqYXbnYfoChrSBdUzzQzWWDk3D
hQs+exvDbY1r/aNs1H7R88d1wOiz0lOVTUj2Kx2WHwqcPEKVm3ybk4I56OKj5OFctEbFnHOZaGM9
J8HJnUbQAVE1JAcSe5+boLxYCEvrgbjHcB3T5GyZ96o3GIDevgGpC+ALPLjtvuOX0MhKWbTR0gT0
24YDMYwhi6DpRzURrNg3VHqPGZGjuU7ROg45AHvBTunit6HxKOEPh0N4M0Nkh6OmcxTEqFoNYUAX
lEN3LBZ63sbM9fGyx2kF8LR57XUtXtOTeqv6s4FMcS5iq10ZBkgTZru43yrkFlPaXbXpc/z/TnRx
DDq3XkZmIk3drrefFMIMYBdoyF8SOHEK1qvKyMtlp23zrOH8p8xdU30bE3WvWfrbkOnroHAyzhLO
UZXqCecRNOIy5v1QBmzDyDXmVp8ThGMoB7e1f3BsGWYDdjcTi0tYtetMosfW4hu4/o0aFTfDfCKz
JZ6jLOk5CssGMiyZQUUp3hQ1i8kHkHtkG/QQxlg52EW2KouWYKeIyiS2UjxZaoRq0qPvA2T3WMNO
48NnzStBzdOji5aa4vH34aErUj5hrye+S43eUOPjz4RAz4agZZuae/dOFQWoXCDD+SuhcngIkpG4
jyJZSouUH9Jo1kUJmV4o9CxtrpJvZLcubjgqi0tixC3+3Lln0xFzE0vZLKvKRr+QzNvgbMaYZEhy
Zik4GZOKynGiYiFAJcfaRqoNVQot2SX8ds6TKZ+eqtKERCOOm9s6+e5AIhz45ogApCwHDqJAjpvF
xlmrxE4b/U1qeNXC1hENkbUKFDUi7NphZ8PhM86FTRjA5KSjuAcOFxrekpX/6AU5fNmsWbi2xhik
gksMD9/asfOgHGjgN/QJiw+xHkYFAtam451WPqZcuyIGASYDTBkFdN2raffQl511J9+ZUsx0Z01Q
0kdJhKrbDT+K0N4YWiiZbSTx/vNLWivqduAIRNdDOWQ+XWVJ3E9ooFQ3SmPLOySHK/B3Dgy4PKkr
GtdCPxVZ/Rwl3kfK4Z/jspjLAJCso7Y7XU/KAz3Pe1my50vxbA49uG5qkDTJrbMI1HenKceNG2I+
Dk3rOn3D9Lh5KTWoG3G3yq3RXtiW8z0oE21lSi9fUPfSrkBnRBY7BasIBh06Uq0dExEelR7zd+u3
1rHotLeSumQhRJssAS0XjzIxkFrngp5Bm2/lWL7GqJWAFHXVXMO7DXc4NYkAxMCJPGPltJa2c+ow
YyJQwl8O3CmKJqyHmWuw/tNkphUAt3iXxMOxKzySPBiG7+jiefvPX9Y5XAACUsOi3pt253Ayz8ke
N9NkiWj8WPuA0EeZODuCU6PIIVi+Uy9x6tP9L4tomaWmfFAvjj4Gx4LQoWPO58c6GkQ/NBLSMIOQ
ad3L8lg4vbf0hOi3XZBe1U6t7oN4Sgq8paNQCYKah7o9zrOx+Z/sncmS3Uq2XL8IZegRmB6cvs+G
mUlOYOS9JHogAESg+3otlEqyes9kKtNck7Q7qCKZ56DZ4dt9+XheWPBuk2yoj+APeSCPYrmC3j8a
g0Xe8/eoHXmbcBelFSV3vF+x9FiMMez0cZilQQC5aWLVP7q3OCbkZITFvdeXMeu73RxyHo2n9VmV
kU+b+WbuojVAR6rY2NVFEFGXYb+bJoRnBHWigO6Nwl2LXwWHtaa7Gw70lABMyP2jKegy4EzdnKVO
5YbtoXGtPB5DZbGi7qfi4WRLvkXtqL6hX85JvKtn/tv2uUG4jR4D8mCKULOR3E5GbquTUzin0nRq
vnnUK2O2KMijnAnaPQsJaYT4G0waYlytoDEX1pUGrPxd+ePVr337+2irr0GYBQ70Pjv4Jc53wJvT
rutg/ce2MR5Mi37RJFvCfchguu0qEKwl/Pe15CzIeNDwP3019bQ8+xQ6b7YYt6+GXrq2l7R1muUc
6Y4/gXe9+y5sRjpo7xvfpKMn0ON7UVXUGoFbXaqyIWY2W5h8NeAUySQe1NXFnkBXmCPPhNqlJqfs
QFIT4OWzy+v2QBdLsFkd8lZeBetmkFel42wcTjD0W5r0ry8lJqIGD4xarPGJP+Yty72GozUg0m4y
r8pQEKI8z3nJ7WDeA2kwIipVj7FZEfu3PIYQ6X4NGfjuNBveyj7Iv7VWi3xar+6WdR+eE3zL4/5X
ak0hes9wA6iNB85m8WaEtHUYk5i20lxAoMy4i7DQ1RHNdN1mkW67dZvKftC18jOOMf/rXqX3joTo
2BrqFMbiYSs7oBwGyouH7YT+dk3vyGkMM9DHiuVaMjthNMpZ0JqXRm4yvoqFik8rLQ009IS+rKne
ly2tOQHmflS+cXihyfReLQAfvGkKv2XwfaZ0gn5sKaqwPWe41T6Zi9pCsKl584TrbYJwMUFIzQdg
DKlLzVvO1qk33wfo7KVT7QzRpZe4d/oQFlFn7Mtc856tmKVU/4NHENwHaTtXmHnuyagyn57N4DB3
RX02a9u8taVqdrVr1huxhNalMjx5MtZ/MIqrZMnMeTktAZyY7UD/AKftHnbOYiYu32df3G36W0qz
pIBsVuI2pT1pzK6XRzZyxlmYHZSMtP+0lWX/RvBkdqyyXShNEoJVVXHa0u62c2yCzEX4d99A21sC
mWwDusAeiYR/4y7zSSXzePfbRVwJmkaTWwyfZllA556RdhNTonTiW32WU7GnxJK0Tlt+H8qGdlKv
O9BRTo3IxB6JtFaCQucknyxTmH0cJ1rsLLsKg24iu+hf+xAhZAdTP99BkTajxQDmS/f5oc2G+drZ
7nztddcduyS4pWbqnauh9c6cfg70jMZnDKVswBY7jpb5J0t15ECnmQ8oNxxyAK2qcqabOuPILsf8
jRo9/1h5XGIzoBJGWoeMZ7fv3cXaWdjvt42Z1d/Zvk9UTVJAEvcp5YZ2/C0svOpVUNRCHeF3Bn95
cILS25cmtHdVD7cgMYvX2b3lqMKL9Si0+Igteh70qg6ki50fC7O27opVlNPE3lbS+XTR8cQUmcaX
ibW3pKkB0XeilQUkuzXqIKKu2P0m8+ZQYS67MmnzMfXTxQlZD1QsEsph7C5emSRfuoJ5KKXzLU9q
564XFpFlG9AC0KOwax9hq4Lg3Kmc5zG+6kvj5vtELTmbNXkKh2Wiapn5vh21vi9B610SK9zrKech
NRNZquai3Y85375b6voEQCyNIJY/yTl1nyWNQzUVJn0+vNpMeZhkzTMZAGfv1bwNuhg5ywtYkORl
We3iLGyO6QIoG5hK+ZQOomZI3aaj+upOsdWRTJ+N1yNO7o6SH4hh8sXFvBrNnAfPVdK+dAbFPQL9
6LWhQowyHuUeXDjYe8sJX0d+q2NlQgGjvZmqOhaiwCvBvRm0+bXoU++xqxJWcsGDl/ZCNUzVfwZG
9lh2ZT2CnEpmOOtSv3tsoEWbfWsXRc3KkqGcjbeUsSAyE5L/TU6nVLtQIm4SDmZ9Q2GASe5fHoPE
HZ5DXext3IP7TiTdPmNs8+xi2eFs3WL+QaGrXebWbj1CY4UeLO9A7RFtHZ3J65MmuF0CBCXtLhUK
olgoDTFo1AAzBnvPrcrD1FfWOWQZt+mrZDonwbLPtPVpT2B+4thotoPGJ1QDndsEE/g+hjlWpl7T
sFl7GySwvTx9bzKK5gqfV0qMq+Toojxt/Nw0bvz+OR9fDILDGeOb/ZnQGHMFy3dv8DBu9KS8fe80
HFzNBERLX7gbkL+vs8zNU+mQd2q4cKJa+N/zBafX7FCGXAWEiHufFsVBwqRxlNgsTHivxnCyeorj
Cd0kDyg3sKgaFY35tK8LszuNeJSirC7BJVng9q12g6/AXbttkRjZIW2aEgCXEQYn8EjOg5SHu0mN
QO3J0bg3f+d4SmwX1c90IDfZveuW+T85L1fL2L873RAayBCy2gF6LCzXxW33785LGGtKl5mrdnZc
/nAYMErHwHfQ1Ndwcu74vd5aS34R1TjVecxV4r4ss/FTlvVuNHmk0yxCUDocXi3NhoWhaDPK9JdY
3KOrg/vq+AhiOgzauvrD0Q5nR/efjKz/3TS+/gK+icMdc7Dpkqb4r79AEfd2VYyGguDePA22hHHs
q3NWdBz/5o/cyl8mj8bh/7sXj4zU/+Fzw/iLD8/k7/XC/2bFm/tlsMcF9kTdxx9ujWcG16+I7MYZ
Tjr0+4M36u8GRevXMkUALGykh0bYyTcDm1qF9OAPty6zn1qp+sswh3fk9g2oJ38/GRgBBuNWjQkU
tWJ5wnwR2yof1W64jPbgs/7HuaM5leCnS/B/4L3hkG+xK6m9bWVzLsTJkA8G1SD89T28tjELnC2Q
eNxXzIkRCutfTUVctM3ELW5xNeXucUygkWUjbjDe7Wmzc5zh2WMubKyfOGLOkwkCO3Xqt8oDRFhD
vHJgTHLYKOkepHFEV9UxtIJ3O8/+9GPytzt595yqC5igP6kefGad9yzi4cXzmm/2YP92Df8he/+9
T5YPElVAoaoTxao0XYXG+zJjkU6So3J7xp2eWlPHOcjEPKZT/JRTjS6af0texhpkvdW9pVX99Etc
XmPxY2afFOb+nrXmS6AN5zT0Jg2hpXtYzLbdyklQuVT49jHMqMNN3dqlbK5o2QJnFBYWKQai3KSJ
FL3OwU61w0qzagoCJHpOdxD8C3Gpi51hYEr650X1//3E/8FP7FoEsf7t/tv+VD//C6769jP92f3s
U9X9/HdD8b/+f//bUIx3nOgIUZd/God5DvzLUGz/w2fTvnr1eUQQluBW/l/UavsfhHtXbgA6+ApZ
x+f7L0Ox5f0DYBYlK1hWbd+xhPv/Yih2MTX/tweGj3uS2QSYu/BNi2jOf31O2VS3TMo2pp1PFynm
pyzE7MmPkWn4f/7oczrdLJ8LtfGLUyHVSyKq6upn6ls2Jc3ZAOC5sI0t41S8WqgcoMso8kvwT9g4
CQRUxzt3GlUOXg8j37LRLmf95APADGaGJa7HDigNhq+oIe94Lz3suaOaIbMUf8eymG+Sjs69PbrY
Jmw/UhO7fjYeL3274Ex1tXlIZXuhn1xeWjOpyXwtvzw0mIvMNU8fn7Hdrc6LGDk8ETjYqXLVKNKx
36Xd8FGXbv/owAQh499jAkZnlh7jlaH/A7OoOPkjVmQvAb+M23+ryRAeg7zCGtd1J1tjAypD0pcT
H/IxgNHNJAg6XuOkQDPxCPY7YwRXFTwwVF8WH8ZymkP5UHNrXAYgQecJ6RZVr7q7vTXjhXhvzaA/
euD3DoGC6Oaar1lslccpjlps3ZGxCP9tzM3+VRt/l5ZC8ayms2Ssu9QgxF1P38CYgsis5L9+6KbI
aA/GAWwAtqMMJLP3pVf+riYOsbJMNCGyjHHMmzL4T3yjTLWom5ngvSgusd97h8xzZ7AVeE1yo2ZP
UWbedaGZK0qoUrlr03KiFgsBhXvFtaLF8Dql+beSGtv9bOiezEbXRENgJLfEScotYdr2B+8mAB0U
a47K+G0zsNqWyt4md3iwwgg53ov6ewzkTNH49KUTWvBKVkkOnIj9ZAo24fMomJVM+SJtLMRjby4U
UMEA4Lr6UDSeHHUwNs+4ZtizTPW7cX+OMpt/5O5YbUncAt3QrHATB7qaC1StdOffIePUWHsvpmM1
N4x4mAFYo5UVtPWx/5OFLV2YEJyd2sbQ2GObbm5zuTQ7z+Dw03hmcPwhzIxi4pCMpqvm776oxEXk
3tNrWSzyt1ZUsJT1JdbFZwydusuc9qG5BE/4w6ZDigvvlWnLBQplyr9HBU2p078rSTlH1jB3ph01
WzhFWyos4IXTtnrvm1rfJmmNe8rqqDUpLPcajol96bk2G2cV9tP+PLop79e5RHSIgwl3Gt1byZi3
56BPOZTCE/UnDsbrj26hsWxuaIGqg3QbuFN+9+o6PNCuyFGq6bvzHARr3yzXLawc4Ml9vCvNFMyb
9O7Kr9iRGfGVC4l7JibSSLVIfdBN4576EmJWX4Eo1dVHSrarYm0WVbNV/AhE+lAgwQ+TnEnaAnu9
eoi7e/7jgR+r2YopCE5jVfhbjPDVzjIr4+pYd9z+YPeMWX0XY/Anj9WFg0mzC+YZGeJXZVN5Nohi
vmizc3aeatYQzhw8Yns6eYU8ou2MXw6Pjk3BQLKfc6n2RVeip47WV79U78WQjPfJZ+3UNKSeayl+
zRnje3gfZmF9t+a0PWhtDpd2cAvqOAYIm6SBIi/N9W0At7sgeTF2j1lEiVjLZnNe4ewWy9qcljOr
01flUdppLxDsFLKCsQTJOaWKaGfU5Xzw6xlfiulOrNUytlxLtnAKdVuG8ULakCqT4uD0uQEbOt6X
WqZMeC3VYQ3rjN5Tj7mh6XLAYFkF3r5eknXPwMq2Hbr5NFqPMs2Y6DHDEKvjkF/0Y4SW/bsw/Ztl
YEliZ4xs37CMkcNXiwRQTrCJLDb70RKTh/L66wLMs2yM9OzDkVUzwyYhVxCfwXFJCFCYEj1YZ4ew
iN0oa18hvtUHOJ0v9qofOsmWixsphiEoyij1mYzuCmAs38HrGrCzShpx5d1k8Ikskw6XSZgp7oCj
sKbx4mC1tZb+XSVqjPBZfPNXmZASOFDS+Snvgn6LKhJvnN676WX6YWdhBhijiZExR0Aj2fuYTQfH
yfGQ6EuPM2ovffs+O0TnMJh/d7KaVRnytF3lvwNDbaB30So0LH/mDH8PIJqtyNAFO/At1cDGIBww
tQnTe5R9+VebPcYlRz/shvE4mDPRUf2B0+BzoX6IPEMNnDtzOJlkP4Z0Og4l8LgqzzhO0qu10eXf
HS6OdTKm3inB4NfwWadA2fLK+BjpzYJYgxoEVXMzu9N5tO5tluZnFki3wG0Prl4vmdT/QxpYnmcb
5NwbHU8hfRJRVgi2asLcizWAWKQkL8LBXS5j532xsNJRkAnwsmF6ZrW1qpNrzd8cs3grlz8DvXab
rIKGOba/WlEV7Fszsdd8iFRKlxu7Evc2kfNeVhYd6PO5zM0nsBdo4/5rE/rnaYoJInZYUVkIowex
yOR8FnfyraLqvXApU2XNSPzFfwlaoJaL6nhIJNa7xq7hhMXeCdFuPeikmUh++ob1sij2lEmBIRFb
4rpqpzGpOjkVoKJZD1vKsLDLdyC/ZzZVW6o4jL1u2DXPg5ntHUGFqxyl+5rEhbkZ3aFfRZVzJ2v3
g37ebZP7w4cPtYdGsHCX9ggJoW+f3E64KBH5j6C1xt3oUvqLZFAcEjur7wPx09uoPxJcaFeVOvpi
Bupc6h84zttHMUzTk0Gf5ANpgiFxiyP1jeE5Vt22CbrskNkdcdZywXoSjD9qdmsHBn7QMxW+ocig
5mmb5/bqrXGBHtSak/xIu59ZHMg9UCzROeq1zglU6P6vltD7q+fYHJNm4FNtHNiboq3pu0PPqitr
2c9cdXhr6mltxiJisqj7GDj5HvNHhcP7Q3vPaZY1WYR2OJgYCiLh/DMgM7pX6VS/7EF8L+wGpwYM
sXctvpopXZCW2umeV6v82lUL+1unwj55Sku3+bkE/bSrEe8p8gx+wn31b2iBB0uvc6RH4xdQdaoK
eudrMBpxmBVauAmQQ/aKl+c0LZt0lIqxBG3DZmu0xxmURS5UQvoy0X2w8KmdT2lxlIF+JSwbbAGJ
q3OgJjIbLIBTX71kmTRfuDCsGJb9QJeCmb2awXhvKKDcqmkSJODFRsR4jkdLUlZntj+yxuvO9kj/
g1MZYle4KrykSXFLqqrc8LwGxuHqu4en5jGtRoaAoemsKhPvZjLfceRuEXW6h6ABpDfj7GLzlV/C
GBhhDSFUTCVN4XCVkd+8KHEogR/wniKPQjObDfnpQMB5TjaJKaOTT5HKPa9Ubzf0kqWIXaVRv5by
8vlMG9vK/E8rjk0kwRcLTNnBC/72FYGQJDDsq+lgrMBmc1yKPLtUpv1uaFGcrKyn99RKUKrW7Fhv
d4/RxexkaP06tcvAlQ8AobAOalgLJdyBCiriQ1hXZ/kWt+StGFHtrJze8UqLg9mwdJzDOHJJ83xb
bVyFrOJrM/R3b8QmZqeEviuo+ViP1ryWY0DFRryzKXpvAiWipiav1iVkrI2l9bc15N6NyTrt7K6D
SN6SAghjFvUdVJRNoLXm/iQJpUWv90snjpUwLktV05w2Wp/ezOVVyLx/TdZlfJZWyY19X04z40Ra
kc9lizNkiAhavM4mlqHO8MVhys6IjuM7bpP+Xk/eZcF2Plpj8GyoXKlqiWbYb6StnEtpi7/GihVv
VXi0hfnOczQJMmhgiXuSU+o9DGNzXwusTJ6ePoNFyZPfNM2TjW6zsuWBF4cUpA2ZfVXLtYT6NgbG
/MB5srOS1DyaKTv3pTVOgtXssyZHsIe+sfL3kxvRP/8V856vc/nAIAg+rfndKad/TNVanv7Bccm5
jxPe7bYIbnPCJO7UEF/6JNGR3RFKHFwoOaZM5vekfsO1YO7nGbeey+ZlN3vaoJxP5hekMwJ9mcn6
m6tqSjBl46WxIgoiqAXVKUvnUXwjxAo+vvTC45jTWUhitT1MwSij4Ro0rXgMhrnsjGKfgxgd5/SQ
ps54qv6YPW2Ea//RSEgOq3lO00nt/THcP+iiyXWYivnRi+bvJP0yzYKICx8GPtH5GGvspontfJJw
eLcNZR8whXuv8U2YTXyo2oDR3FsO9GWY3D3FG20vn0UVFlHMjoX9X2ju8kAdaTG/yERNh7A88EGy
EiisFyTS37nv/cKsl27nLPguHZ6+XD/zMS2g2Yqh3IUs9NJwMXZ5kt8zmxrYeaZUpEpYtAom1iP1
sBhWFs9FghczQi2sBrsdX/xyER/1iv1XU5I/KfWgOpzNIE0E6hSTMLjhFKKTWofPekjqjcH3uOU2
559b+WDyim+eGqtbLIYz+mx5pBiLzFKcxgczxRUtRfhBINR5aeP8MHPQBEFJuBSaPcPW5K3MNP8n
Wa704SvGS3eKr3ZTUXfhNvlLghsKeP9Ojb5ztXuyCWPf3NOkLK600LLJXa9JgpdY4ZP66CfmTyxn
JSa8FjF80JAGAnHDShFeDXKw3mQYRxQsjrliHA7C1fbedbMbTSBnSWXdZbC9g69BykiqUJ99vRxY
0y4nT9LRW67fol/hqMuau0+vyoZXeHkgko3Lu3rz4Li/lh7ZRR41kDfHNnxMqxOUyHR8kIE07sDI
Lrlfd0exxn3SLueqp5tlx+aqvJhDwOSQ9dURB+G9dSHllaFZHgfw3pvS5EmSvHNZVncOzBR2Tqu9
Uo6RP8bO2ZrZG9u2LndFpXnmU+lxCh33u4Xf+EaqRD9lBbTdUQnSu7g0AJeuIvW/vIAND2+7qOSE
W8hzYDtkgAR6rUL2Pppz88lvO+FtBS5uSvWsE8R5D+PkA8cFIAbJkYUtGz1cvaCqoPKtteqiONJE
dsh1n7EXcuu3MeFRD3WQtWiT0sgnwHG3lvptTwunVA4bmD52XjzaFz/IWtqA08MACv88+PU1lT0R
hsDyolAZJ59/byPk1fIyuDJdenXcOj1UdFFsrLk4tF6MCYB18ZBVV6l/sXp+y8sYAznGfG0Fvwvp
aNSY8WXhZLmUmOpWJXdoUjbzcQelcMBvh5+kHeCexphZDN/6VvbAz0vXv/uOylh6Lm/FKIOnPhbj
2mzSCoJgc0ArpJlzXBfLPkjEzQt8c29YDXTp9twSA4VSlFK5PHwXIatLz1mO9fCWUKDgM7+XIY+W
sRbfZ7vM6EpL/jZKMrJFFSMHlIC+B/80MWSfxjK5KKunecEMT+zZD6k9YR5osGRTkBvhnvxtCRTY
OANg67Iix36LOuQj5Pa2gyPWr/NNNdJUxHS5XVy27XXmb4kV/AgSCyQhecI8nw9EszNM6jtD42FC
onjDT0bDcuf+EpN8GXD9L/KrtTB99FX5MQzDN3s+ou/Z26JbOB+VxgU82J/eGPcJC0ZWucreMkXe
LCDfh7h2/hgQhjxsERalDdGgIV4ifvwJwJYc7JiGpEosyS5I2vJiU95R9DI5uUZ/w5sujnFl/mrU
FN8HI4jvhRWLrax9lmhpSKsOKMTt+kyI3MHLOGHwsNE6UDdPVSd0wvJ7jWxNhXRtR4BIyAeVS3+m
UjTm1HP2S+wrqrlDSupvuWc++iR0I0H0Zue7Mtxa7Afu/dwSNi3zey1qIqmzbScXshKKs6A3kHud
vL07cFAb06LmvNkSd3QxhhXx+CDL4O6M707Aaper/WqN01vbN+JSBXa1z0UHEm5kBJKq5B6OWzOi
ycs6soVVkfRsmj8NrHPULieJQdUTB3edxwZim1oiaoHVripmd2dVodoCE+NJqLNX1FF47GVN+bwJ
AjnvY7iIBQVIHt7IjlujNePwHaH/yYwLvDIfvk9g4yMxGn7Ey0lGZtakr0tKnrjCmPvOi4R4atnu
hOXPB41GdCZktQ21UWO05+PPmb8yStxl7wZfiaK8pjNeU5ujuMrx23eEwgj2OYchtr7Df5punAWI
PvMEpF5NbDxjoJyVFPfS7fn3jXu61c2oltPap+m3G8vgMTtz/mEAhKfQqZbQnq66jT4PS/K9twRv
eWw1iKw+r6KGIgMjRtezJfgfT/3Cx/eMO5xokBx1v/wtKD9geBcUIen80+rTvwYvGLeC0tfCQ8ZN
hBOFNi2G7Kwuda+znZhcSW4XnbkNyP57WvZRPbvJWxUbX1WsIyWK/MsbvFeWTzglxpzuT+fhjS44
rZVBXWsDballexOwtWp4b79idfNXyhNX0h54qNx3NZxX6fmPTPTTdvGjxiRvKwhcpKYPPsHzZMRl
2l4cX1yGjvmeSusTwzOLGdXBFE3L91YwYC2AHI5G/8v22WEaTJ5dNWTvpO3pGC3IuYyYdoI5MJ+4
s49dpdIDDnYfdsQJmivGPENZ0Vi7+8KnMIYn7nJohX8Rj7nT/mcWmrwTpsXZL3FRRl7XU7rmefvA
ca5WZ/7k1qt38YJqg+Qc3jX7aGxza54qf6Tpqea5hNe12BUEOBjhbDJjc8m7hdVu1HB8xc5vHTK6
aTq3eU+zObnVEGanFYQztAx2HiCjI5c3D1WmQEKxhhepzpr2ow6haQhsZJbn/3GQ3fZKlT+mRIpT
Mdd3Ea8mXnozjs1yD7rg3iXdvCuawtwCrZdnafQG6Z8puS3ZPG/neOvNjYJhu7gbFp9fVBk7G98t
Ppnei6gr2dXxMkky868gT4iSAk3TDp8rBOUms7ekMYnMtFwyTSL49saCOhnsC4V+NrXrnEykysiO
vXMgaVQrlLUnaDDvjTXawCYX5213KXsrPiQ0azA472NPfpuM1ogIj2rSdsLc+MPwBleArIj9Ug/h
tkGy20C4wyKtWxGtVUdWjTlsVP4JO7q30SYRqTHhIVhYq18I3yjkNR5c7fs8o8qgVHzwTqACyMJi
3KXe65zl18TH5euHskXGJ+quNTdOjfDEmXxuCgczr/rVxblzMTxNikIRmvTgmWhyB8Aaxrne2dyB
nRx8oltRv/qY2ElonFR4knqukToxz7NR8rhRYtzfeLBNO+42wXuPB0FYBueksP7gF6BsKFlIVcRr
q4ytUe1BXrMoGD45Hxl7Mbi/3YZ6uT4P/66wtcCagN2BUiQxvWOnI8AyVBW+4jSbtqQuypb447BQ
rjdIO9/rZU42yuepGyJc5WJvuXLZWch0s/Z/uH5T7AP/78n1jvMiPzrXOsHscHeVlpdsIEXA2wDr
1zEwwcrOMjA3esmIxLYe7uFJISu08QbjR18SIVD8q5LR/NmFbLzThteDInI5GuV7McbW1jfSY7aI
nsK9VZKiCcWKmwsS7V9kyvhD5MeiyQVaxbDPXS89WnRY56yCXtMU0hpWT8PJnkG4L5c6u7IFeQZa
NFebUYZLovlDh0u9cwt0Ct4nX+aUg3fgo2+7vU5U8nBGs2PhTCy5azRyd0ateZj/IBxhk2Vk5dZY
XAndaosuOr5OPKvXNpBEStNSUQlU3hLkJuTXduDokDHfsUA3/NexGuaTjH9NM+1mPHwCwcbLzMJ1
gMYFX8UI1hAHL13a3znFbRskr/6ZGH2wy+YYq3Pg3VpYHg/wD8xcOVVlpOQ30rNoFfNOOAnmKOcL
3hPe3s7Q685uaN/iLv3SWSW2Tlo4h9rxN5YprG2QGB91kqqdhY+QGs/22NveZyzL76qRf6zMSAi/
UeLksUuseUMF49quSYzEcjrUCww6ThI808aIn+Gb06s/qx7wntU94mIGogJvGl1OmHNsdcmH5E06
4XzvLBq5QoXpAM8JPasDGrfG9rwhHHmg567mYMXO3fDbeutU5Xcq//LDxLLrkPbLV2351TkdmlcK
lMzjiDSfJ1V44o5/HalcvYlB7yxcV89FlOW+9gIJ7r2ZsHlNxZVjGKCjKkbGY43fhBCwWzfvPwqX
JVazDduk+gAaEZ956XfbhHJ40oKrvWLdsiljWf/0llYnzpHKSrsIa4veSd+bd12V7hhTh32WdQW1
AvUrjgj30gbDjbznHHVQkUAEki/3jd6JHKqKj3k1PxE94kNAwO4IWO+COL98a5XJ0wwzhTCmZO8A
wPg0Yr+GIWIEpJiIjOIR3gUTgrJwcbcQzFkuXEY4ONc9YF/UWz2Bf6icWd7yrCZs7I7h1ibjSOS1
/k2eLtuavd/f+lL9VCFn36p3DzNdr08KAoOH03UvSzgNq006YHRRFpZvnyS9Mr5BBAEXl/4q092U
YtZwqUl/nzonUir48jt5Nhh+0N8LnvUxmGnuCPPUGx5rXJzHYkqIBEiyOWBGaUFcqzhFQThxqdgS
rouMzmqObSjszewtmwRQ785o+fbCU+nm5Q+yJ7cEpaPgaEahE1vbym+vLnONth2iCSaEDnNJ4IUm
hHF1fxo0oJt//uhl+Ln41kARjpc9pMUugBdIvp/tPH84HI071rBubia433sXd1p/1iEmlCLLMe6F
6a6cWgpYijTdVmM1bz3BRwCnwAHLzWN6Lgy0MlJ8246MMtUI4mkQOyNENztHfMLiRA7ZOqYhG1W2
PIdxsZ1HqcfXQbA7QgqvjllB7GVA1uNuZGQAh+FyIDJexNKoU+6G56oa1noeOAMWMcvtgi/22rTJ
J26C7DfWFZ7CxLYTTV9ch1b/lIDYd4uezjyqyT2ZFl68ZUHHlsD7JMD6gKr4m8T5OYVZe+UZMNLp
2k8R80J+zbwXwIH5zVb+b1tNai9KqYlqg30hALjc3EK+kpBDaycestT4ywV9sFNto0D7xlWR8lrc
8XUu1UFqlmDdeiCyZWzsvVYHsH/WOG3evyyNnZ2VLX/xFHUuwqZ1I8nDyBqRv4tmQj6HQutWmfnS
oTuUIjhUgSsuvVGa0VBodje+Ia5pVug3THOLjrsHjeEcrwvUBoer7vbPH7HbGBv2KBiqHHNX2iZp
MXpXqRjXt9EuDJrnhi2mYeectDkfgZ683RhwXG+C6auljO+YOrR9N27PKzPbBmCob2FDstNAoFqb
8N5ah4XZKu0qNwsPc+LeQ1mZXGrcJtJs3K1bJ+o8Gai23NiHiv3wUSOScK3od7/zzi5HC8611oNE
HZ6wpvtl9phP5069VeS4ye7kIUWM9jOjg4mbDXW/ySwTDsVsf2GOWH22B0wXw2eQO9mu7CxUcoJE
l9yAvJTHpA/HUqRUXZQ4Sv8He2e227iyf+dXyQvwpDgXgyAXkqjJliUP7emGcNu7WZxnssinz8c+
/wRBECDIfW4a+2Cf7t2WyKrfsNa3BhaKNk8mQXd+g5se51awnIza+rTZ+uBZS76zyF5bbYYYBo+i
FeRbaBf72CofMtioYTnxzo2+/2EX3qMcUjgs5fLeJ81ugnQBevmaIEuFi83speLwGfVCY896Hp3a
Fw2v7+WPvqPe4uRYsS3fmA7IbMpwYntbWmXZ25vMza+jbWN+NN1NnAmy2yYrOIzGwH7UzO6JyL3N
ARCfSnOBlN4UxjV7vVE9eZlOD0ne86cLXNy7KCbONXPU3jczavvAY6lDtl0zMIpMyxy+ABKH3ZJC
rVbzHyMzrdBSEM1i1pQWMVT7gjM5LHNGi1Xywyg47Z0XZ6xfA5NewVP9Dxnhzw7j3IMRme9V7kqQ
Wxl2ytKDGvZV970+2/SSm7EXr8G6udWIymTn/mjV7AJSJP1avDd6+m252V3UdyqUhodj4rf0fvmz
3e1HL+FCLBEVzJQbcRtybqNtTZZp3dp+QC7eshPbCAemjhDsObVHJ98YLL5L8y7XEWM7Fzs5WpJ1
Hnvs3f4e++C2mHgA5IyghAi/hY+Ue36X91w2kbedikmHvr+8LLXVgbwjaKMbiY6rfLaIdpVfslT8
qpASIofbjI1aOS+9sUnSm5+whK0Cuwc2iPG5b2o+++GNNUcSNqV4WjxCULMUKoSIz6Zbv8liWg6k
azioEHum4qhdzdnFqWMOp8XqbokNbsTo8le0H6QuKZSSzXPW+49Ow1Q+7oYOO+SzFYO0SHqGn2li
fpqd/zIJBYHlafXfNLjfasXNuSyOeACkNhhoM+LiI8ppFPuqIQu6p7tbppgZuRU36+myF0A1Nkuz
JNtl7DFjGGvlWLP8FEHxUAycWoJ8Gauk9JqdiLzmb2wUfThnyKkVp3jcmb9Sx0Iso4J9P7q/o9Ib
cEe4Li4b62XI8M5IMLV4Xev40Dts3+k5t70oUHe1aWjwlbHbxbVSZ0u8jT0t4Nv5t3bhxAOa2Gxy
7e3nhmfIdOaXEnNealntzonZ5RO8wfduYy5JnPz3UDCljnmSNoFVbUJsDGdeNtIRY/LL+An4OQPn
KxF3au2amza7ZNnCHJoFdE1yvcwhWpGQKGKItW7MYF+Rp+i4cx3ilmJwNg2fvnN1FL2TSnUD60Qg
oCqb5BAPM+YNrSr6yvrdRy22Ja53g9rlT90Z2Jg91MYBRoZ4zG5SxNPOR84y5mvQs/mAfwEpUiau
w+BdQANk41fdFb8QpL25AhcWD40xf2epw27cI9GQDJTfjqW9bQ10PzPa65Iv8VF6xcMS0A14b1GD
TCyu+cpU3L0nM+sfc0bRE0VqJ9zyECzx61y4DyVqrW0Ta2MnmuzO9ZSLzZYh5xBUyC+Al9Q5Rxmy
3d4kBuxpIbwDePV5mEdFOisVYMzNob0TYoz7Ki6eZxPpdpQvmA+cgVWBK/dU1+c8gWcT5G28X6hM
UFU1d91SH0YM23tkCmI7+fUhJ9lqW6G+gTnm7M22+icdiV9ZiFCvQOiPFo8vQPtup0cwE+40oYiy
uC+V1Z+bBmkPzc/EbthDVCXBejvNYx45rNicBkdeYW/zqYzvcyRCoQUbj/9nLu5SZZu7xDHUdiiT
JEwqRH0IBpw3hcxvsiAECPmMnuuy1LlzjDVrNQUo+hA0T45lTq+NlyXsdPD3dOxItRmv5day6o1g
0FArAYriAY6DgTXp+ovolPXvf7LHnTHFdNp96V4jsAxymP2HpKb6MhuEcUE/dRdpT0/4cG1yjIbk
lOT2s2YOc3OS1Lm5HSso9k1NkBLry3rrgM9FM5ywrfua6em4WOaTnhAltUsxbYeKsmv03GRnqfhE
GNFvy0eDgPriAlWLKg0WfopyZmlVWJvWI31aiAmAQBek/GmzPCYY4/0Wb28i4ZFZgwePZGQSMYPM
4yxdqUAouAKun6VutwW+Kj8mR4HuaIvgob3PI5bUReHf7Aj8CTJ79949kHV0RjcVQmqaD/7E2H1s
l2E7lpZ1LOfW3iH9cWuOss7/yij+zp1XHauyRBa4dfzpGgGB0zJq3sxsQtMxxKSSDt+FWV58EbNF
COCIpUN1ZC2UPbgKq5ucedoRhHP4DYV5WxSLXbbmx7Zz2hNuxxCHX8KuorDWMSmXd1XeMTIR57xq
xocokwVPVpNh12qmg+zSBt6gfQ5GO3jAxrw+p2LkBb2bFcxJx0lJ2rBisVV46oGLiGGjbagn2sHI
Y1kzXh2zZBKICHKG3wwmBPimPZPJS77JctRjdShFmp0gXGMw982N5zXJfRAwGeONjo4G6dee1R47
1IJXEEksCRbzAntI7EfXPIyyZVDtzgk7DiRLpemfWo+oWD819sQbDkf8ltaZpwzs/MidpOv7bHWL
uOPNZoNyxWQuth2Tgx1jYDgbI3/F2C3XPO3Evg8W/8kD//dQMx3BGunfz/zUvxLmQLYtugNUdwJz
vYyhXoEARlDeJW9xmQQPHu8wJ72Xh01kscxDFAQXQN1G2/woy87cs+x7VhiAH2oH/4uJjZqokCLY
eOXE9hxvlDkTCtSYxQ6irnyANJNvR7IU3LpseE0BuLe6fl7Q10wy8PeFQ9Q0ldRCjZjsxyQqr7Nn
gVkaDTKJIR/fBVKhDooeHaQNz3gz32Su67PllZcqrbuXSgjzzvaXN2ceODVQOIaDuTBCi/rkQRUs
z2JVD/uB6vKu0S2GQS84ajv4Fq6wybFcrsGYtL+TjmVhCgDMt6Fgre4Xki1Z/+TQGJKpjsMqLj9m
bjIbG0XAVHxxi3cWzu+ZDbNE1MVeAe7aVUPEZazZ9lD//PFb5pRSxbceMB6CPjCsscsMyZ8gHHVB
RK44qxWnbc5FZfo7WysCvc2BHsuPQKKXcoPLQ+wzXZAtbrgnFOpYhFfPcj8Z4qmNLwXDJ38wMPKP
bPUhnQQMKdW9k87zwYZIv8Jqa2M+Z2WPLaHX89Ghxcq7+JZ00LQy21kNxselwhVaUh9Oib1rjMPo
mbd4bob71oHwVurxAurldYIQsgVgNMKu2jZ58ofDhyjjLv9Sng2F4aTwMPFXJuWhQ0XaMKiShLzj
3fxqU/e77bQ8BuooJ/Fqm/lOZbh0aif1LtIo7hCdlR9h58TpG6+ut8m/cqB9n3Jq9rrmp5ityXp2
U9/5y7lHSkoQ1gQm4GYI9natxWlamtB6el7fAXMrFcgwwUtJX2K8Y8hWhvy+jQr3Pl3KihYr7w4p
tFu8F3P1lOXvZvJqMPJU7FaeLNH+jlvSsufF9nj0HcA1cgwhTXohBUR6wLSBjNprmH1AQNt2s7Kh
7nFrWetDqHrqxJRJIU1UWcO09Onbqw4UCiKzrY0IKJsC6wEjSmgrzGRtvBxI3sKpWs3mCUlS0jfx
2a2G6bF065vIMoW9cWdkwzVeBvXkFl2G1raIGeZKFH8Je4nFeVg3Xg9//0m2HAT0qOlWs1UxHUk4
unA+EVsmB5tgOb6hi4+0uFjkdzOn47Os7WdpDs+FXat7xlMf3dIU5zaSyTZqm/4QGQSrTtEDMGFo
WYWH2MAfrygoaXV1Odx667eqe/kSZX6H5lCgDmFpsulk5l/L3PJDpel+4yICZmAT/CXy+saEhi4B
RcWudTKqTj/qr4UyfrFjd3cKgMlxmmOsCEYGvy1b9XkaSoSzcx00kJFJvQOr4ZIb4rkbQPJG1vww
FnGLVBSnfbwGVs9OUl4cy3/PzUWcDJfaAWDnoTd4ueZSfiWr+iZom7e4mvs7f2j/wG5qDq3K8wdb
IXFyyqjCbG/553T9ZQJyeyhi63khz/ehwsoN/kIeutFBnj7Ue3OyjD3nUTjB6Awasq8xp2K8dqPX
NKj6W2AlNLjzkhx7ZHJulf2yGcNsipk+Ra41XR6VvMkphKmpadTeTDCVDZMMLa/9djF0T6IEV1yq
T88YaTpi9oWU6bLxLXAG8h3ajthoin+fPzqrM1ZAJGiwNoK2HWQsVehsLQVqqGA0MHi0QFFAzHBg
EnrqLs/9yhUZW5d5RetvRCRPWgHCSRBt1ZlJdByIpYGEdTHHzGtssQF7hG0JXnLtYlSej8aaAugU
8dOYbtUXkCYsHAUTNOMBNBmZelItsDMWdF0ohLBstUfO9aPukncU78tp6g9EKydvnc0sNYtxPTHm
EVj+ovGdI2crm4XvwCNE3uyeabSyF6m7+8GWSKN60BzIdlHCdD1wlkjcUpwUg+ES5qBId2JqNt7o
1Z9ZyKRPjtR3HAAdJEyHABMpxPtSE0xeypxl0GT+qURZ4sG13g1EB7CiU0WWRipUGCQCjG7Dfdfq
JsRP923AqDzbzTy9UL8mcGFTXomihqLic+77tJFuNt9YnaPKNxcZNj32jtnWH3FZ3USFKNYVfhLa
beafE4sJ9sQ4vWJH5CRjFVqieqpUyzfFRwXHB9lhiuN6V0hObBi/9d6zCnlyR/Z8arB3dZwMR25a
XtsaNhq8kRv7bQvrvu+wHM3a+6ThSY3TIt6ACiMmK7gb02HBg/ud25DiOo79C2MFnhlKvY23rAKh
wnmdm4gMLUIHGChw+FvMN02cCM7YW2j1sV5zkN2quvMv2OqjVRlV1hmwaJU+93VbYa3wztyE35OT
nYpRFfse+FUDwiWU/ftQ9PnJ6yR1a05k47SyiZsRxqdNwEAwQxR1wVAHhv5ASMeRkBmkw9j1Scv6
rQsMZAPDAYv3p7X0n2PddBRruFjA5BfbxP5xjEme10jifMsPzI57VbFk1vw4KKwDSfqqiEFqxouZ
s0RlzwcjBxkizzxg9qJV7WMNTD7MPY9AUG9+5GSaTpnNXqj/aqnyNhZ+SY52zJI94m13QMyoY+S1
E3UDZC5CGDORPgELk5boX9xlAjKLyRn8b9W/YNXtQtcBKWWWdxPkskPaGJ+uzWLEzvz2LHBaBAOK
qs6j8QCyyrVSA/4fs2PuVXfVmO6JTtxNDN3DudEg6xI9MlmgW2uthkWlh04aLTnJCvln5nq8vgB/
7XEiqMS7OSjvitlAUNDCtgJUR21tlWcWm68uQDQCDtBUk0G+SakgMvCl0n5gbfvSRjkCi/EH6Pc5
KyBEJrHA1yPtCyNE/nOR8Zkk/Z2OxDVrsSMUBfKxDm8c8IL8ZRpY8LG3L8JlwZ9s1dK7tmW9Vyyt
QoGgkxEZ0vR1G3dsIjQwUY1gPpEFtjVzAqKk8LjezXnybvguwUIXEdUekmxs8zTUWF7ivdZ2jyyT
4XEQEzDV8CNbUNmIdfqFBaaZkxvst73f4AHLq8c8HZHKGzYbvdl/lmN/rhBPn3yCP43RBUMhO9Ab
Ypl3dM/uQ41HLHFk/dQ4HXO5WMW/rW7lKMLjgYdkHxaYc2j7S4esCcSzltMO1wC9VUEVr4dSn7Jx
Ond5ox6It4MGwRYF0JgZr7lSSJwa805NPj+WjUyvp2eX1kxrocWLPXFOcu0Vx3ENCzBxzoIcMMLW
U0eknx2C1lycPds5FUGMjsoi186zow/ZE61R7Bpbu4hgjOrFHuvdYszB1g8yDOeskC7L0HaXMmDh
ks3mbyRGlJrdaISDPX4ECYj3xo+TszTrz6gDet4P1Ho5clfMKCvYs2x0WIwvghbyrmLIcaq84ise
CubP9fSB/omJel21uwZJMJZe9yNBuXUfNJBNShjIpRXHj39/4fvnr5W5P6R0BdvOIZ6C8+hUg3d7
KIP7AideqPPY2KVNvRx7oh0HlF4hTcP8li7VB9fAXhcVuHbXPQdUZXekvK3oeecsouq5ttCCKG1e
I1aIGcLWBzTx1gYDo30JLAbkcplYH8cBqrIpPQNmLa4GI4g9d/Nx7sd1zJAViDoTd2fATUDZ6VZU
EaQzuqHvxtnGcWpmSjHWDCSQJsNXdJKLbDXYgfglGISzYylrPFvu0O5cPbaHCXfDzdc8mGYVofx3
gX5hGcfStq7qLYiFU8YBgaTvw+zcCSUHRn6CpvBrB5V/r3PDu9c9k7tsSYeNMfXDvbfgBBo1EY/B
dFaY9nw59dc8t3/G2fIuZIAD/w3ycmeobCNYcjHAN6xtNWQfRdN2j4SmHD17KW5WznamGPshpPq5
zm+28k54zvwvE+r1xqmto0fhdvK0mzwV5SV3hb5mWobRnEanPBsAFlhFfF92PmNYd3VzGPikq4zp
QBCtgrtJDeE4uxpcO9WDhViTFfPy0C/GctZ28gx/vT54cJT3wsvFTic1CQlO1x3NHK2I3dqHNkn2
FSbVUzxuzPUEBnT6YkWVf7BYxTMNU/3eytU/7Hlusoy9U276at/Wy29OTh55sW5ONSPV0eYybhlC
WcZpZGyLVj+17hEUjVjSXhaaar4NcgtWZVlX8zEGvodCx2/FvRSBya7RPZk4z25/f0Fb9+FlGWAV
S+ldi62ESTL/M3En79iANg3HdDmXbqKuhFpckQfNd/TsjKiCbwvYz76wO6ov+FN3qYNaqPK3BDs4
j7pmyUwI5ikf5TfhMMaZmetr7+MppUG7OjbE3MUhDAAzbH5I0uBzggz2lQ+/FTRnc4jytx73G2p+
Xh/LDKp3jbxGOfb8aeZYF8XfRDHFMtihru3G/D6Duw0AHksmi263ZOhuKkoW5RX6IZcNzC4q8qVN
c5I8bFjjBe2vyPvkHk3CHgIoTGdN5Zu2hLZLKiLfTS4zVfPWgEsTCZNZ3XBzB5uqRfJ0+x+FRarW
HA8XpcWPGha0ojAVwRiceicnBZuSEf+Zz4L5TnvJtexQXUgme/AL7J2dqZ7MC0Zajm+s1sL+gBOt
2OrsT6/Mg0Vk6I6aqQtrzsAKNbtNU113FWHbUfblNH65XQrxp57HgzG9qCm+RRMaJm/10Iwguv4C
TofWMa4wCdVFuxFCwj6l14tBUQ0BE1BX1ddUHF3D+4RIYmBJtNbPVR0GWX/+ndIg9BovKmtuqAzm
4zQhAms5kwIVJ/dj/WaIDplqIE8pCT4fK0q+VZzfvAVgL8YGi5vCkZCl97On5aMXGR+yYKS8YDXH
/iy5rU0LarbX4YYhYG9vM86/MOp+saOWxEhyTk9R7jLztiP54NSMByt3F6me7RZkGzDK5Q4RJzNR
tvVt1IodvCy5r2KnvMRVh7zJKk5NgcG7b1t9SybOHtRlM51vfplSLwcblCkwraSAMNrrt35U5qe6
YSXVZCIO83q6dLKJtp6xZtXM+a2uU440v3+uwRNtjSZ6XwgY2DQxyTZ481ZjaDiSaWlZJf6XqHv1
s+Sn7TNUm+QDFCmtLkKCtftICF7pvPusyeBLJgUYW98mEMTpwjSov6op+jPa0/vQngxTPs8anwjM
5+fYRrxDt/btot31NRMWJpn1TmT8+zIYLxNM5jwfwVdmx/jaGw74Po+XeZIz0pDlubqi2p8OQcJ2
GHUGN0FMGTbY4iOu+RFrDSHRSfRmJD19UzkQaaDi81dGE5p48F0ay8BHFaTPJrC23pW7fgzcME81
wqTVAQiLQ2xbwKVTuh8H/ZQE7e988P6ByvEW++gQFDy2oRe7ukKIRn/uy+KaCI/pgLTMbVnmmyEx
H+C5cx5BQOxUfEjr/A9gMY3AqXqDCbevjPRBdCOkJN/k9AGYH4Eha4BcHKYIz4NMeGEqO9iABsVB
0WBGobB0sE0d1s9AjPxYlT+hJvb8GllQpXnn1x9D/TFrtvWSnUg7jdNdXGaH3EDmGeTRA0hzL+x7
6qSpSuXGnw0fl8lGxPx2H+X9rioI/5xK8sKMuQlTqwn9ZDC2dsGyrtL+z5S59Bc1iOqFhNMoybyw
a7270kl/Bc5UMsFmKySNvDz3ZnEaUptRttOInQ1kG+BrXJwya3LZoTfvrd7WApRynzYxcT9ps9Xm
8k661Ep4o6dLFaGr3amTQFV94X/V+jm17jSMffpfNdIAZAgTM4Pyi/KpkBlldz1cOvMPvHGsGHjX
Aa+DoAGSfIV/8uM5XbTNlfvdVz76FYkN1Cv4jkaHQXyA6m5S87OIQbUDQnzuWxK4Um5BqxoEVKVp
TVn3OCqD6lrJl6LNX92Ep8xa34LBS34mM0J1ZiEkZlSieX+YMjKN6hkycD6qKf1x5uQFGS32F43d
dtDwXLLmykbud+Hyl+0aYJvzmmU0qO3cOc8ogotT1GR0jGX+idfqSbaBOGbdB9MPe0vLxRqig5eL
JKHeJQJyJ2PVPaEFV0ubzyozBOh6TT4DVgrkuOYbgAwc0AsNVVx2N4Oh7g57LuZeCWIcLB7Nu2tc
lZgealYMO5/qKJwNxssWS21wi3DjjHwNWmxDLcSxN8vtHL/P+H1BYq7zm1GzvVL+Adqgv2EBeBgU
CM0gQ83HauWewWBYkz0Di2amFePi2DLeYkG1cSPnl0zTb6jMvGRlc5YTNS/v5DUy+m8Axy/++vVV
ut11euiuvfcnwvoRNloWoUTnqNyl2ZYmlqEi4s9XpO8sESeZk6Ug2d3LErGuFH52MLtS7PzmMdZd
/eJM3mXJIaEFhf+ZBqfRjz4MyxP3TcPwGXUAONNWXYzCI6WB6VhhN/5jVZzHokop2rAFFll6zesY
u5rt7oQJEWo28zqkMcKcUu8jm8fDhWV0RCm3FT77W9wQXUgnHRqpQrxPUeSj2jKJDykGd0XLxqHr
9wgSIU+UGW5fbPegNSKHwNc4+WGSxhLnz+BZ9Ke62feDRBJSe08l7oKtz0BkQ47fvkOJEjqCp6Nu
i3CO2XvxnpR77DubhrJ3w84BCQwk7Gzwuo2eaqTpVvKOfFeB7qTPF7H3OM3+buRP2WbQfBlOgHXV
KT90kqJYrZkTlEBJDRjtuyFAFBZ1/V1csy2ZOymOpscnTW1N+9N396mtjkQPnDWWkZ29cM8yMtwO
lnCPmBPbrbCgGUVeESGvRMxR9ng6cKLutex66gbjlRgll0D2IDu40jX3XITNmRDmhD3RPmlT9F0i
/cXuexWJYO0pSZTeNGbQhTpLHESO3tMYlEfkPYzxfW4+O0AZVqfY0NWPcg2HUVl8m7T65qMQu4wD
cIsPHFRwSgYChHIHGDTKj/WlaYvht1lNh3HZwtuHYJDOq2wfQimLw8cm5opcGnifkOLutEUc/DIN
GlG3DRWCqWtvAg0O7ohZ8B4FDy+CbdKNK6i+rmcAdNRNSzpK6rL7XjNtPntvsG+Uq/u5cl0qYbJO
FnzFtVej6saafpBVd/BBKeELYUOtk/t8tD4MRuOHkaJ0kwV6J3F7zWN1Qk/yPHnsiIeUF2aOmhLg
BJTbAMJTJpzXIe0/jbrd49UZeXSaL6miX2Bk7JNt2l+DG9x0MUZbub7ufx/n9bluMlbhjtuO+8Fb
69t43rDb7sKqPUBMTdfmlnEnRrUtVt83StAPlSTfrUh/Fs3NXuD33KW/lmC4rJNMiikPa9FAxKJa
uEPdgV922QLoSpNVOBbMmqivwSR2fOq+3OIpiLe6md61KZF0qeg9miaHyUzsol4Uz/SjwyY2yx1S
3jiEWM+to40zs6kPo+T+dRSbu0BricZoKfclioNg7D+qSL9rheMCoPs/VjRguLDZNsQ1f+WG/dtm
aJoDj0mwQw9Rz2oOU6z2/hJRXkxYkuBCQA9wqHoJlkdlRAXlJjzWPax9eOtEFGi8h3B+sN3NcrxN
2HMb7iEikO1tS8Rh7fFbCP6RW9GIl781AVtawvXW1rUNuFboqSnaXP6o3OX983s8uaguTGkKEiZY
7eW8h5lhPGmTsjdAAt6Xnj4wvCfWCRTiZvEiN5TC41rI+bRiFnMbG3R9Fo7/kEgpDt3ggNtEv/v3
Vq5I99rMLWQMEO/LUkYHDKfp1qzsFwJkLuiBKC1XtjuVb81S5+/tGBdkFAmPYp8htxuaVvvZSbDa
LsdDQaEHiOM86xQvFQIdAKA/SaS4BikVQZSt9EbxCRHhYKK7CAYCGxSrkL8fhh1FPzSlf+9lI219
XvIdkHY3jKXFYpsSrZIQMNgWnogGPqhslSFrAI2Gq98tY7qIwZRPqchhXwJhyxzOo6XD3rvWugbH
h2pmZFScS20q3j3NJT8oi90DHXp9JN+nA4seG/u/Hbk19tF9n5vXv/8LKRE8AApdCabF83S3r2oq
izT0+1zsbatteMN7ch9WGumQbQ2T/2bkTi+z36G2Weu8ObMOgbvUJ0a2qDJ9FIlutZdNzZcSUcea
9fCULeVtquIfVNfAVgrjNCgmKjCBuHRYSWOLz3BV13TCwnnoMcFBYDbPa4WZzsv70gqWCW11N1FE
7tyYaUdSnhqJ6zuxeSU60r/2g3tKuZnZQHDKIzej8ScdxvP4eAh/xZoG2oSxEnBoXa3ZWr5xzaqc
MBsOp3xcp6Emy2YD9xh2TlxAfuOjveSM2/4t8TIhTn3E0Wcj9t55EG9jG0rj1KLXI6vuLEtBHla2
5SNBV4fDAUbArqy2htPIA6HkbjwOALL1e1bjN8FtH44Ob2rvPAIoBOaDWJR+1dh1gu6B3FcwDnEH
sqI/IAj5cdzG3wa/vHh5jxVlSBFxUM1x8ITd9apgjwxDNZPGxKNrUWcP9lr2R+xVLQcTmf+agmzK
JNOCAJ+iNJ7throdQm6Kdo3Pxs3knYlNsp+ocWE+qS06bcaI9hNvx0MP0iWEx4/b3jzNNcN8FHe7
DnAEcivE/hSFe1HJamekBQu+wH9q3NxZm1/NwZgGN7di4uLlpyLLPmNzOLN0fq9qavl4AuNTuWof
r7mro4YwzekoXR4EQnmyqdTbkQk8ZN2P1pCKjdZmnEEH4lenI5TpjxFjefZ5CyKK2r/vl8XBwKTj
roCFxNKLgqCLw/WVcKkbQRfqXyQdXW1HHlTR3+Nl4zkJBr7kns9tJJN9myTTKidkJtGOx0J5311G
Zb1M/U1M6zhJ8dDmdfLz94ZtDD4FNu9QJdy1rtYNnJRx+fZrAL+coYgKKQ+xyDmJ8xwUI3V6zceL
jpB2r+RQhLv1w6AGhABW+Hrkuiw71tVjhSBmdrjOJE8DAGpOmrErEND7ocFSixgtHuxYUISh29t7
yYijrZDcEWunCeIQcY9Rou02iY5UPloLm+SKtSjus+ShaggXm/riT8GcFcEnsX1GGXGhBThBJAC6
DTuMwpnf68C/ixxY9hblOXFKxaZnc7S0vGIZ/3pcnDa0ZfKSuCUmheEdDMU9LP54Rbj9Uwb5Q1vz
G92R5eFKVU152ugbiDFciytQLV3oFMXeUIBoEFsBjmOMHFaQkhynQirosR0QU8lgHkfdPC6/dDLm
l8S/ZEXx5faCiTnh7KsyT78E7kMyugKmrlGEU6y+/ICnkYQMxKQYqI5uloU8RN8Ec9DiZR3tPD6z
EvYpwZTu3dDnzwtkx+2YwIPq+tT7d8ua0Uoyh5Hos6fsodHLrwKy3GZpuJzraMZVDHNiy10BqCTb
6gjrmJ2NJTJcbHV6EN0O6Yd1xYrNrUlHzMv6VrgVw90JnLNy3PFoqFE8xI2aGNa+rmjRXcuWCzsk
7bSoFZm47r/rD1/yuaN/JEriT2vfcfplSG+R/6cb7fLD2nVOIWGdJI278trlBOacDnOpUCR2ytjl
BDgCUvK7w5zwJUyRfEVjoLkA5me3Xfe/s79flnTcN/6LmOhuCUjjMySmdBuP8KYa+08j4wwSBWdT
Yv0G0MfLhY2P6dkpSUirWTm/GFCCp4gCy+Hl+XtJMTjgKx3mkqGrz6KYsZSDDKAFj+ZP38SAiqOu
yE+CfvcPQq8LrzMJUZhNM3tgFAaClBF2u0PeRxXh0DIlEDrPBDtXByzBv+rEMDlHLCvsaLq2iS/1
iWxvnrm6RvdpOuZz5rCTQCB6wyNW0YM2LF25l1oozwfDKIa7wZ5Pogvaa2xykqHSOhDck1z8aOa0
t7j0fd8hb2jCDyBSE9rcxDWfEyzBYqqI933LqGdyW1biKcZKrX34a5Y0Q9a9wMXpCKNK/Bv4+v/Z
nP8XNqcZeBK07X/+b//1W/+X+J/q/8Dm/FHz13+6tV8//3Tqf8Vz/sdv/Q88p/UvNvWO55uC7k34
EtLmf+A5nX/hGxNCOFLyJVkAiP8HndP7l/R8n009NE3TBJ35P+mclvkv4XsWdE7Pt11pB/L/hc7p
kgT6v9M5TeF5Jpo+8sihF7n/G50zMYH/L9nSUbflzXlmTAtQW2cA/z315KvpWgW7ZRUCFSiCTMed
Hj2k22dl7RT2ohNz3Wk7UoUxHpnPAeHZnQHJnITNA8JPZ9s74K36VYjkrJIkeO6IAFaZEqETAhoY
0qV2FTEBMAPV5QzBmjab0/AidjKV4YEzSSbICu7qpfdvU5ZKdKuAH6RnPKUufM/kNc/fl79iqlVW
pVeBFZVgFXar6Equ8iu1CrGsOX8ZAn2KohKdi+7kdtEBdHASII6LVeWbGFzSrShdJL4Ky5pZQ9lM
Imk99xmsbWm2e2XI7NP9FkHvoa7DSH5J5Fh+BKjIsNV5F8KuwT+jMOt865XCiIOCaD/XZ63ylWEs
3NtegDQtO3YRw5IcvO8GnIaHhG1Ay1ZGFqKTKPuzdIhOYrlzBsyyUzm/+rW+NKsgztBI4wY0crVx
kKtkLp6t/07UeSxHrlxb9IsQAWTCTst7VtF3TxBkdxPeI+G+XivvRG+geFIodJvVRSDznL3WfjdS
JnntdDADZzdHOA/cFPiz6unqc2au+EjiKZkg7MVPsdDr2znzngUUiCjt3mk4DmuAw3JNEea+bK5O
15IRzlg6cFRSnMKp8vDd6r1rhLkjWKnXzu3a0mFBW8cGC76oG6WjhC2ZwliHC3MdM2x14BBs+R4n
Ktp5ZBFdHUpE6f7DjhwphQ4sRjq6iPJkl+owY5a0n7KoPyN9wvbwUXbVd0n6MdYxSOppU46DRCNR
0NhXT8clO6SqG3c51LQWfPOxPPlWbDNRiP76GBQBzCiP0fFLIyKImfczz/XcTm6Fgd4q0YFNqb+E
ggwn/jNqzHWskznN1dNBz5LEp9TRT5cMKA0CD0+HQoFAqdHWQVGlI6MD2VFfh0gLjwbiCmRqVwYc
njqcKIIQsK3Dp1SlblIdRy11MDXSEVWTrCqZL4sCZnUimk1JatDM20ZHWxMdcs1Iu1Y69jqSf210
EDZKSRvqaGysQ7KYQokhWtK/lXP0YW4C089Osw7W8uqFMtdh25jU7aTjtzM53EoHch0dzfXJ6EY6
rIszPMKWTYA31lHeVod6Mx3vFTroW5P4TUn+LjoCbChN7rSnFjTklPqLOrjkhRsdHO51hDglSxzq
ULHS8WJFzrjxCBxLHT2Oa1yvCZhXk5CpLqcvx3TDAwtojhbUNlxsPlIgHlSlokUPJpG2Ckpx2sVg
aKjDz5OOQZfkoaUORls6Ij3qsPSoY9NtyzgjGKLg7FfsQKqEwb3L7/lNJpc2d4a1l1rlzomT8Obn
zsnUTHtST+O+4tAA1pOVR6a3w83xHPM0ehWjmgFUdWgFs3CVnKYZCoqaw+PQF+pgFBCv1kQfdBcx
pSslYGzuMmSM+gypIzBnbGXI+jlX5yTOM5LnTTRHxzjUIcuu/RCjx5RmfOLLoCPrZt4coIXFKWu+
c1EynUW+SGZx4yWhOFDPpPD/eCGdJ4ThIRBpZqtPOYnt0r0sERVYYc7NJ48abnJOe5ElRc4uGXs+
0otd0W4XpxYDCfZsSCrdzUwyvyKhvrLI6sc6tE9dfLpys+FiVNMjJMdZ2QT8fZL+FYl/lBMo//kk
IAEIYbFP8xC8aEjAhxbgknJcHDJIsM8u2zLeBAEal0M6JuKZxfi21eABGSTaajWMUGssgdzH2oZT
oJLLvuMAlHdy8C+WhhlouZAHqpiffQ06mBp5iDX84GkMIuiZwNWz89S2dOWk1sbObOAJsxHn//6/
//4FhwxAWO53P0TnxSFFtkgILH3qiHNFrfSvrYYzHAGmETbPVOwE1NXWTH9oyzuALlxFFAcvXoMM
JOBCnzOeY1JFUQggSKyRkETDIUq/tSwNjExgwtTYjhGSI3uNzmxZTzi1brT6ysBLjmnCOrswAdbm
kHr5QoY9pQ8BXEY5X7DnLTQ1oDfx+KKtOcCXO06iNzmB4sG6JBp6qZAMALKR4k/bfcv2aJ2Wbb8z
vYY3LtDMrOmZHIwm00ANJBz2JBCbGcZyFTJNYI3EQgcOp/aNixX5xxlFlAen02tgx/CD0+AwwHju
oHmW4ZVfIYP1A5FQsNuT1OBP0ODWN4P8nFjC2Cxzxtk38XiKRO8MrVjQARB1GiWKYYoi2CKjYiMc
kMRhsvRhzNkls6rbYLngSF7/VLGLkxpUQpHwbWt0KdUQUzj/ye0Vw3X3wjzno8+yNzP66mZMgfZ1
KeenVgNRIWSUgpCSi1yZLfMBkEZ4SCCqQeNU6Lfo9Z5+BjgrVwNXE+SVo+hfriSqqrTES9DXNjsn
jWpJDW259pMxqN8Z3z1mQ3bN4QchKke5VWZMhLSd5pOaiw1Y3UaVZBdT6LAaSoycL6ybeR5G70vQ
87cquQSu2KYEOxw0Jx56eJ57aptD7YZDe4HOaJ53YSbZGnDRJPLptRuvdN4nw8TEwRUig2njic7M
UGNuAbwbkzkTKTgIHK/ynCgmWJypAbkOUm7RyFyn2TkN0SEhsbh1A9b1EHasX9Bpaeiug76j+jgA
hhNno7XeIvi8SYN6jB/7rVngtghfLY3yef9BfYlz9mV1kxr3Qy1fbgcPd2/ZE2hhB6Ihl3jP2ID1
Ugsj51MQtIJvBqps8V5E5q/+P8AQzlwDh5VGD2sYxBkWkZaXATIxNoPXcpG/k7GhEELoZz8cqZgY
bEXQtr4KHgCiL3b8GmrsMYR/jDUIOVjqbqXjkWYJDwCFZYM9M5ewa3YVg1zQjHcfcZ6csrHouUYH
yGgEF8SRiGs8fZjBSA6IvDNdvT1DHFDNOL2rYjLo4GupN5Q+HVURq2LxJpY5v/K7OqwM0CAWwuZ1
1jCoCxU6aDwUzwvSJu9Qio2RM8yoPb2X0jgZYOkEYYoW+WLUhOU8BgwDDGqmYdQYKrWGTh01prqY
AKuLRlfZCa9qWNYIptWZBMsIjbmGGnitIV8F8zZWqpsyD7udX76P357GZAMNzKIAOTf58i2l+PTZ
pmF1Ye0m/gYVtc8hvClDzvdUfyCVxnE764viDBdnJpyuBnZDyF02NREO6PDFgen1NdwbFeV70ttc
zu/8+f8WMMC5hoEtjQUbljpbGhQONTIczT+zRohrDRPT95Kuag0Yh0SThwDk2NXwMZKSXaBxZLao
Rqz9rP2Ho3HlZUqfI2IorY+qlZA0DRiU3hhJdS/a4uLZ7H/zEfzZSAGhcZOwW4aNTmGkbQ1Lp1DT
k8anTRuQutRINQoVF8KaE9JjQVJL8AIN15kxd86BEiQ7gM2GzSm0VoTDG5cE6G1G/5+exrkFXHfb
hr+81uU3nTDB1rDKG/PQXe3Hxdo0C2cPQ+87HhWUE14WBB2ohcVvFvFHx6wpGKfIeLI5cFgmAQ7V
M8Xr2NQQ5gVpGiZyZvToUVcSIS4NPhNHhFdJp184u+4R5hvdbEj1IfZFBhTQ92X2b+qk2OfVJ9If
/5pjpEZJSHVVkWI9N2eGt+ATG1YjrP/T+WOWfFLzGIPVKTIJlvOTYazd2MIEpw/d5xSHNAtVFuxx
0tDEPLQbUtV9vXD+9zXwwDDOapnDFOVRlf54QDVno2OSe+CndDdSerbrTerGWQkdi5y8B2qfmEwF
8+GU0RLnREvlzDGqCkg7bcivDOND9NFHx+ASuW+6bZbqT8fBaV81nOF6NTxQcA78EakAw6CxbUz5
TeDuhUYtHgml1W6Cb2dklecYeAg2aVnyU+RvwUjcrLOCTwuR28qdHVJdRv+SDboItcNu044NWiyO
cX6DOjoKh81MWwqoA27ygTw8xMV3kKhNlSMfiOl6g7ooeMXqGBbcw6beydz76mMqCDBPctjufEab
8m50Jj6fKX9DqSHOAeCirEpKGSBvF7WLXN0/F6CfXngybT3Zvnei+F0u5jWOAma+0atkg7aL/W41
+N7fspPeG4McdoPIa9b4z88xJQ9rc0bW3CkhX64kG6+kXsY3e+KdE0mD9MA0ga12H45bOaC0JuqQ
qP5D18epyQrnw+XFMPYGjaQhTxNaoFalx18KdW+CzjzejaH1Q7DC3Bs8lqEq0On0hDCADF2W1YoE
ikOGMaTiOOiiPzS0M5QfHMLwvTNsqsWh8JTkbFLz4y+0jJGL705yjLdq4e2Gbo2rF+UeK8UAepXk
tDPOSdXsU2ywvoKlT/mlxj1DFn9xOGg2eTxvpin9mKuhRpuOA3HOSBSnecvO1TmohrU6v9HlvuYz
6W3fWafTB/Wp6qW0/iXFPjblcjaw4++70u6ehVEEh04+oW2HoBytbYHNbh16V17Z/nGIjGPsxumW
lw18y/CPSatxsAL+bmTFht33eS2NMmZFm6uEhECuUA+KkFe387dUQ3rBgXkODXSL5CoOC5OT1hqm
XVuh5vCzUYFmG/uiNOXBjklpd+0Iz+NyV/eyhd34N+Qr7R10LgCgupuFJDVkBo27rPZZlsAzLCxZ
xzGlWJeF/GrY9KPOiulfM/3dpyBwMwUMCAlQNTu36I6NctktUumy8XXnXDSlKaGa8adVLOUtwkHw
r3IXJNUPrjX6kyL/iwMBuN2E/pJAM966LGtXVULlgElR/BtfgWSzxJ6xXy62p5Y7Ovv31A8/qJRf
XlKg7G0Xm//atP9xHWWuDVap2ybVGfoosrb8rgVQ4p44cmJmt9Jk9klV+a2ra/teYgRJvRyniFed
LM/9zoIKeC2trl0NqDBN1q6zvDc7QT7Uooux3aY4kHxcR/NxHuoL+tUFqKa5WLhBfAMqL4xmdeq1
7MMUoj6ih3C3Q+28zx6/CXEwbLnbvqlK5r+imwpZHcyZ9965I/wUHPCpz8XWHOr5vKT2T1l6SOw6
27oMNtJLv83uYZ48eVU36FxYtVWe+SN8G/+lSYEANINPrWGGYNcxrnA8TPAJvsYUxsEMbM2AYyqO
ZQRhp6a2Jlz9J9ckxpaNQ3hv5ubFzCSFEBEpLwMCp1y4HbSkggACrO1USGB7m3OfDbYDW2Pke2II
LCJ7fmsFW+i3iQAx1Y5k9sLlb6EIjIYsHL3Q/zHNCcI945yZJn64b6IMEaA1skPwkD1y9svi99RU
7yZhXIh2RHJhJf+mXpu+LLV5tXr9w6hJ7DuGEKepU29NLqqb57K3TMzguU6pqW17GixmWR+YKOxC
ypLx9HhqbaWxczVNKlBpzsLibP+pRis9xEazj8huHA2bG0fiMntIqllR42OH627iR6yawGS9Z+/c
ZeZBjcCKnCaRqKlEbuTb0bk0mltASxwBtyZDf+e8U3RqbWoROHs+KbCzYnooCylQkxJPR8Z9Zoy5
I2wq9kZX8edb6q2tZHpNEvPizXCsbG4eszRudgKpl+eKepxym8v3zsa5wy0Lvpg0+zaFe6e33Vp1
kmJd8IzIltHDmLtNJyu+UgT2JOTi1ra912oRhsc7vrDPZuDuKUATlxL9U+fZQlejim3FNYBPnXTK
PFubSDTJbvZ98uuk1imzbG54QxaIuE4erJ5yd+7vQKZ1z3UFhekKLBWhhzDTXSv/gXaw1fYwHGVW
+ns02g/OSG++SII11zj2lTnvOBN/wDZOXKLf+n+U2N3faERLlTXTTImdWZ584uDEmTpnkzUcpouA
Qx8LalY+quSNxZAiq49V73xx4CV27Lq3AeSYrWwp15w4qjh/kLT/8sziq8Ixvcv8+e849zYHv+6P
5yAV7gNDfIyM+EKaLW6drA1WSa/cd+ZXqiovXpgFVArSp1HFtPhGYgy2JnDcSgHI3ZwakCSTnFAM
w27Pliyeg7n7LesTJURy5ZAVm8flr0qtHf6PI+6NTVgYr1k/fkb1v3SxtxWnABJ8l2pCaFaVOHzs
W9cGtDgP8uFzoXU941XQrZ2VyUGOen2jN/Ph34LuzQoV0BLKxzK5HEnTi2X8Ed4v3RvAWfw2mfnF
HNz9NBj4gQioVAb7WNZk7ENpvGjYvg8EjwKOm0kpDiKz8QDG/Ce8en/yYDq3RvGn5Hy3ol7yQckE
+7Oq+YyN5JsLl+8TA5h0ABCKmlmt7XUrL0mYLyPhTX6I/wBthyurtm8FYGaZxZ9FRO5r8v3XYEq+
1G32cb54fESGEg+qIWlSd0jkWPrP4ZW+zxSMRdLcZT/lROiECQaFonBZBcSFlf3wOGd7J9Fjde7R
LhO0sUv6HU31wGn2XLTpN1U+t5jhOI+M4G/jUC6XJv+60N6EDddg+k9Zko3JN1ElLveS2zsN0DLu
dlGs+IKihvtyFMaDZsHVnjXXujsYHr07RVK8Tbb9ZKo5olwVfXpbc2lpWeEOFlko18aroD9DGyZZ
z2M3hkl6z+NLxNK/+yRtCQhTfAXAqliW7QfKXhbifFiEGk6YWe5+xH+1LvjkS8jBNQczajV6nsTM
7ogpHfqWDyZYyH0QGGZk2abncTLx05Mv1fgrHc5xWj0p099YRhw9c+U0HnNUlwde14wz8rp7KkaI
SYLrxMf5Kq/CrLaOTcUpjlr3cDv74XKueAhb6YDawuVpHmPAuBg9/4KK8ouvu3fqZosoZevgOebD
49ed07Mtk1My0BwhQ1ueKxRpLEvzasNROd6kthceKEEjElc7JSe/rKGhkcZKpwnil5F6g20BBYBv
pLqiZp0uWQFUaWWKmh7lh5skmMTboDrUHZ41HOcsf2naKT8To2MNXHo/IUeGW5hXd6l8AME0+tcL
LOieoCAqUOmwzbsRtKCEBqqDF+TKyz5ti2M8pAQxKYJZqxnisp29V7+UXKBi4MVqYbzVeC6DPnMw
r/yzGkavZcMtLB+1FqIGgyHg5sfjvY+JoswozxBgGT+8+W/MH7LjQgPksa6ygBNtonaED6NTUpDB
mn3SO/TPUyhqLbgdchuEeZH7GKPYLigLqs0QsK2CuL6jEqpO0MvYnfqepqDkd02f71NQOsSM2MrX
9hDc/PKFj+I6LeZ4aB0Lbbe97PL5R40CyZZWMymkq9DE8bBzO+Mpr9zhYtm/Wx0OTGZ/J4lRjqm6
uSNWGl8SWLIDUhLQUlvLza+yMZJzi2J/RSlJwfcv5Q7fYK5suIY0NKef8pyFAOeZrZel/G1684sY
Y4bolHttU9ZeJyUimglm79K47d0MWSqQ0nOQ+Rxw44ht2juUlxfi0cwu7Cs1Z2dyv9GaE8E30ehj
Vr+S0Si3LWUYvEtpzEXr8xgNUls+xeFdWlyirpMri7KziR+qaGR0YdtEbsA1GaakCJ/DydwFRfLJ
yBzHckQYK46/HL8CrvWsI5oCoXNQDOl8vmFQLjxCTOVtl1b9KhIG5SBXJJvu4GPZGkBg3g1nNY8O
NLTBOSSNHIrM3SentSweTKzds9cY+b8Owrdw3vZnXEIZdAW3HqzRxMmxqizGRgq+5okdvmXeQhTS
qQ/C7ZONzf/BbyKUrPDNxsxparL00xhAcodsLql014lyp4tvVuqiRBlHzlj2h+kb0dpuOcNjSv8y
y48sscCCJm5lJprWLr0TRie7bilYETPLufpkzXZxRqK3hZR8axpymuTCJBVn1ym3f4uAToQGFgiT
xfAooItXFOuId4ChU5spWjj74JDaKIcjhApxx6TT83vnnKfUCLtobybFPq62Q6onksk51HgMVrKn
08ZMDPscMPTi8fILQsN8LWTxLrF9G6Ksv1T9GaemfabhhrNFX56mqX5LJzwebC6PiyQEZCqgh4hB
07Gqxy0oDqoihrtbu98Qm8HA1P3Og2/VkorCZ/ytRvx/vnhY+WPEshcvdXQoUGjDcxQTYwLG5llY
m5farL95H0Ecljb33qLihU3MvqvMN1tBIneiw8Qa7LqOJ1zOzo2DljkwaopYxsKWW+fEpenUt1mz
MYjpnx39pMLkETyqjDtWR6p/I5Y225mtMZ1MJbFnkKNceDTug5IZzVy2937mg88bB1TAkr86mngO
jl8GG3fG99Fra1TsD7t4nNJtwMVh1SrmLgNzgEuCttk0A+/QjeFdcJI9zLSFJ70fPdNsQ8qcQ819
mRXr7fGmPLt65vqHsGdMnnJuc5cgBVHh5niiweJLBmX5CiqGZyQZjyZPFpcuvKec+FMP0LBLW8HP
pmiCEoR5GRqQKsbSFx16kcIHObnAxpPNuFk7kl41P9OwhDM1Tg2H5b6riAyNcGkRyeR4HgUjS9iA
lsPoKWz54MU07DsXp7OLneeJT5wfe5dOqfrnAk5KqRdEU+ne+6pP8b/ojorOmfbl0ugjZGudQg2g
9L5+EAlO0Ek8sKNS4mKjI/CXezB66HwrBmm6+S+OirvbsGROZpfl9E+SKt6tYLDob4hNOTlnwwU3
RFaaAyEq1V3xZ5F/k4PYO31DgQm0EvKoanliy4TvctCxGvq+mm4p9qNSD8Ue6Np77jujccE3aFTg
mofal/FXtJTeJileG5FNe5o3WazKnlrsoNvjBewJihPpsRinuUm6fFhhzLf40g2WvBXMQDc0bhPT
D0kAu7hODm0qL0ibl9NAsfh2rsjFdjz2F8P45BbcwfPwQFvUrecN8hQY9YYpgVyrtOpOjerpjOy7
4ujwitYzZzCGefgSfXUu2EFujDIIjkEbCxqziZ1SS0lFx8gtr2QhhPSKGxjQlW1ebc/Ot8r3XrHU
GSju/Nc+m2+WocKNUqR7/ZzV0DITeGixRjbpXxQZ5CKJR61chVWiS47UqvXbpWOgPHmRXHUj/Xto
O/6O9fTQj5cIaRLXIv4z4v4+4RFC3ZxCq3IX+YzjkWVeoPw+C0FZOAjVQph6m5ozpjz7TViDg9gs
/l0xGLQ7BRc1/ODeUrvSvXbUs677pah3jdVyATHJd4e8Tjv6MVjWJGy6tp3nHEcaVkzrUhCg38zo
E9bkxbZezXbTsJb1OJtayyDnTcdvK/TdFbbyXfAVZGTM8TUWyV9ugTlxbY6LMUfeqhZPVnTXqThl
1sst1t4yc3lzRfnLN4KaE6/1ZhOMCE033rDPAsuhQI/b6VE102NWOPOq0JSbV5LlDmdSQAnL9o9J
RKIwq5I9CVoCmuQmRpRpRvUHTx2/F24izoQn1Yes38u58T6jIPGPDdqGzX//thfGW4Ul/eihH7rQ
5coZCaHTFu6ajZfo36Ho4lMz1d4GhRasZsXK1PdzwjzqFGczQ0LUr3F9LiyCK/GEqBfj3bonsbAR
rj0+up7EeVjwWGqZxcZLFr3jNX4Oio4moIAVXCM5fdV0REluRR1u+hU9xOOBI2d3wYLt0TW6jwPR
MzHg4IIZmEKVGbqPc/DdkM3FnFndp0GIF7uKP7zkiWudRTUk+1RbjG8uRxikOAUvAjq+3bDAGpPi
VE6vjWt4MLYV8igf4iTrDedZJ1MTt+MEVoC9cseyjxbvYab89u+mGbcJV01/cuKNW9s/Yyp2UYDm
ZTG45uQ8m3nLx+pXEp3B9x8pFXpPTPedF0IBBHWts19m9t5pMp/1mH0tUCGt69FGxGDB01dWd6Co
yIYEZEdoJyrbJVGQAUMs4p7NM3+x6V/paG293qqXbStOrhpYjETOcqwJiR+zgqfWWBDpkaUl38KS
VsU+UziouBOSAZAPwz9YilVaUrTtc9XO78pQXwMBjgPXj2LX4SSW3fLacGc4jX6O22nGmZazvwZA
nM5pGiPqGqJrWnnGCkMIlTcV6hGPDqciuEYxCcLRydNt2IfFZgleY6KY28pcPmXUwPdl/J05ifUw
i+AWs344tezBVkWXPuqpyl/KQmzmHr1AN2xqAsV7BJA7aLfwHo8co0YOGfu+65+imN5ha9JJa7TP
qSDMnFDFk5QmyTH/OgCa7DhiFzuykaSPAVePueABq6hachn1rFHTSBoU0s3cMaVpDWYrmfeHnyJa
OxkTbFVmFNTCvhVT0LCPwuw66pbyOcxPFSbee289e577bzQCeY7r4Z/TBuvCHNVGRsstEo48GPly
qeYh2XtTo86NmvK1NV+yqf9nUZrwljTcQMuIEhWAnFvWwRtjE/vvgyTwuRZNDlvqlPO9zWqX4q8q
3+wSKbqHiPsAbX7QH9yMfLG3mOXeV5zR27GWb//927bKWMsB6m3ICcurGAcH2hwEk5EzTXkSfUcX
7tI4pzqlPP6H2OX01PAu2Zv54J0lQ6ljW+bq5AT12VfJR7jo8BqehfPAQ29DXbB/8YMEXI364oaj
QVMVxL6ywoOJX343FCwQ7iGhEpGUYq+0fAd4lLDEuQyUFp7oRFtwiMYGImDaIsvsLcIk9ldEBoaV
NjGefeYIe8W1smxS/wiPO+6LTKABrMg7j77DSBpUaVuXrDkZjAbrQRXNFoVay4aNWZ4IjGuYwa2k
rdWdu4aWgqHK+e5bhzLln2SWzt7Hmx1GIJOp6d3EXJH6DdmyIEIOeHmP1hWymjtBwFfNrJERlR1u
2dQgUF722S5uB2pbfTGeApsqBy5o5CM8saUfF4dHnTTAzfXdQ3h+K73oO8FMv5bUO/P6UHKrDBs5
Zsk1EanMtM4HixxGl8AN8NY9Uab+qOpabWVpiKdZhNaTt+qJZj8GlzlDjZVl11fi33+N265jnz0P
2/ygVH3FjHas7PhLfSqzr48FdxCW+hc1SCgfpXagoxyOmp0Dxf5NOdVjFAl7PZZCJ4xzD38EI56D
2OKPxOAHTulUjD1UTc91viSpvqJiYroFfHGwbzAKUCrzP1KmbUhTJ1nfXVocydxQ7tVQCdBWIF49
Qf4iEersOlb8jJXqRb8ckjALf1OGtB2Vg1dTWz9Gbv8JXYPrzsPJhpa53VtOOO1Zld6TrChv//+X
MIu+20EhCpp5gDD6mPl1VlgZCv5gtjVBjoaYxqwp4u5pkWsybHZaVvRqE0+/TUQk1tzuUeJXKUfo
zuj2ru0QjVziv6Wuciijbrg3Q7n1l7h4FGNJ9WL21pC3xsc4p48F3cTC3mAlu3C41zW7kkAQNhWs
OPzYiq9JKg9DX5/tgh1YGeIWCkxrvjVPBMHUcWhpNi3gkeZcS7ENrk22sskx8bQsGCvZJfPQPK0A
gASXqfjkF261wyL4IwUmOdJFeyv0ds5SuLspD585nYqhjbEZph+MOX5Hc/WYLf/d4BtHWxsD/oTr
cy99yKuUeRTZe/9SbEYCcghs1YvVTL/GMc9eIrvuLnOZP/kGp0JfTSx4vUSwMd2Y0rvGZB1g5b37
YBnphp3SetK5WScwQ7a39V6IkKBaXpZrGoDvfu0+SmZCCv1+SUZosDeW7mmqwuSzYAI5ViJdk4Bi
XBNZ3/nk1FfNH9qkYaAsSi4cNZiPGwYn1TvcQ3i8xrBoG2k/JLHmY2m6B6ethy33SLXyBmdH+el9
dmtye6mFsdruj3P1q6P9bEtkg/vM6N/Jmp1xr5CPTfpV3WWUrlL2CcsCczaLYkXu8mvIZv8RD/KF
Ju5V6/r0Gpg2umXXE/xQzY9H0vbMheZP46Q2VfFy2iVOi7ewquWpbXG3RLnXbUOnhdsuR+NA/L9f
oYdPX8DD6YJxYlz0XXGyC3nvx6R7m0LWZnxL3AfW+G06ZDaN0RnzgQk/P6vka+uMSNXNfiYFI/5J
X/XAxBQpuc5k75NpoW6TIMoqYX3RQA0tonxpBNveyUHo44loY0D6flVIkxgVWQezg0iebDaokTGn
pK/Fc9dxqJv96dK7Md/J7DLJ7I2mT5flGxbNMPjSkSoEC2yYJ+XdAJs8yEKW9+cWgJcdypY7tsVm
MAAtg9bgIhorrIgcGufS2/aV+5tX/jeNQcs5Hatt1Ex7QYz3ee4ZX1bNpbEa/rLSO32/H61l45T0
nH/ktwnPZfYfnmynvloA4fnral6oof6ZRqYR3GRX9UB9CD1qM+qN/Bg7TfegKd4pE/t7iMNtlJXN
U9HOv8ns2uuo9T1Y6YqpBq3aM66GXdD0Nwf4mNdpFT0CiS7fme3zUhMtwTuO+bA32yMZxPrszPm7
KBZCn/7gvQ24QNb9aFYfzZTycIQ53dVhQy4j7Xmk5Z7JBxM6KdX1Y7RB3LWfOHQaJsBx7JgsVyVb
mNEt6q2LXoXlrsCz3e/ofUhvbj8+G1NZ7tsKpCkHSlv1CV+wxRK/bQTOp9wkZR7hKcx8CkpGmX4l
bfTbdz+aGPh0pHn3KOYaJSFFUCvDhX5a+OdCrQw070Fsz80NiKTd9vY/Q89Lhzr+V3IoZXPAapE4
Ay8G8aBOkjilb9+HLDRWw+S/803yETskr/5ihNBHrM6cJqe91sTBCFh7Tuz5a+Dk0Tc1AX+q7Fez
lF/eQOYMdh0vchA/2cgnmlb95UPib3DN4oHhGcKDwJFvyDoeAd9rsojcvfkc7RHtJqYqbueaaebr
zl2e4PDQI/9IO0Bhfl+AbZc4fgnxFDwhS6PWyrjQDk09ZjqsnTqx97LAk5eUEjMGbJy0B4o4JfEz
HCeihp+P+xdGw9+W6j5Tc+TvhB2UTf8j6gfKhBrsdKtieQopNHElnU6YMtg5YeniuZuYL+iryLrq
Sb5w00MahssvXNurUEe4xng3dmK8hfFVtG5KioWOGuqidt7iv4mWtsmpb5/ixTpS1clIIY5OA1VP
a9I9vBqoyaPoiC7csTY5qWY17/QZF8rY6ySwIgVP1wjd4uk+x0tpN/34+LRzFkzNgk1VeZO1t6Wz
czjYrTmi/wGNosq3lP8SMbzUBl/3qKj+cJ7czAU3xRnvR5DqovSyRX0dX8cEW58wmx+Cmv3BKruB
NkqfHLry9lXvLhfH6mkrj3yXrHeV0O0uqUkzLWM729VycDC9rmYrXZ7KeBMbGCNx3l2i1rlXlkoo
5o1AvRo4uhKGAGkcW7s4wErI8QZHXBjvpmj88pOEXEQ8/2l6spxCZzFF39OensJIxTU2pMh8msze
fKj3PJv/sWid+J/og1VHToLxe7VvcBHuOznTzIpVQlaTv0Uf9WxbNX6taJZnfo/TraIJDeTa5Y3G
6xKgs+GMbslDx1V+ZUpseYleHIrZvY6WuWyEHu+FtJYsjBPsJE/3bHvqJyagFN2PR6PhDMW86BIW
aICyiGMg34yWk+y5mw3eD1gOi7LBfk+FM8H6F0Yy4SHreR7S5OTjvNnNMfEDm7UUyzfjimCHBkQq
bsh+4RqqiJBG2fDRLLC2bTJE69HEvbaA9VeBz5ys8ejG4ipjdsR8/Xjrevmyxb20S2Kebrx8FNdr
frNc6f1KmJrshiEuCTTioWBTGpUmBbl6m55PPyRtBaUJ4oMTE90PbL14bUojfqdVj3XIwDultrxd
3NNIlxIzmitOtZ59KJbQWRUGQ5wpopu58ft8Z5zb2appxFWv6QIbElPBx5AE/CZbXn4vlrOx+vJt
8eZjWbNSYRW7RzgWraQJnJ12Bl0jYbs38vYfIjRjY9j0w9TW3oz6hxMsJ25+69aOH/NvNKPDppD/
Y+9MluNmsiz9LrVupGEeFrWJATGTwVnSBkaR+jE6BgcccODp+4Oyrdt602W170XKZJkpiWRg8Hvu
Od8xpl3bZZcBMlAMkR2Gjx/oa5osDI7USR8b1TZE6b1HS6oA6hJ4kqbdK6hPd0hKZ+lW8z73HVBE
UIXpFxjrHQE7cvnuYh0GNp7biOTR2WzExfaX4MzPBtTfqJwtDr784Al1dyjUPnsrUFRk7ckPgAlK
7BM6U5dqYC9RVsMep8JvH+vAUwMgMUqdg+eE11brc8szC4kQ38tcG+eoVnsolt9FxpXYGa+1mJ7h
t6WYeNJfEPmfeWi/FVQoEIktt4LcYVRVe527PiV7ELKiKoM3St9R9V6m7Wtvkqaw3BfGubNRM78s
NHcY80cj/Wvrmmfsz3wByUdfq9fFsSjf0VwJvBS+ATNffc9+J1LLbdW3Hk/nPIvzQJwXGqmwz5nL
MZW2RWQ9HZ6Vn6WA2cDr0SCKDOJ29CLbJDaBlO07FpgmiJVj2FhreFbtxsKoj4tfv2r0RZ3xtxfC
akAElXs6Xp9DLK192b64AejSEK07GaedXczPni0/Wl9e8aW1WzXCGp88RLls3tIglZwwVLtNCUks
ow2bnjSOpfDIkUwpWEzoQqxI/txAi4HJYHkzuXij2EyR5e1+qaB7CQrFKXctR0R5jKzp2wzqlx6r
dBF6hwDladMbZb33yKbZIMz6ssMQdK5tgvSegX+/D/dBZsCZMkNyMRKoT6kojveqCT58+1za+S/X
ZZPFdXBog+Cy9JAuhsbZBNp91pSJI/BicqwZlnPKuzs/xERhW7HSEaH38EPUB0CY/bE32U+I5aRW
QnHfeavvbx43GPCB3ZhpfgpM5iA5huVOhhKtB4cTRkTAsSv6p8vveYUpoUyNkn4Rs7gRxChu/lJ/
hcmpqGzkHEAajVul3NuYmOv2XQ/ByXIXLMhqWyXa3bs9B6C+xnevOIzajMx55sctKOjBY7NWl4+2
cleN6mnEVLGZtHMU7Kg2RUjFmDqM8JWpO/lkA3OxVH2enBcBJZmMBHKtrqIYe2m1c0Vys/VsP5hN
f0pLvRNhZcRSTp/aDZ5lgMlP9mxVKZStOaES6oLAu52Hqjqlc3LtBnTpdFp4+2U8ZGfwvvzxMXA5
Okx4TNFEUoxf12ahIn5uQn4yXIMYgd77vDmv/0kgsGzNvwYMAweevTr7+vwNOwGvZ+390qP1J6A9
nWVO+5MBmvc0hkmXk21MjyU9SQWfPMbV7VqvQiAgxXObtPvQFdGhyjBUsGNGCY7oy+goUsMkq5W9
l1Z3TiFr0vSUPqtScF5KWE3ZSt5E6f7RrYkpc4bRgMmpnyH06a78iTmaZ/P8PabVb0Wu+cAjnKYi
4GhY1QeOK/SrnlKx3JO6lHBmvNcO8EyakB/EgVXVWMuoNsEt7v9qOi6rCYcCAKHiZ0FBQzz6NpKm
5xyGgadpVbVvuAwR9AQibK+ZwPyo/lRadkiKGdD5KWoP5YjZnr0ehj/gGQkmKo57PA1h7UWE0q0d
NQHlxk9LLlo2kxtvYIedU0fQVcNpWrJ6k7XLZUkGTjoGRZ3Aa2C+niG7JcfUwPEIVONDjl53gNES
OWncqrXAMIzoPrf8CzXxRuyapBUiTV0997rBKYeOIkB1nP3em54PaKA5J1cFw7Nv7YSf7XvdiI29
diqKJ8/Q4kJf1znsmgc7zako6Xwf64jBRnc1ZCIKx/gwSmdeTbQhqUZMgV1X/6McURzRKE6OTClD
nlCgGrFyz9C4M1HlO6OJTq4WrKi85lYsGL908j6t0QrqW93tnOlHu2DAsnP3CdI2ENj14VPi+osY
dPLokagbFjAm1E2TMOd0XIPIJJieBaGeWmAG04uBGzlHdu0j85uWoadhrn+WTvCd0fvdRG91w6ok
HJHd8ApsnKWBLsR9Tw4yvYSG+6vx+IQJPgFER5vrKvnb11SOt3Yet1C81xbx795e/qFq71k84hxp
OHkHYBT5obYTPZsq6WjEg6niiW3BwLAqQJTwgqRqMDdawntClOJjmaObHjB7etZ0Gx18UUw/kIDN
DQ/a3eAV9QZJHEM2QJGGPJHhBjweR+w5XD4MR/O29Pku5nVjJijgDMYSj5Bbz3Fn8uWkXbdzk4DV
kuKpXiK+xCWiXMdJsatzxPCs3hWm5+8c3KnMRWz9ERloua2eG/CuR6zHtzoNey4+b2J/bB58C3N2
h4Wp8vmIwtUts0Amn5Z/UCDfihEjrmuNvEGMyNsE0wiowx2PM4iabTZSwWLb2BDtlJWSkayJt5bG
TUfA5E4rMjLqRyldAYXjJ+8nH58jNnRbSo6olqJglQvQA1rDToQ9bmos0x7EButyT26XxRi4kqFR
qWta6WFnhpiZLPAQpAoIV9cLiQPPvpv2+C5G72cwSIj+iefitrc2eMjLfd/e/K4DYGH9dt2l3QUt
8gUr07tvTtVFivTNWX6l3Nx0NfJAowjsCBYeXq5jvNX2GeftRAGUOfFKloeF9e4uKfn6VWD/KfGq
AtKlnixQfxpSWIeZV4/PcYgyAY6TFL2XZXgzx6jdhd2uz2V9Tl5TgT+AmYoa0FmcBUliDLrhP1YS
PTkVPKF+bYcabJ7LjtNvhP/pm7J/wowUU3577NcnvCCiMXu82TFvljH4lbu7ghsFF99+Gi/9IJ89
0wmPrRwvzKM8FDNc+oEBqSP1in1Jv92ufDUoYm1rTkAr8FO2Kd7qAAUmz2vIjCFl48OY72R2a6VB
p6a1rjEFs2jol9diMsezhsSwmcpp2Emc+TsHUbIBxujPkf9oCcE6msEzJ4aSgpkWNY8jlVpkbaM/
lpNzuBvdh8Adnqrfk2F9d7SQzQvPTD80vnANPmjH6wg84g0xnOHbDOeK01X1GsDOPOA1v6Q5V0Xu
jQR0eJ/QAxP8LGbJuRO07j5p3SGu0YGWxvsxD7gybTvjy+M1BwpesQh2shmPNybcXLi/zIQzQeKl
P02m5NTQ+tiZ90bYJ9Vay9PolrEqudKKigVs0TIRScLepHmw68uVcu6Z4w6SEv+b8I4qsb6Gmv8n
ogiWQLXLQ6w2M3DZPcNTsHPpRrbWpSD5VnvifjAHj6KOAMZ3x3x7Cg4eD3vwXBxMVBK92ylEv6gX
cTM9ZLJ971PySvlIwj3lhkgCjlgBUTxKNtNduzRvURdF52Ro9+wtEpwWwY/AzQCVyVX9KWiGXu7B
4HAPQDJ/iOwJ8Pfi7Xu3UjHf8n6eNFHRhZZFHQ6nhmfnpQnse5XzllSJz1OJKrX9mGOGSwBnkbql
lTGwsdcFn3ISERvp8GguzHww0/F/+6TBWroOwP23seEvn7IaTyacuJ1trXdwyEVJXcupeS1m/Ii5
labXKh22ngdbnGMrILPFY43qtzdqXBQsQFIctjW89BmqqEuVCo0QiC0m5zu4DMui3JU5w3iHrZsf
K7HmyiM+5YiXLnc0+3QDMRUZp8gG/klSWXwI2KICTrnsXZ7AzBbHtO4uxJF+pR1Q7c5u+DhAbEMV
GlgI4bOhUVwvGJ7f3MwEyiA0feSZPuumv0fEXXalILVAHex2KYblVOaoZwDEt1EK+dFYgbV2YO3r
aZwfKH/4Cg2GQf2tlihBmag5tUXeiIUc4OzCZ4dZUxGZzcbHipNLTF48283rW4lP+0RfD6Jb+ZSY
X7JAqEl6K9+rsvgRKt9AzXSmY8fq+1bVAL78NUnSIDLFVDdaLz4MBV11EIM4drV4d0/wNrEu1Mwb
LYZkEHT2qa+smQtjKInX4con/LGSytPY6lR3ApT+j2fTAOdwmDOWl6oX5ov4YHuj78i5xd5vFx4+
xRJ7du2+qECuXo0k+xMQRGjy18GvCIENpX+MJCBnqtNXqCsvrqlZC95SQjR23sYczNDI+r2FBeBV
EQR5TEN9t6ijfM7rUp1Lr/xjN05JtynOgt6zMCTBW+aCwKphABB5Xk0YFk0n9RQ8TrXsY5HS5+Vl
4hNYgU1OS1WUUnW2PxA8neSlLDQfEsH5bRcmwWMYAUvoYEMkWZ/dPcX7QRFxOaic/TciMbp+oLpj
lM7fRtGX56AwaEMN3JeWTndiJgfLx5wts6bcFDYuFUeZ87732lMSjkusI+APrKTKfQEnaUld65jk
bOVG5dnx1DMNZ/5sxrNU12QmxmMpQujYQ/XFlSGFGr24WQ2SiaMjA8eNZWxLk5cRy/Z6Kynn2OAd
dr60OR+FIiDUZLZ9yHB90/YZ2S/CoFAloblwh4kHLRbN7Nj4IERNVw5PwaxxWXadB8eCAy2OOfb3
4bRfMM1ueEf7t6J/JiXMYSQdRjjfrbXRRom10sFo0OXC2E0r0I6p9J7bcKCT8FENwL1kzvnVIoZL
8szch/P8mamIVzS2VvCNPqizbd37YVxVzYsaOA/LxfuiMwEO8VoqOzpxY0/vKIrHNnPXhDWUjFZo
ykEMOjhY4qQHyobQPs502R1Z2BAtndaHgSUQyHh30AIv4jm3i6O2X8GquISd8YjYS6Ov0zRTlwZS
9cRiZpNZXf7DXcdkN5E7A5Lhi+aRt2HpFV6WCQYp1IWaZxSrdOqnbasCCFEFT7RxMEfZJDojWn3H
Jti0y8yKgbAIFRvWtm3paRSD9ZMnFfQot32DitxdZKABLc3PvWN5l8bOjqmn1y1TeJfMkAebOtFk
/LANvMWJPRE+gYucTd8W79PhOMGU20AWJsByESARz4IhfKcwBEQ0Dh68EMcg8hX+CeF/jS2YR4tM
NiId9i7WHm8YnLMjQXdSgQVn1SV3TtFoIm6K8dwMYL540Ph9i14b9i+FDL8s3AMbBbE0cbqzmlA0
ia0hxDO6JWg5CSXOGyMua0qNepjpTItsrrKcVbmBWw9jRgEkKr+aBulm8RdozD5iq1mZsGe6ocaU
Z8OyXlHP9b7v8ycScWXsqwksSS/2BktAzlbdNpzb8ZyDBc15PuHhrT/6CVCdK+0fZsn62UKX7vBO
kjYRl9LIOGd51biDOIFXH85lGqBtcIfTQ2+TKSuT4JOCv72RF9T0LcJBNzfNAyY2eQK5CMqTpksE
Ynd81nV1H4bnbnGLLwD0r73Ne711TEzEJIXrdFwBKiCxjDYWLIZAglvDgX2XdeZ8xHRAoBXi6MqU
GwB4E1nZmIM7X1yi+4epM1h0aZFCTEGXNLvJvWUqN7bKBQwpvOnTRX4G0gHIrBFBgiZkkOGQldh3
wntLon5+RSNUp9rqyfnPeFQd8qoIuM58NmzmHqZ0uel9r78YLaUZTuvmT1EGvbeZ8ZWki7GPmtF9
Zzp8sbLoVFi++RwpHJ8tiwCOMN5NEVpnzuKKyfnESU9UVDdUln4uw/Qr6h5y7Ye067FssyNZ71WS
gUrxaNkNuVEPrYE7zCGRc8oRcor1xzWGDGfhNPds2TR+u3YmTTMGQDOLjGwrg9rWQPVoa10hbuK3
tzATv8AAg9OWbwezNt/CEQO9XLfHkEIeBk891HUoAPYk9d4Iml884uUNkXd1Wh/TqaMwZ5HIb4ol
/zXwRP+iMwa6ZQyqmHFs9SV4SJCLPx8wGqwwawTyPjQatq1F9TIGec+2zHp2Kq9il16yamopEhqy
YTkyNvihowHwsqpO/ngwJYBp9svDDAjuwFsTxvb6bXuzc3PwMJ6sjPmBuqVHAWllV9cQJaYlbVmU
Us4JV+RlAvA9jv0WMqm5b1QwXmZM1/uC3u8NC8Mp9vr0cRzwGdGvYGyjpTXOkClR4afhVTsUuWig
eyZkbO1Hb7Ty2NBrU44nWd5fqUZ8LdvmGuRlcEeuQAcn7ps1QORUBJNjhX8rC5sYDneqZuCibAN2
99eiGv8k2V5zm5xNTV89wH3OVzRCW1PDaUaOAOWq9GqUmsRSxryXGjIn/ma8jcPU3Rj36l0WDTZL
5JY+Jjc5s1GkizXXZ5tksLPySgoo00iy7Mj7BZm+CNXZAMUcICO2mWQYq4iZNSGm+y5IYqO1bFwX
NUCo2gmRX4snZergBDHQZg7JJKcEP9lyrNxVSi2XvvnZ2dH0aciYoz6ZZYAT56hj1BlGz9jJIqJg
qjbTrYW96WFB1NUaNIgGLuq2E0g/4Z0J692546oDvZVvSajVo9lz1munCW/loCR9H4hYOZG9LUne
J1qqynikyHM/WrPYuZaLT9kzOLyb2XKt81cQdskVnBLQTo+Q5hyJbxoW3Lty8AuGKUezkTMDUhIU
ViunrYnVomF6r3WLaxmb1K6RxTeeQN7dXkoXN3m2jTf/6RBjYfgiIjV4ahLAsjv8lyfGZyqlF/cA
weRAPwUTJss+WFr6o4umEGhp/6tf/TXSDJAvWX/9/VsHqfdzb7IfbZOeod3/dIfxFzpwSa0ddkhT
eSYZIG5r1UFpNbtv8ov6h4SwmzM6zx0BDo8NWl2W1ZF43zEfKVEqWqg8Y8ObzuYoR7i5Dwt2QyEa
iSjINWC2g+UJahwYJSsOO6O7YZ2NpGzG/QxbsMOBv+eZswEtecotWlAsup5TMz/ZLCQeOw4gwnY/
kmaP6ZAWzmHuHv12+nQ8RKkOLSdJBv487oBg9rG9J7XEjzwIzhBwRMi7nWjONU80KUUHZYeXtq/1
R1avrX69euUfbh963xGHqM3nyzT/ZKOvz1O1PtOkx9pe5C/GSokiE04Zo3JPBU8D3tMVmCHbKDHh
deTrDHEYqz6PM/CyWb22adCbmAn5QGHOH+623/jzCOVL/1cZLWvrLa8MXJfqkMpvD3exj02qVZF8
bwMNqMC/+Jj+NpMtq714gs7dvKaRpt8dQgSbYnmBE3ZuqSg7L0b6bihqrzN+B9exJxWsCvEmA+fi
uwM7Lmpme2lEz1MiuEVghrBuVNcgkJAMWgi0rmFfQO/0LzUP+cGNjLvKGGhZVpV+Nl67kjObQOtP
hXZILbC5Zav3KSIOZqG7tk71JPlMIBJFsD5mhoksc9E9hKPNcRRz487zi5sjXH0bVfanyNKRsjBq
G+q++z0NfAGYXcVtzuBtGjnp24HgzpkAbbNr1+iuL5wi5nBX3aw0JzpVhGTWnSo9ubih2QunN7zs
xrVB3Wwt0sKV11sPhSB57InM3VLPJg4p8/S1nvhaS8d9mk0t7jTfHDA2cygMxu/BKiSXQ1e/wDby
DmwcjOOy9mbrkQy4QBnVUVpREI07Z8IYTO1kcgpFGWwlpXe7HBfvqTHbPcie7LcbyoSg1vBPtGAp
Vb2fnBLDwpMYFVc/gsxrV9TWuMNNdep//UJ6YetpLc7eaAcXiZR7tDvalDiunQcD8iw3FrQq6QHS
MrqPnG23McGEIP6Vrja9m8wpYkrdL/5FiFOk+svSy+9lxBFf8Y1SRVdj8EKpbzFdBXNjXkqnxdoo
GcKCRALJQh16Jd1djyiZbYWTBhS9g2Qo6dIOW1oXvnLL7WOzU+aPQZg416uShxPYEJL6/bGUA6U4
5P1dHF0YDOpkR26I9VjXBieeCO+EwX6yiJoR+ClSLEONYZeCoFnZycZYluHJ1hw0C4vtM/7HdjuL
+neIRV2pqX7svKDY23XU7e0W9h3bcrIALdWWRlxR0Iu4NBPRpzKjzhs6ZRobddoCY7iWAfLzD5CJ
Sv7RdGAYNOnUbEPOboZhDoexDoet6a9WT7Q/iLDYiorhLCnrxhpS5Zg5sQORzgkPxagw7fbtwaln
bnCxy0v4+Gxsx1ETwlrD0E5OV8tvha3wWNoFFod04XFqAuLZTD3LwCnjuTRYDlyaOcMF3k3zaWQp
eDazh4VoX6xtZ4T+3ejYs7ytO4QrracFIOUk5r9/SWvXipMhIzPDY4H2ChASZs0OyghXWlBI5Eku
34Od6Fc9zKeIj+ihr8nBc7Qruso/Jy33QQl+DVa3mmN+HPPWbp9n6DLXFIzbk5sLDRUz3deL1LgR
FuJC6cr7idrfS4vKyQPO21YfMMqJBUnye2ZuzRdT2S8ND5QtCRw6WSi6aEiq0JmXGKeFYOEWkcm8
AdkgxajkmxPYH5NyLWKxEG88EuZU+S0XaqWwl/VF/ai4epHFx/EBrbCAuCa6OOiHaeuqtrz//e/+
/g5t9pzXY32dhx6sTkGHoVjalSPTVXAayXQVoDBw1u21A7iJ1eD0ZPlesE0GOTPPwcYiZ0l8rG0u
M0wiz+mGy5APF3j5BtxPStK6gC0G886sK/W0sGyylZlv4JYSkKjT6pFEfPkISPdjslr0y2Hsr6CW
7k09j0dintPBWTS6TsrpZsnbt8yx3jIul6exSt9k7WlyqCkC5HHMx/aBG3v4qfvgYS5/DXmSXqNR
35lEcbo21T4d5xoj3TwRS/S8K2Wr5rVSyZuEePbMIcZ95iExbmvS7kiW695JADjqTDpifCG/QlUT
dBP5ZzPDCMka8ri1bdnoJDL76M1vrxPZLUkJfwReyzOZGq/CGt+rKPxIHMyZ/CSeF+Jlm8LnlChH
g3oZ2hpcNRVgCwqxB/8yU9np67vMvegRZv6yBY9wQjR3L39/0WoYty5j7qX3+wizFdHBZcdIDXoq
Zdbx9Np+5MxVrEKIDiLixDgxmT5CbqDZkJj4rpLOS2gG3lvgjVdi/CS6fAODk0f+DWBK3KcTXv4A
zQAAXgzDm07j4Jibww/WbAx0ZQk8qt0WZWrvOpBKWU9GjuGgzn6oYjQu/nCMysHftyiNxKYL9M6H
MCpesTbjb+S1UDsAG3lBFnZ/tZ3SvmC2++ULN8RKWt3GwsfgOdyEhWeu9VlY+ecSutdnU7pxpWkW
cTDnL6lg121+g5n57Uns0kaCGjKw9rn2J1HMCGkhuNZhlbzYugoeR5yRs7zMHvGUJfGEsr3Bjg2B
wK53ZAucnd3h/GiWpKWeTP5k1s7v/cA0CW3nd1hO7sWjJ1ZxD50BpqptrXjHjlpxGamTo/zqvYgQ
mgs3mn5VQ/MT1RgKu7DOQSKC46j956xy5+8MmW0x1HAkw5tsNbW1RG07Bz9QhB9XWb9Qc4N7kbcP
hFLJIzSueuRzKBFZ6FD0Qs0ALENNY0mjty62gb22mgOKovWbeQmNk3fjoxRJdx1sEFDD4LLGHF3v
lvqH5EGrRf4UIaG5CFmZJwJbyKyUv5d0Xm46M145TnJKwHf5nDgu4Zs+hTTu8H0lmGQejR4QZDCH
9c02CFF1ednFPTbM3WT1B7rduouX6hPmXCaUEYvuUGt/60Cq2fF6MXfuRLfuuGBm9CU1nlFp73Wf
XOd0WY7l6C9nUjnAT4qgPc5GmF/hIz2GookHDjzfqgx+Dx5gAmyg3i6IcHWOyHF7/xuPXrYpc28r
ese44457EaV29gxRxOqm/NyhJGAQI5tGpwq75o6hueiG5Syr9tN2AaHiNyS1a11UU1cvRvEikyF/
6C3qYROrnPf2UKy6rHyteEULDUQkd9Zv/2tayp60VEfNqMfdKFDnN6E4avp6p6j7mOGX+ARzmvEf
1wVD2c8NahvsDZZvEatK4T6vT2x2n6TG4ELNW17/fyfh8ARAax78p8iYzIs5YZ+KRvbxeRPZd2fY
BbBGn/o2OlMuXu1H3kU/rWjeAkRLr3PiUHBrYd5sg4LeXlIYm6XPXvkB+4+8GzRxoz47TkOe78CI
kPfp2niMOvGqBT+Tusiv4QAJdohKNh6LOIbTQljK33s0ccCQGKyXpURqnBcs3lY0fBBLPXUI3inN
af8+qIlZlFevv4cV1L489DTOz/apkfQ9zqE3veYZH43kmt1HNYxEVoIcBho/ucwC1OdQs4wThdZx
hrM5RqjsiK1T0lBFk733c+LgfV3nB2t46Cn5QiYWijein59TkX2V09m2vX7LMxtHtc81NfhnTZR/
x2xDu6RrtucOmZDyY3r4TMflZLioneV3IYkQzEcyI0yQUz2UO9NDLSNmm5SEa+lHG1timVn6dLlK
UHzieSjwVrQ1sdCa1ptyxA2vJSFKO+ohKDKAsRZKcx5rGXMyj0RdSoMzPhk9PowfJd5t1wmAXOQZ
jdxZ9lZSVfiCI4yDw5wMB6EmBvTRPze2hNfjP8L8xxlWGE8AYLNDSiyZs1atz5wLjtQBWweqazmk
yQxtetbJZTGqix1BROiwk22HxK+P1hQV564wxQEPDoQJSQFpQLatrlXs1WV68pz0jVp6eIHI57sW
tx51pNbVs70F2A0jW+656cHqZh4azPut310rKc5Gi4dxNthG+5F6ptZpPy9OdM2boEShqgU3kDzZ
xaJPbm9gH1rSOqb4pKPDh/ZumQJ6qss7eDzxFI3dSpkrg1hV06c3Kv+epXOINsNNJztD73MuiVfL
GzHjdtjku7xKSSekwYb8KCmyfNAbZyitIx5pvC1+uqrwtNWQXOEozgZ4T+OcZN/cga5YC7intYrb
XEu52/GW0tGdFe9DhvOqd8wnSZafXhdFBXm79eSevFN4nsUfV+CrDykEhlA39Sykpl+aswG1Nb1Z
csRr+g8G1fbklK2xHekNb0dgmT1xsRqymmglPW3sBMCYTMFuKtV88r2IbmWrOpnBD4QWXqFTFBNZ
Yi8qxMm0868SX0u/lpxna9254CcHiKN4oJOkbvvgBgXnPq6ORmcc7JMJ4KO1LQdRG+TfvFaqa7rV
FR3recfuhbgE5QuKQ5fJa/TmZfDKq/5LrSXt4aX429lu4GBky8dyk2pEeQXC7LK9p6yjgX18j2RL
4R0d8A3D5TFZa+FdLC8eSfZTi9kP5zxZAiosJXkIGe6jtVq+ziiZt2ibdyOT2IGkhzoCPJMT/g/q
AaumhNW2kAncGALCw1pg39JMwpqaRvq13D5da+572l3Dtfje1hRK0C+4Rf/OY7ubp9ckhUZZh/aX
M8PJIJoPbdMvY9rDMqJPgiahfgaVWfbej6ae6vPSuf9gUrNioKz4CkPT/BERjNr5Vd+fnFBfxsEv
npG3XoKKZPtMnfqOeOpwzK2KusbEvC/98OnTn3LwB+mdSPbMcaARGmtRvpr9C3e7daQCPACLRptH
low/ZmXhq0tpi5XOSKFS4eUfrnnAcLqcpj7/AYP82FsGvLm2OxBNw2EXZsuuWs2DJT48cuNZx2bd
4vPaOiJ9LvqZkwVbRn+gO2MhAWV0WCsw5IB5TXcD/n4gVU3J0YWFD37AiWrpBDwegrOUkbHpFfuL
wrBezDDJL1HE9+jjJVJVh5fArC7uPFBu5kQEa3KwcYPmDNiWD84k3iYsUJIn64bS0x+9lzq7si/3
5nq/GKwbPKf4NZq1sXG9nKiH/OpsOqzNHEWw67JYFViHSkqvKW+FQ4yaSbmWy1cPaOSNCDA2vyWn
c4hi3zxqhrvjJe9mlmgcXkLeR8/eA3Pfo/8YMa6PNg4tL65g8GJTlMDSCwlB2H1pEknCMjWCs15/
cSVFdnZGQrvjafcQsaI7+Er+Y9TzcAklL++ytym9TT6zjso/8jPdAdPNR2mBDUurBMJJX98mg52k
nSV0lwt0pcieH6TyZcxr6YWSJVKPDdc6zZrnSjLhk4O46l68G21eUTmUHtKKxRbEFrSezHjr6bdG
siPDAvUI7mJO6R4B/vbeBE6DspzEqXbMvajsYC9Dmk5S06MpjJwaDUQBg3w7hOxmfhcqHO5Dj0Aw
8BeWFuaNDYGovTEm0NQqKsS74dAlIW7TpaNjSrk/K6fNrkDIXoLWwfNejC+ESr9q7h9TO/LGdZXL
Dt+0iZNkzU5PbFNQBgmMSbBuWKzdh4Wy6oe/v9P55W/Pxv+vJPmvKkl8N3L/X5Uklz/ys/r8v6pI
/v1H/l1FEgT/ciLbNy1qR6zQ8da/bPrTD//5H4H7rzB0QqrtsDQ4nDL+TxeJZf8rMEMriNzACQOf
hM//7iIJ/2WTuwSNaWHeiALb9/87XSSWZa1dI001p019+l6/CBpPfLQY6Nqm6zuOz9fXfn3iaEj7
//wP63/AjTJIGFj4x5GhszHLrtQYOVOCZTZPOXxj8sy7xLg1FJps7AXXQElmcTMFbP/G4XXJ2PHl
2WvuNSixucGeVMMTlgNZUkkRPDCcinEux+7S+c5HmllxyNx0DvMa7FXPcOaI6uBk3ZqvIpobLfSy
wQkgXcOykPVAG5rE1RDRTdCZrMVxlBvUSMazGJ5IsLmPo2Kxb7NLBBWzZ/ZjEktl7Hhs9ae6jMPU
He8DdSOZmV/woBENMqly7hbj0hboWGnZIAqn0IQmrNy5SwfCUO2SsMvZfOzHtfZoTucvnZHgdWIj
KB9VsPQf0qNar3eiR7uBa9JlXvlatGAds7y6whedNzRKI+DxkNzplP2cDYnbS1MvdtKBZnTo8NtI
4O3sDVTgOu2elqy3z55JNyAumPYJ7s97QznYQ7Zo+wylib4UWzw0sKygZDS7MtPVPcpxKdGw1x5H
gA77apyor7eQsCJj4Adm105cCjZloHXjUYzjs0F0Qc8fbuLKj0zWuBN9+AitXZ+apnP2CU+YmMoJ
DF8EoAGLsN0qTe8CCFLR7WATltKeBrDbnaY2K39OrJWqtLIvo4tqMUY48qOmcM426SsdNkDxbNQw
5EUHxJvtvCm4dxGluT80e7hLaq3bLxbiJEM0atVECbIJ8RGeKjhHqCWTCrZ+A0MXLPFjx1pwO+fG
xaO5+zIma+FvNl0K1/V2LYY7s4rMB8irBVF3iUo4oA9VKnw3g8V6hIfi3sLULJ+JzN2EWdT/k70z
240cS6/1qxR8bTZI7s1hA7aBE8GYR83DDSEplZznmU9/vsgqnFPVbhvue1+UUEoppYjIIPc/rPWt
FYpba93aWPzNPnpTbrgBNpuxsPOftCZEitD3uKfkKrmX40AeygwgOnEtgyE6dkQ8YoT6BWj8Ledk
1ZW9bfX0YcwRlYyxEVGsohap02hXiFvkIyF+izz8TEj3ZUsIRjoYE+I/MZl01QxNuK8AYljuyY3n
ettX0Xys6IqPacKlAW6fLuImKWzKeHVq6Ogf+35o7htsIiJuoiNDV2SemCgKyPAvGAAQrZfkKpLQ
AvPeqjf40pOzVqVvVtBV+wxpg+uL6cqgmH1ihICgqfjXN/BBvgiaeMok99gFE72XnKddWPoPLh7O
i+6UVDFFaBOHqH7AyC7eJ7ARVjqmNxwkmb9TzTQkRtmZydT8dozyRZcYSeZRx6Fj8j5N89Ret23s
ElAdGqgh7WvkhJQweNIejLShxUWW7FTD0rBH5wB6gDQWNyhJkkAik2uImRQ87AODJxoRhjxocEz9
BGMq3+epswnyiJ+Pr3KnSlMcQR+M6655B7M9XkZmhssZtss6m1pscHjyIePLfEVZ7aWN/li5cQ5l
OpRUm9CxWZwTc2jULAGIJiE0jnSGwk5OrSVQWxgt9yAuQvQ5JHqMI7rwuW8QErnnaR76O7fiAWfV
QJE4ss+G6bMzw1Tb6PDl1xLhjQ91ZBC2uwuIYSRf+KaHVayhiWHodkER3ul2EIMJJsPXdE4+iqax
0lCuIUPsmzY8a34kGdrGHzIezQuMhsrDZ14zHOKSKk0CUiqdRHfathG7wjh5KTmJnjBuHLm6P4GH
U9vEbz7nmM6WAPoUdWuOCc3AOdk48RM78f5hAGKWlPJ1NKzgpOlZe2l9rOIpTXRiOtPasixx12lt
gEvKPAoU83sGqyXe9+EBDwhohRjH/NDC+gpTkqNmPy/ufAeUTpoQqmMy/JC3ezv2cHwmOQEb2oip
NEwh2RbSvRCiHqwFRDSuqBzwJbk2XoxELFWTsdYz/CKt0Q1AcOLXvOgeHR39aRGy+1amg83GkY9+
wv6JMTNuWt+fzgNC6KPAp3Zqw/6HAaX+2tTJvRvhJhct3Vrvm8cbfgDvA4D0tFHrhCnxwuzlsOE7
0ZHyeq/sHMoC2ONoA3iX4KhkeLXLQrxZw3T04yCBSdQZxzKdKfOLsHxsGw3RFFrTyYhIINVs3WPC
l3jMFfOdTARrbhMNKJDyaE4I6CQAShe9f/GjG2pUT58ixWH0swd7+hSj3/OUGpNLRnJHbokOl2rF
jbMLy0Wl9TCeXQU/Nba36RjAGmJOh2gDP1VTbiHca2YrTwVXmH6Llhh687FgEWi1lNCqYjU8G+B2
20ghIh0DdL/Erm/GqMEW3R2CwOdOQsw0dmB58t1pa0y843udq2REfuihL7hV0hH3OdZNfSfKE6NB
mL4GJhBjq3EeHctb0tXA1Hfbh7wQCGOGPVp5fTm4S8bHxg/jtUJQcAsAbx+CuLxjSzvu6NaBW5Zx
cskLfZW0zQmjsX7CCPeeZ8ZnpDuD17U5okuM4UuEZ8mxN7CsqekDUB+26Ruh3xiL4QFHgVeSqX20
475dl47/pY3WZ2g3YNV1XKqmK+7aIBZXd6RcsJqBHTbwth0uWm2Vtym+COeZk81FT8YtJe6bkuhO
BohJCDE3TKbneHbbYxpXUDpF4wAcZYJkBlvsFJDyqox9GVXZoogrlGoks8cGNMGeN+95Ssc9t1P+
HBfLt5hNYozd3NnGxN4vRUGUFGSZdePPapewE2WTzYdf/9fpdouPiWWkC9Sngp1yX9zyr+xKDjt8
XNOiDcr44kgATiPxB3mLn6+hxSd21V2Z7jyuTbAAjAMxrjia0+w7Bo37qQ1d8L7YAYbOz7fjLRmu
HxmbpUjz1m4c1RtlQzsmPII+LifWouCGsrN6Mns0vz0mDelpMoYlteh6+hSb1AaO+/TsTzUeE6Cw
23Cs9dXYJhqCvSY4aDydu8GZ7xItIF3Dz0syxOf6LNoeWIAi4tupgfAFrsNgQXbbrmH5aJJUlABa
GzQkJ2iqmRFGmKBypd0BTLV2TQaYtI4JppbznnBacxe4MyAj1408BrmxNxCad0dKq7as9LzaVWPf
klzpz+uKpvyg1yQr9cS/HrWpeJpjW+ztUGL/ZSQ1F4iAVMsyVdxW2t1QBz9UH2zjdLrGWvGuHDKs
pgY3tXLFTXdk4nTD8MyOI6jOmoO7U5DSnueZB9XIWOokfSyNpNCPc65dM/ShaH5U43W9E1yC3HjK
dTZKpK8wiNXs8TRzhC0KkumWKrWGAyVKRPp1y0NVgugMsqp8YaZPOjmJC7fsh03iNs+mU+MzEenB
YM27FpIdUTbHZY0KNXM8nfRYEt59ixeQZAIX8S6TnoSdlIiKRyzI/VE19k8NPsXCD6fskBe29TAz
ROEFXVbcCM7NXHRnpD1XXbcSz1TEflLKYT7pwQYbWAMO6V0WKfOxQc3/WFT2ITHz9OyWFHmENzxl
LcwZ7V4VzVcYlixgdHfjl3DULQa+fmtD6FNl/sh2+OYhb9pDPajsUSc/eq0DbwEV6WDMn9ngc2fV
L1per9kBI1W2IsHUgfNmHdSAYmZkBHeINBd9Nfr3v/4oTfRkxRvTZjLGd7BF4lBlIbk2JiLoWNDa
nmUCqxMzeYHJRLaKYhxINAQCNkvVRDNYSyGq9BMq0tWpmtKzbYXqfUaNTS6Stg+aYbwCM+cOAFno
SbOoIHD1hwsTnQzASobDKCJDN2l2Rh/4W6NyeQRIdG3QsUvOZqqtMSYtqbZcdHedwR4Rd7sRTreo
lBoUmrTfmKijlzffmsyfNr9+BR3JcajCzNO0EayQa+7nW3ZOHurXNpXDsWxGRquQN2rgNqJA8sya
UVZs8MRXLZngup2OQAvgIPP1qHguMD+BZRDDm6FXD0k5XV3hL4UbPvQhUR7whXyTSByDkCQF0D5l
xbcqbI7WuBZfWq0tgr7bGAU52CivQh9e2BjuYquiJJhYiVaA74Yiu0PQEfLeYYoT93mNGdip7quG
DX6YUa79/z8Dkr5qtLm7pFak1m4d/gzM6nuU8YuCTg677WmopnFFWmG7aMPkEVKjuYtbfBqBcB8D
0s2tLgzPcLOQQ6XZnhOiwnmh/Hsd5S/yuuopwka3JJiR273rVdzNPVWjeSZLkwyNb4iElAIGxzHU
v+kisL/fp4mTI3ZkPvfri2TLelaE+VBGJYKWkAQoqXdM8oauf64AOLjRSRISdoprrv3ZxQwo3Uqs
HRYESCRLd1XfynIjzI5AAMxDimf3Sg4lUgzsUxtzkulV16puNYcg0c0qNklgx03DfglmWtsZZ8eR
xnk0tGpL0gw4sg71Cc/Ym/MmBgSOfpVTGE/k3Da7kG0hmUfCeCSUHoJyWYb7X58OeMAQLVsp9z2+
Sote79C6NGRt8ym6e1gtTfVc+Zb/MMmt5dYmeJOI4TzXaFoHMCJFeZ4owuagrh9+fSgBLC3qXh/2
vz7l/pftSdWbFsaNw20A5dl0oxlfbSLfL05570O8vxo3skES9U+kC8qrNjKDqFujWdl2tpGu35wB
RH7mLpSazJnfAtO/i/t42Ptyji4tUd8Xmp8DKWeh1/Jm8Soj3BP7bZ845F8tWIdbmHbPhgqgJuOg
Rba0oh1XBDrEbFFz6lAyhMR1mPqV+yIxlF5ry7kpnOQe2KRzmpyMnReel6XT8M0xTfa64m51cp24
PoQ3cx69yvH3D2mAAnBAJG52Y3WEOJbjIxkv3BpxmjIvWMvbn1vofbapa59d2qLTrw9hOC8r346O
2lwpFmvFlpNz1hdjV72TMit37Amaq2Dqwf06PltRUHDIlSUta24dwUJ+tSKMH399qKBQ6fpNdmbw
gtuI/h+1ClmdVRnAFW+fgvxN1+Ush9WAaBBlJgAs+paBBVdOAkPdy8cWJNAlCcXFRiXx+OsDjPw+
ZiXGkn5fZnPyyL4IZAB3+aWlF9QGVdxumEYYnI/BfJnS1N/HYXYZrQE3udu/KJ4TIng4YgPnUDCI
gCkDftUmaVemU7KdHASN/YLyczojeoFxlN3lzlAcwt5wrohWZ1Rv+fw52uklI+7l2ewYxDi3juym
P2d322IsQr/vko/zNUa8+8aifrXCeB/Q8N3mWCDYLPo/rUgVIXhGzmAIJp8vTlgXxu/e6g5I+BsS
uVXAuwv7vOZ3+TmJE3+vuzHGt2J2HmkCEA53fvRtIltLLfQ7Y4O9wJrhUqQNQLgm0IsN+sxx79i1
XPcN93vQapdoys+KTPAFg7T02IIcxm/YLvq63tUmJupxunWiJZuRLDQ+Bg24NarvkU33S1toglsH
IkiDY/6cOjecfzkEGzFW7iaMJecY/UREbgW8oTBZakXWn7VwUN6/mrHhJIkOJnqsDOY3MvgiD2YL
tDYBFxZ2i3+1SgX9lRAyEAziK1TOMa06FGD6lC/Ih3LQbfX5wmflUbfi7X/n0jnqLAI4yu9//5eP
H1mUw9tra67CvwyZmSg7wmEw/F+nZXsfP+qP3z7yH7+dP4KP+rftR/+dRv/4p/wxrRZ/Mxk56IAc
HWnrSpBc/ce02vybgjAG18RBF8Y8lUjtvKjb8N//xdT/JhhsK9cSDJJtkzl2U3R/fEUXDL91qdMz
mbow/plhNUngf5lUA80joNtWSueRKEBhf51Ux3FrjsJP/dWAI9jCNV8V0ZLkOfTWJmF/8vcQ9t+T
xa+/j8B/y7vsWjBqZtYtbj/vz5NxG/M6SeAuv9QQipfjr78vyFiol1bjr6y8WCsCYVEaeen40rjn
UNyHqM40uCEl/+Us3l0YxMybvZaFO/Mv3Vq2w4siZBuPdgP/QkSPQR2ToTx9huI1pbFmD8q+KPY0
9MdF8GGDpP3Tv/Y/eAa3V/4/PwNhSvYOPBXbvuWQ/2m275eIVeysAgsaTqs2AS3Tm/Sncq3Fl1Eb
HmICk521QejhDPLPYZlu1/Yadho7eVxLLttCOI42D7FDSd69+Ex2rBYoW7iIIa37ZF3+949Y6Oo/
P2TXFOwHBTQAZel/95Cz0CmZdXL7buYu3Jgo71BiBsd0VO+as1W02pcxxGTdavBLajXj68KJOA7J
vm7z5I2WjVseOiZKNZAqs8Wpi8J0BxXjXZ8VLEq73ouSDsJIGWuP1crQBjQgEgC3k6/Ted67JltU
kQ/vpv+TAbeXELLW30LBR2iCzGZsMOUogDPKRLMj66l9t2xr0bI0GAImqaz0qmL27FcDiIpgD2AS
zFRpnioJGpa556t+rX2aWcLRCQaOmI8Py069kXA3uyUsAQxd8U1eOCbQGx1HehI0C7P75b6t7nnD
eQM0VqAFmPmwXX7CYPYwfZN2Jk/YtTGas7kVbABMmsLbImYBsHOBSots9fSc1PVeDmJPtGdqksOe
ALgNmr1mOUhn7V1mVg9G019K7Cs9PU1pQfcn/yYFvjC6ng8abp7f4acf9Mrd3R4UQMGNTr8qecCu
Na1wh+2tsPUQky6Un6KEwqY1MJQAESwI6iZZEaR1xoa5QLCeMUmPa2yTJ+l3p6ykAhTF74+Wpnrl
86t7PTgUOA/6/OV2rbCZXriSBBqeXivwwutnl5JVVCxn65ckA3w8Si/OrGVDmnDfcmDOuG67hdt8
Qnb2HNBwoIYWJmb5ePoEouwN5bEoyZng3d8hABT+J35sxC89lTqYIWB2ik4k1sS2hvKRY8AvLPz7
DTMD99NGoEPQJi9xfvP6rZWF+6W/GNUniCw3uFROsCNiDNwBwQI8PQvHNpz8VSlNr1F3GpEAOtMq
LXpIhmKrMQAquSDjctfhkOaZ9LGP5OdTQQIJZU/d2ENi/aps3hJEAEiJ0hSYQ8pIAe/rr2flGnwN
FB0i6GVdZu/NTIJBOsgvmWvPLvuzY9T671lZbOxxYgdRBdJzOmaJAHFOllHdAQunNUnwKy0CLp/Z
Mfylht9uLYXlIE1Om91kFPVy7HprZ7F4By3ecC/sf2Z9SaKv7N2NFeY7S8uSXZ5gSrQ1nhSyyXKr
lfmwjI2uQpFiWE+C71kSqVqgG4KxOa+LMdw6g3yo4ip8KkGqJ2a/g/h+W2hothdYtesNPVdfpCie
mtB/J8NsDcRcOyWN8yXDm7PSz2pQKNCP7dIGnxi2FksQTyCOXGqm754ZkwisaGWzoxlAdavZjwxB
4pOLmXtt2KQOx4bJpem68X6ydGvvZPRplq+9jTb0Kgc6Lw5U+0nmzckSTb6qQi5Vhf4FNH771it3
5+tNcOzKl7Avo6PoxAUwlr0oBbmrpAJdufv0p19J8K1bvv/zBdEp+qqLpvjZ/tttv/9VlCApgrD9
j3/7y2f/5Xf95S81//HrhwTfhffRfvzlE2adFCp33Xc93X83Xfr7L/jjO/+nX/zt+39U7nB+/eko
uT2UP/7i+SOjTvo/+Y+QWudaf/z4bsK/lDi//ubv5Y0r/+bYruNYSiglDamzDP+jvLH5in47dKh5
pGNbfOWP8sZQfzMoAYRybdcg3so2/199w54eRrxSylKWTZ6r+mfKG4Of89fTmodmUHFQScFS4tD4
62ltN6nGwDpu1zWUjeYhZFv66HQGJNswgi1rslGlqTNwaGUIn7E5TBY2YuHfYE3xKoWM6f3pJfwH
9YPBS/N3j4kHhOWCqg8jvc2x/Hc1kI70MYIzRHye0TTPBMx1nPoK71BXIqvD/n3XsuX3+qRH44bE
c2NlcAi0weVMzjFTLyaWk8uosrPn1qWPNMB0bm5CxWNg9+YBKQ/LGxIVjpWC5a9lzdfYdtNKZYK4
vUrrsIWwksCpjd5n1TZO9BXq3fBqdrM1MRSf1MHuuFWx7oEbFGt1gj+nG41d7dvjB2vRYi2GcByW
fUSO4dISqc8kzYqR0GE/NqCYUWf+MBikPaZ+AHkojQD4E9S5Ju+xAff2CxRnJv5PaGTS0yn0Fq3j
NrvO7utLncTRhfkKYLrQZb6pZHsNbAFzpAPvO2ljjQVaa064KoJsE7Uxmei2bj7RVmnr2cbJVeou
hpDRcKznRurqyPg6ga2TvjPIAnUtULM6EFcoFVKcEAOgiFJa+RUgRIAysSpXTleZwJkmrXwLLLt9
tGjsbzAw8imRjxyUTAJ8v4P1qruz+8K8KVqjsgAIlNUSDwdFKcsq7WUgbWQ9K1lD6acA8ceB+Rbe
B8gi+vA2UAtsSdOVa+GXEBnJ8Pn2ba07KYeGPdYwYmkOynxe2GTNtDs8BYgizuz6yCQsVP0CWB68
L1iTFR7JfuMkudrg72INIoLoIWCxwKgVCJfTNWB7STXfTnOnLTNNi8mXStpXYqfaTd60BTAJqC2C
Mo94SPSasyIGLquC8JpZtygv8Eqout10Xel6virFDWgT6+wdsQJ6tjamp6Bu1WYYy+CFyEiqCM3o
pxMsaOxVBG6vfYEIMenG8ToP1XBsWmExC261vd7ylDQVd3cy9Z2NIrDsWhSYFppQo8iEbLH0pePc
o/QiPKdRJJXitljhPq8YQbe6Z+aVjQEl6pc1w/uXDqUL2H+n0vYIgrPHuUYyyzqCHJnYLpZdiKbA
zkiCwT/QrMZwlGzAyKXMdDB8MUY9RIzMJeNSgPgKzBJJTQPGDQ5luncSyHh1q7mrlqYJkJk/YRZH
CS7ecyPOLoWmUbIK3yVIXqPYw4uFXnwbd6nYTyGdTtnVPWjfjBAHNVX1Aflofx5Hd94wPtNhYbfD
ljiD+jCCL7jMMCq3tTSSI1Vd+DMLRqYI8JiXhprxFhiDfpnRjLwG3H3BeTXOJu78lP16X55IEG93
SCLCg86eOVveBPwrLLXBwSzdiJFTa22ZjnZMoFPq395ALtnG2rXxW3gnTuyDu7FBxJVR11ESpmXX
7cYYRQZ2466bNm7YIgua4hv4AcGszhiuzybtKg0i96AE0xxuUFwKhJqMOFBTI+rbRFKEL5Kkm3lp
Wgo3XhmmTMptqwL2rIaWnxX6wAhhEUgHTohP+NWCLU73KPs+f84U/+DoncMWX4vK2R4jxM1WNjB2
6hHcz2wrVDZdwWAzliFCIyj3VmGnH6TIWK+ug5MKDqo4S4l80RzpPfybU8FjRYFkuyFoTFtlhuqg
TM9GssnQwX4IDUqyM8noLW98aHlgRQuktSETdqOS8NPm/OgPVKFTRsw4QmR8rVRDmCXrIopQ4DOy
sbzMH+S4s+OJyHagvUbybWtW093zppEPIysRjPGphtqjLbXyA6nE+OH7Zv7s8gY/kOIjd+MYaach
7pi0l8qR31Na9obHEkSdoAm8JhnpES3VGT5FAJwliClNIdRp3DAlf533nzRopv22Y2ETAyteo+Mx
nyPTjd9mPyw0BOm5TB9aErJ23OKih3q29K8gCCd6EwP737HPVPUzwIiir6y+7d40ZsPfUYap2x+C
xJtx6e9qzZbnJBrNH4LFPnoDXxTbwNCnM25v/z1B/PNKel997gM0zEiTWnmd8xRtGcukaybt6v4G
DHxg715tJbZnOIDyhsUHbmJF3D9rfeuDU6bvZPvRy8x9ifhRO14S/EmObOYncn2cmGbTdnZUu5Gn
h9p7bWA8XeGciex77pvR22DFHYgc4VpfLf70dQOiy9y1TV8Fl05GMVJdrLyQSCTSq0KSqbYI2AFc
GF3iijG04C4crOE1c43xCfIouMTWyPbKoFPBbjBsyjYESigCc6ssh4xd1fQfdq9BLqpxxHlJ27pb
GfCYpknKg+EQhkT1gvlhMovNZN+kLw6v4trtNQ0XJoT0p2r2Txo7H7FM4gqKcjLU5hmlGzuGUg40
5XPY0545s0x+DrqRXS1k05vZ6EPSIAcwYgJpnBYSuJFnEFKDZqauz2brR9emtlcYLtaQVKLwYFAf
HQzYO6BUo6RO8Awj9R0PgZQ5eMk+KccPmqRc39VR3KtnHJf2Y1ZgRDMtltgVjxvjbIlLqUO5R9c2
dx/jSATKbMTmvaob8P15Pq/DfrQObqTyI4Dk7i1whshTWW989E2F/UySOEkojol20od0pwGGQVH8
5OpZgBDcJ91+KPG1yxj8MmqB1ewUJEK7AGAjAmaWbgG+Tk18S6rXn1WX3LVcjQT4YseKSJP2D1lm
H82pWXd2h3ESy4d8q6dDa9be2O70ymT9ib4ksO/C4LHuiL5tMK6yMQEPsSxU99pnxAV09l1MwIpq
wqe8ssAVO61nmvZxog82R5zaU34oMAem9WORos16aP14VQDgZzC/6KZ266Ri59zGW3R4ztifO9ns
9Kn/kZHL3RjjEc8d3GZVk6kDTWQE8m+GO3ckD4Q4cix7lIPRGozshnoTdI6J19/1j3oV7eDnLuHy
LHU5kB05frPWqgUqVPsjEfbOn8s3Iw0PJmSW0BkX7dTc8Z6HjJ1kmzZptzVr7TRGft39LOV3x4nW
DHcgQhcVR7qZ39fsGcjEBqB7Z3FpRuoprR9KkjoBkdI6YChruV7f9GH0mvYKZBQb2OXmmTaSjxgJ
eJLeTSpeCOteSVAnPQ/a1/u1yIl5kRPyRkKzruEMDaTWfQQ6vbsILYmXQlZeXcf8FsfsXFRJrSaW
NdxQJujcqm0BbYlbqyftcYdq7tO003wHrt092UORHhoff5dOxQLQUbCdVjeBA+M4FFnDbYo1kNir
He1kLh7lZOOnEI21JSRpqwlyyCqSMddNSr4lyrcYTGeqe1aT3YWQer1hcsoF7N6ToalgkwhespoM
BsOmHr6l56IZnMLklHXSkl6e1h8h3CavaybQKlymsPuN/hxy6O16kptmqE5ujrNu1IlwtdhPAT/O
+g03FXUi5AZwX+tY56qEqqol/rUcmm/4QyDvZbAdyMPxBELFH77DKGkbl8X0Dfg4dchUDpzXuDIR
o6ixAq2mYJ3HfsF1NDnMWxwUiRQ5sQT2Bmw/fUzGyMQjnTd6TEb2bXzlZ4BydpEb3hLZ+b3LpCj1
tVMmzm4uagKMqjrnfVaVG6cht8FqI7DudR8S6BQaofZpmQnHVCpRp8BXViuzKU1EQxaOqzU6JKZc
ac5rmugBzHLWW84CrckIzK4pQgvsKqAfbxD4r40hMF6aMBkOuS2iLTyCcdMK3fxqrBgpkxi1djV1
CeVxgRR37uAcaCSPr5yU3goQ9Y0/quNVTTDsvVgW9nCvHiXAf1F3ai2zWxYdIekszsN4uqtH1+Td
W/ccqwptCGoYG+Z6d0tOu+F33d69OV5hkoFUvIkQ3bnxDPTbz4ATcbn4VX1rNGgGN+QSNDwKq7qf
B5uR3tia4kysBVNhvQxWMKbV3oJic1doaXyNhT5valkyRg50utbB7beWNTNp0nyx092O7BbFouCt
kBAqWwXqICoxlWeRz640ZCdX16QyyxrfIbt9QiDjm3aNXqg91laQHOykZgCG4o7eL651TwUhHitp
TVzwbMPI2TmkRfqEElhnL6eDQwt0k39mqjOiT7XX2Yz8fVTTBFGC16c4dYhRB6B5sGKcllRnMzKy
dnzF8TFtBtbaTLpC0OyOAPpCaCcDcRub3OgXgG7qinmWjI+aMVx78tHubTYGZOUNySF3CU60Yz9C
P+/iVwRD4hwzTHz+wiy1bEuNoDyzUW5DVHwM5In3CxzbyB3EFpSH8hxEXBufc4voXWfk5sW8eCOy
wtwpzX1LjUEuXTlU3hgK5lZjt0UzuuzMn8C1diYxsCupjY0Ht7YrcS1bukdNaLxpwMx2fhf7CFJm
6zHWWCz284Bh0IKtfHRz31jMrcu0EiT31k+aaOOyZX9yNJajC95B3FE79LBbhEvqVbdKAkTiWNtZ
uFyhro7NprILysciNbl7NMZLMPfEH+VZXjw7g6k/iEg3dlrdIqUp+3qf5Ya/5mWcngwghPfJXHHL
xeyFuimq+03NWXMKM8p3MumHL7wNOeEWIvgsJzMkZi8uV1ano4SAlccEImq25tQzZRtUs+WkdXY1
vuotB7K2FOnk3k+IGDwDZdkyQIHsaSSBHUddDazA88nBfoo3NvFhaDljFL9Bgs/oStF6YrAdVq1q
m312Y24HjvtqsMOHd/7Fftd/zSvXXncWjfdgpAxf097YMigkKqId5nXM/H0Vj122JTSXOE18GHuG
ovnWQY9x9FVpnCJAaQe7DrUVIU7pdmyC4DlkJbitmZTsXY2x82QP/pG5sP2kQE2cJ8hEAKbQy5Sd
3X4KMy6OSefAKoiQjrKyGBrMv4Vzl6azuUMAl24KrcGZZox0d4Wfsz3XZtqYOBjH8ywYlpZGZD2h
ow2PiCKtFzobahK7cynuZhzgmwIfNNTLHj36UpoZWcVdW7zMHS2FK5JhjRqnpJ3tp4Mt2uwzhhyM
PwJbRw05miW8m34PJcANx9FiZON4NJPCxXQsEh5RUHQJDJd8lK92H5ebOLLVXTP37hJoe7RzLdp1
5P7keZha/tX7MVQSHrV/jFWDKs1GRQ/oDZdDmHbOiXgb89HpoawEJnDPgbXGOe2McGXqfXA2WVs9
WNS46BChd+oxKqIkySlV9bJA2iUN/Qdba3FsjJromg7rKLRCE7z60K8KLRvO1tABSRMoA73arE0v
rFru53b7TfSlOvG0CPtNs+AbcQo4dNJTrmNvlw8V7wRO2RItRqSsSxo4hJzg0bQXIIJqdhgQnYP2
FiOY3PtRIwAh59ZOFLdxCGysZ9kO5Zks8Wg/1sJ5GOKCnnTU3bWVAQnRIkduyFkRS7+DQaXPKBan
qR0xqroVtL3AxqWb1s2jNtUEnCORuCS+Mk9m1DBiJ3LuJF2HaYZbNo8GiyrEH5rv1SV7LalxeK+a
QXsVwHg+0shAYRSwnF4POB4fsIqMr7ET+h/gKtNqpUSWAaVI5schQCCsq2S+VnMfvNd2Fp/6JCbB
qFRfk4p6PAe9vyvNoNwKJ8hquDqlsbeCHtxIEiOoYskzB3tV5PVH199OLJvx3la0glSvlkgj22SQ
kVdVuYszniDiDuxKocnKamg51LDUrQHwuYw5KsZr5aSz9GTtzVNPu6PRzgB5sC4fFNuBJ8dOYc1O
0LwKAbfB1+k8OpAA+7bVyKsm+2dbpkP5aI5p/DNmv/iAqsI6ur6y18oX9nsYi/nSuI61IUO6cQjy
1QEB9fIWbZHn9Csr0P54PUU3SMR3k6b/oENnHSCERmo9yTOEAHbGhfIZGS39OBggpx0vmjWIdiWC
EkrvyNwyXMxgUjcVVu0Xg+Hieahze1WECTJcObK3QrUG4dWIYlAiWovYn+6uD47RUKcvadWw6Goq
ZkXknhmPyrKMCeFZkpDYWmQxapQ8ODh+iXebpLnDWM43TkeeUXONk+2cHWFHBz9oqi0Zx+aW0sjf
z0hMn4fB7DN2J4V2dIpEnEhDHTbIzQAsh5XxE3slSy1slPUNHBTJ2Av1uLjqbYTWPxSI8VRtmQ9d
huY5nUxU6V2SX6BW1Ojuo+GHXlcVC+FMVOtCTx3gD7Vd7CLN0R+GDBbnwgluVxAhhuGH4WJGif0a
OwR6BvZuiT5ST3dJ136WCLCSbRvk9gv5zMV7adbuzpJifPKnaXiwS5m6iHDBVAQzFi5ui4x4huT/
Mndmu5ErWZb9oWaCxpmvPs9yl1xDxAshhUKcSSNpHIxfX8tvF1DVVegC+q2BzMC9maFQuItOHttn
77WNFjNm6xJKDZ0LLZniYM0Rue8uVe8mZqdtAS5KLmcVp88NUTVrZRJE/hxcW4IB8liXC2XHN5mN
4d7OpvIkXCgWuQLPsqgmlJChD8I7nRhxu3QHlzYJndWMtkMhiecm6Y9jJPRdAas4Wmk93CEGspFk
R3jBfOu8VVzCBh2PRbaHbIhzUk0jlT59NF8twc+q8gHM5DEJ4D4ZrZcuM815UdnCDra2ykgiuDiD
njm0yY/gUc+WjpzzoYbp8XuepbyFM3CGGNY33cZmcseJlzIs5IIMuNvP5s6raGnLEp8wUdlSRbby
zAD4QleV4c6XIZLREOfhQyLFYWagnm0F0fXXnkZ67j50JHlyAnof+5we7aDdI260u7F88HkCyU4Y
artEqagychtddG1nNvU9tqPfttE1BP2maO/3pXkc8tHF2Ex0r7NpZ5WdTLjmonxHnql90vjPljhL
qgP3cL1zxyHdzElUwboIqzfXIjLhSzGtmOfIXtdTS5erdNbaH7kG2L945zS0GxoxM/mXR+f8XPiy
Ojmq7QXGb/RtFY7NDWtA9Fx3Tb6vnXgE8t8QhWhUDG6Aw3h+QP8Iif0PBk9MxXqF519cxiGV8Ir6
jc7Nb3zQmueBhUxMB5wavjKOP5S+GTOmk8ox7RP+cOObp60YF4bqsAcPw0BSeMTI1yxMQCpoWq4P
xGHoO/nllGPyOVdmfWqGIb+CKx92o9W7f0zII3RB4eeHOp44yfvM8/bdZXnCNJqNyaVSNsVMSdS+
mLYLV5qt8PRWjA2mFwGFW/OmKPN79kYtD7EqOhtHrBwewBWreOpBHPnLUNre34xmIXMxTzCpHvVz
7IsTmXdYT+kbe8fXOWsoQ/S4rbis7GMdOulZGoDolpY9u/CCItLqPG99tTAyPq5dDxOZMm7qClsQ
Zu2q9SZ5B6Nb3WzQsx/omoruQil6c1M5g48COVkIWlRHU10IiPKOslad2taxHsiyEOB7FlkXpirv
2ZC6TxlaKZbm/8P87/qxe62yxtz1JvgR/AOptzUyHbqLPvbCfY9UtGy6vPpS+PFf8FRjSQKZgbIS
YYFdFLMh/4TmNHKU9bCajnOI+yPoEc1tloocD9o2SoHytuVPN4TG92CCyllBQ+kow9W8yW7fsnxp
aEdmR2K6TrEcXYPFOi0B4NaAqqZ7HFjRoxZwaA6tZTXNOvM6rmu3zIEcsCdz6VSR87zVvVk9EaxM
38ZqTDcEdJqbWUuLzYz4VWJUgbfSlm9VGjioTwHogjBMuaLn3lm1YZOAllAphUMDesWRpwJBAYpm
kg8M8RMNHWUaMwFbRG3dULuURbANoaRSxrzKgZVTL4t66xaOSxeQg2MhTzoE7JAkD7JohqwDZKz4
hV05Ooo6yU4FnpNl2XA56LT0ji4W5OXA70PRB2abg+/71HWXfHZK+btcyvbI4yplgdOZz9znhu0M
EZ9+i3LQz7xUPj6KGpwXND3vUkOoRLVRobjySh3+ho6WZxHhdUJwNaCPtwnC4GBq8eMRkS62MXdw
dKuKlF7kk+lfGDzxXl0DTTLsOVI0k/L2TuFnUI88tz72g6OOaSeNa2NSQLdq4ioiB+Slb15lRrfR
Q0X1a7v/LkrP2CjwAruCkx5QgCbnmswBK4h1mgw9PAlk7TUzEgQGn4DMl0/a4pKPcYM5mMAIx83Z
IQrhA3CG8uQwpS+iOZ3WBrw6fNViOPYh8hzeFdf/gJmfoea5XbdQZkCBgZnb2YyMnKTPqgm4bYQB
K6PF1Jg4wGejTO9u7tLVMmrdUZCBtrlMolHBZg+S7Meq42LZC7AYPWEDEAU8m25lMVLfMwbUHELj
dhXJ0cSm8zts6bNbAtqd9jUMItxa02x99nFJW4wyfjXo1a8idHB18I8rBpv0WzpDd4iIHpHqcdN5
i08wuUnJuJPFbvcyOaO3tUeR7ehVd36mGhJ3BgLilXutTQvkOH0EbaH5Ucdm+KK0SX+HYMuMiRBh
7DFyusMqfkyjceZ6P0Oqhzvx8OJORQHlZLMdKCyGMdV97qSfOO4zWDvFgX179sXBJAEeVD8cQnHH
B7rq8tsQ6MDmnj7obdNXxb0SMj/7oJLP3A8Z9/yQIFLsOfZ2oNrr4ZEFuI4+Y+O75ZK+ZBY4/oXZ
PhAuLgGlqKiMR840RCViF+txDSfzOfVacWg9Yd1bel4oHw7LmpkjLw+ZoHIB/7jmPhyXiKZt1GZ8
qU0LtIcYuYp9WV6hCcHo0+n4u6GadDkUNjUGHY7ym2XmJDzGJp5ukBHLZxzj4YtlOBPM4dj7mkfd
/hpqhcUH2NUuDZT8nuBdrEN3KMidJGgHg0aoaft2PreDP6wmtx73SCkdOnvkINdwu37rygnWCCa8
7LUhqHsdEdphi/VF/lY4dfkbSa2DCskd229x1OlR9evcInbAOs7D7T/7rDZ7u4Q72JZg6oY27A8z
H6cbCbTy0W3SdQdsO/EF7BSbRtu23yuwC7s6V7jQZwejfNsxb4hOnpvgUagRR81dZ9I/Kb/0mYdJ
whwqP4W27Yly18MJemAQPfssSznwGVTVsWrKgFvH6BXrwBDF76RtfKTXMty6jlO+IsPn9PCxTdnn
TkXfaQuAJBVWgyIC7TeownnnG2mFXhgOdBm0VZWvKwOzQuONxSZuyADzmml6q/vH8hdQ2Jirimmk
15a5aBFP11y/4Rv3F8qcBhnPdzCZxrMEmrRFzHV3ILsog3GUaaLQAQeQjzMN6g5t9IOKpwu6z7gL
gfc/Y5Ap1n4QiRfOHeNTo/P2GdvgI1CkBeSaIAperCIN35NQBD8ebty38PG3QFjpi2UpqvydB9aE
5iRttXMtJ+J44IbvuBrgm1YzcD9WeNSacu6nA5W0z+jW+ybPAf1rLhvuEuMp6iN6WkzmiGUFnGE/
EL8hXjV6zBwpgxlEB6FvRjiKU4/ugWCg9QtyJlUJ/aMvYsnj3jpz3qO/CbhtTCpawh1wLGv+nfYO
+5+Wrt9D5WUThkFNWD4JpvSDcRfJ0pWUp+KHcVcBYAc65p3Reo5kg4MwogAW04Fbso82sFW4OLS3
Sd+wy1JBf3URManktbUJkD3Lf2phDy/ksYf9BEkMfAFVmrwvRbkrCZZw7PS8vyJoH/JB5FavFg0a
3LW4r+CfA5PZMbgtgBuh16LOOC9lHxg7CBdxvEpst32KSdl9utVAbD/nKsaCrMyF46ekV2EGLX1Y
8Us+MKQFemwO6QLRu+c9t6mMnQuyY1YWREfWwJyKpAGujHt0n1yhAxl7x82Ni5NYv6UqBzKDNhoF
L8zLn+Mw77YFsPvnKkpfLDOzloMb40NlKbG3GFTX7phQFJAX02tKoHfjzKW38mtAIq4/Tl9WVIDW
nvv8Pcwke6/GiJKPwfFbWLVFNm4QRAB7p8QeICkbeElgwx0HUTlf6SzoC3Ei4xgy/yzDrOHGnJT6
pasIavJRKFbUIuWsncy++wHwrdmsxWQSYbLuB83VaTlNuJamG2ygP5RPNKzqJXxyBOCho1fYN3u8
FmghdIG0roGdGzkOiCM9I7NFzCQM2m0Qp8a2Qux66YZJHnw1d8c0sTnVoj5G4SK3tfVDHDN7Kus5
fJpiELl84NItGAPi+G3Wt09mKe0nQMCpv5y9ACp9pDu4K3OqPhR1zweX5Ita/C8QJlmWWQWA12Ek
Nw/QvDpO1EH/ynsz3iASM0JXpNeewohHoNeMKXlprqw3Yenm5riJdfKMgXn5/91deK9L/vM/Wgu3
f+uHL6/7r7/p/0dnoSech6X7f7QXHpLPFmWr+v4/nIX/8ZX/bi/0/0X+BjwPEAX7EZHA4fe/7YWB
/S/OHZAMHkEJ+z+Rfiz3X1bgg6gDaUa+IfgPb6El/gXex8JbiOhLEgEwzz/+TeyV/27dw5n5fw0z
0Ozx38IAOBttC94Qf57jevYDBPSfwgAm1JM4MvS8BWw61Ia3Dh6ATDucn0hx9xfHgBmm5mrd1o77
03nhLoZF+zfrgvMj/yBpfAC3HsJXw9DzyvPhc8YxfxAJJ/YGoOcmpU9kQT+OXsjKrS5s3X6rzjyL
OdNHP/vUpGExLsIfmB17vrnK2gyTr/gzq+Z31dxN4difQH14jM4gzFOneMZz+SNFQyIxnxhlEEPN
ENuTictbz2zbrDyUADfHU2r0n3XI4tLsjQKKevggw4MOZTMGf5rpr/0YWpgiEWDqBXLO1iOmrEwD
RmEw4jAxynNTPB7TsRbsxJJv4cebJu4huD+yDhZknKrinl1T4yyTX4aBEAlSOKM4RvaLMQ6/E+7L
4ZQewIp9MD9DPAfIqCY/X9UqfnWCD9vK/+QR5QWpwTFQkp+M8nlda1nerXpI1uh26aXkRjgq6Irc
7aKPou+2zPTTButZu4Pq93sILPcLZOB5oi2c7c1LhPZynidM1AHdWF5tAtZvYCfZRfYEU4017bAL
TRqX/aKmFmR0mO0m61x4BkadwLn98z/VTXKY/PkBUXa8J7uHnMe2TGxszISL0nPKTWLY0e1hH6PL
uBjfi4JzEzJash8aHW/aeuDm5iT2KxpmjFgSzhuz7V91Aihez84qCYz0UBqxeYDc/mQ4Pae/YYNK
4t3bLoQOYE6nOus+4qDJXvRcGodeQwFkkNw2Ttt8+uGbbeOCVFYWfrN6WDUuayXR07dJoZ96YeTO
AEyQ/au8rZPSj161wBWz3vCe4iTaGdMFu1h6cafwbRZuek5AHZOCHlZG3DYUM1Et9qBDtoJujAcJ
mo44bylbjgWdVTvXf35xNPJNkYNI9GjTuDCB0wtk5b/01IlN3frTudTeWy4I1WIzU8dJ9BflCX3I
R9T5KBs+JevGHcs5nnt+dosqf3qbNNvKFrqLmpgK82q+MpEcoPfudSzN36oPV645uU+mks2CFOIM
XxkSkDVlCVPsWG8NZ17Bh2nWPd7mFevSeoGli7DhEsGv3xuGfRhzd43teNvO/qnrOCMOj6ewN0Ay
4ZG5SNWWHTXzJMfgomddDKCPbFLOwVJpJAV/KgJKTMloJgrHmxTGsGOL/OH09hH9qeI6W6S0a560
wcfO4W9Lgy4Fh5WydlwighZHoQ5JDmHUrPO9od3kYFJceSRmsGGqnnaY7es11Sjl7zB9qgBp0q9S
vLW56+waNoRL/EH6plBIoUvIV3PAW0A+l6ktoftkHrZU2BI2hK6/BngjT2ZCHFoBLljidBsPGGXI
hKjsCb/eySl6ebeF86ySvtxjRqabw2RZAE3kBVQXSw8rxKFUjhZBlHybpv4uCYDiFtJrCX0ZuA2x
8Ii2O9EQH25Dx6WMM6heZlu8YRZaujn+oUo/ziUElpd11M8Hj5zMMU0xAzOy1oxPzpucsvFcpYwV
JAuAQYRgerYaUjfCvmnia5MWMCSOGiowHxIQh2En/Ya4HXKCpFe9KKm0oVLpAFLhZKYlDVSZGx5s
ZgI6y4yDh1WOn6Meac5NGioNhvUQcD0CwdQrYUbBKmikc0lz4kWiJN/VgJqGO0YPcyzq9DUE6y86
Chtwm5+KlDupH8HhzEvf472ioYzuofPcWDYNf7paAhmYWufYCxGulfBgRfRwGqBXXEq/vIRZ5u+M
KLoYRu9chihcuw9MZeGTqa1PEEi8rZAlbuHyRzTtAwxA5Mv6kzaspYru2iYFzQn1kXfhUzY8BwLT
+JnVjFREQyMtrStdQF9spffdluPn3Ib1MlXGHQwLXm0D+FXHMZLL52WC2uzS8LWQJeQpOyuWSZX/
cWygVtxu7iRYX/ie7CR/y7HFl5lfktLapZSkzVeFnSQ8atFSxJeUO9SCrWyG50YCV9L5jCelje9o
KO6TaooQsAKbCE7xlzp3D9LIw0PvGa/04rF5K8AGt85VTIIOLTY9WDuSa2ZhrQTRxsWQ7vviqidS
duwS6WM7A3Ez5mwJL7XAmWMvDaAYXF9ec2CB0tICWPMsd2rBRtJnL+npmRVadReGi9XPbinEm33I
sOMWg9dtzKLxt++0AFca/ZGVFGrh6gtBgOTmznTxtAAczihdy2NxskPiSpnRydMMdgynbYmNyO2M
xfxoBojGwUUQ3uQpvlRMsPFt1uZbM8bsjEJ1Fw3iFcWKLl4U74k6Mf+I+ERY0tA72jAKSif2DcX2
CL+oxIltjUtdpPe8j3Ztn7qbpAn+1pKD8Ix5FgUP/HWZ9ATp6ILZNSFGGDGLM6sRa+FGSXimnaSz
2+Za0k7qOIa7nDILgGxEcK3NEO9GJIGpCpIbeiUepVq4azPOWS6K4NS8DZ53aDGS0/eTEe5zQ1qw
+uAhV1i8SNZEASYcYmarkIPEwh+ya1/QIsQxJI0pFPXj7G7GODI6Lu3Kles+6TrSZi574jrkc5Cc
daF2up6hvLr+XeWOtcD/KhcO67WlvwhbzpUW3e1RCNJbUc8gQouCeyNjvxm68EzN177q6yvn74VA
HqRjPJ9XKhiXtp+bKyFq2poxlyvlzZDRpEFkY4Qv+1RggVwiT5wGHmp5/5U5VAekAow73vZpxQkC
j/hSWF6+duxGbxljqC71zHvsDh9h1H0wLZB7y3GHuWm6twW/G1VCLgML/WusT1WuFrQ30ItFCoS6
dDxzkXd3a3M3+UxS1hov5nPrOreO/44m0YLKdS9KF1+SWWhq/QOIfZyFSfZBV/ducHI8jVn+Imhm
8jrCfpnqEOTzh3hJSyiumWQ1UZiH8w9vbe55ZEQIlQjOwuCx/lRG8sIM/KWhCxYTwpxvY97Jy7Ue
wCHloQ3RzCLakEuKcBLKbDaEFPUS0LbAUGZO6hSWj40nbseNQcFuKepvwwOAFIjqGzmbcsk+Tg5C
eIyI3USEZNGbyt41wKFYf3+4GOMXrW+f80gfmn44mmoAinbxI4uTsTxUbOLJAOY/Fu+++Sh2NeVi
rCjIyjj0LTySA22PuM8p+mdIFF3rCU1Nacaz1w7vfdh8qDa8555+D0a4KROe/PmkfUrnrbcpNb2V
Ag7Mvrnlrp581b6xTjU/bFxggAK7dIneIfk+vp/LJRuuBQL0moX0jeXMmhKYu7Rxwc1O/GM6EHBq
Yx+g1pGu5GvciK8xTXFv2C3StbJu1YegOaDFq2Ym6a+E6hxb4J10bFThyNvXJXHYySDHFNu3f16e
PaLFBEh7rC3kLjezv5hauoXl9yvLIdOdddE9wma2rkqLMvv4gP3ppw7sV49FGkmyr6BskmV+AaF2
md6aZP6dW+Q5rPleclHhIjwlbflCCDY33EuaWTd/MPgDrZvbZz9tH+zNvsGFzrcMjXnLu7jCdkC1
Wc9iu81+iAV/OWb2Mxf9h4k6gZl0Z0v7VpXRfUbVaQf9WQPE4k4cfvlxdHd7dyuxkaYztS1+SX94
9sUWhd4Py72IzrlQInZvy/KUDMZfWTF1lk+hNO5p1X2UVbyJmuyLpchX7/jPYB+18vd8pq55cOj4
It/jBfBKizH9Cm3rFklvX3jTau6Dv76J3woTaZyzbvCwzxG+LU8h1R2BMePHpDhMMhYzx9aPIr9g
4VOU7Ej/q44hFYm6+YDg/4XysCrSD6sGbmHIDzmJWyUwIoXWrSbAbBbq+nh5TVP8qCLYFy0VcImR
flVheI9G/u5JggNyfDad+mJtL9AGSZsa5WHKp0Wf7SkoTFf8BSWflZEFfO3K3x0+OvbhLp2s6Y1j
IQUj3bvVsCZvkTZBkRuLglFrYZYzOYZJPnccC5rBnJfCab+mhmQYnXLss4h1WSJbDRNFO0Oc0Eja
fomgIl6JsxAzXksE2cdoatFt3zPqtNj2sKD9Hqb0NOU51beWptfKTP6MfngFUolta5zOYdVh2Jqb
bZinf7DqO7j0x4NrAmNUNqeN4j15lM9UWUefB9YbnkiTOBcA3TrKKdAdBXVWIC17kHtJTfNriLNw
EYyqWRkJEZMAN/zBIYqNualCEi2zfPto72FkCvasivUB/7NNPCdlP5eRIXEGqo2L8kEqoZ9dU5xx
kul8FWqKtgEFIFAEIS1iB9poramrGYYGihpmZzWX+S8OyqPX/bEN13sKFXWuQhs5cJMWYmvxKLPr
8+aAxAWxpnnhdvvROL28Ec7KeMv5hIbDUtfaP0IGW0GMMQ8BxwejJ0qhQtpJQwdfsGUmFU4uGe7d
Mv1lZ8ZwkpbJKdzV+Uo8rIh50FzHrt6Fcix+kY87FL4wrq6koCqRRLO0/6ZlKvae6G7UGY2nmkHX
HFnVhPyQjlMyDKdRDntCmKQPdZ3jDCRrNrqXQPFA9gYhyBVmNFAJiq9jFVLqDBgIs/PE+SRsxj0P
p0uVUvTaIrovdL2VdHCtlQYoyL8EI3byArI6yJ7hjFgynI0yRIK1+mjvoKkuwAaHkLn2fUgAgD2E
uZymN9dt/TeHHw0YrgCbsFfvRnbhT30cvMWZaKlgsNKD7NP3MHh8/8jVr2E/fvWqfcmxUT0jDf0p
E7pijK6tVxoVeeGxhjggl9IPOzuURATg54OerSS1sM7ZDpt9Bmz/HBQ5uHyHJRs9nzVydGDvU0+l
1CrHxk6KWsNQ7fZBWqfUirH68bMxu3QYmEXiPUcml3UqjRUVgNfALyHa0FN9klDISKi661BG/YHJ
IceItC3nXZMlNU15Rn+rZbty5rgDwRjrCw7kFYsr85g+fjHK6q9bZhw5Oii+bSdZYymhV32Ngcye
/PSOBJXRIdBgH6QFmu6RrVFHxY7t+bnFnbVqo5wQZUwe3LTmU2SHi7kxxcboA/FaYAtdIkR/Tpoa
6UZOR/1wNadKlpsM9v/NLEkRgQmQ5O1ZXzsakXVkDJEKu22MB98W3nIUQb7ssENNFsyFIrE2ZaFe
bbg8S77vGdAp8Ak9OMu51cEpZKG27YSZ783I/VvbOvj9+IeuzFdIVMgwjFM0FCvFndz8TAvjtTBH
Z7WtsnoGmCvO1IsCuob1t63CxLyMJuIQMOkPboBgdEWwjKrJOJYDADcnawku2sOt1xHym5u8GBUw
Hb/Lv7M4fqLkR+WwOiyUp3UQNSsznjjaYz9bzUEBNiJL8pVnb6wgyjkfkNw2xMxzgIqHvBEkSYHN
sSKw3SMEh13sySeytfRqYLNc6eFs1RSB1mwZRhO0RYOKSHLUEMdYD4uphYEX2A7gqCysd54B6w3i
U0Dmvaa9lnxJAPoim95SGh43ojVRTnI5P+KHBgTK5pfbZvG6g+0bdXm+iRGvlvh69LKTnlhqg/c+
NcjfVu14KDjanJN3cy7tbWxhoHRM/FcjMDrf3EZRHq37OfnFoTQ/ori8szWbOY9RKlySQy2DQYNf
GyIK6Od6hUuj3Q5qRHnCP1OVZbqjHZzRPtIGD9GEWwnhRLfgnvpoT0CNnPAOBmzVERSKgOaHkdpp
mxq92hnCyz+/eCMtkfajS4PpBlZ5R7DAHOzH6iEUS6x3IyjFztlR38bxo2LQxBLrJvNOcuhedml2
Dk0MaHhWz42R1Q/mOopQ5qNvJTqBeXahE8s7eYCYM8hXu8RraRJ2diUFTzYurAWGIebe+En72b2K
5R8xY7eCaLU0uJWu2bW526DD01dS7LMru/bVGcZ4JU3sYYZZXzvf/8wMCwwfW8e9P5irpGjKI3Cz
ZDcX8x/DaEMeSgOfKT6QRzBqJoOXfmuVJ38LmiFWXAz9MVCY0FrOdKHggU+vIPNxMVOKxefaU03H
HYh2Q5LIeBfQPVdj6PkMdcVX0buMPXn4QY6W1ptAt4fMl/zUmu8u6PI7Pro3S/jbga6z23uay4Gz
P/u3kj5xxGdX7yPL+2OPOZddVbKzob0GTw2fn0Gk3IOFc3eQ21bREPd7VwwHH4BzkfR3IfrPQIXO
TkFLXLaJfsJkS6txzx7dz4szAOtsX050ePhk4q++U99w/GGq7ep7UyDQte/zMOJKy8D+qllyz9Vz
xO5FEfDsWNHirOQcolGf6A7dVgVYQ7fpJXBVP4DdiA8yRv3oKGhYhaaKn33jpYXCioYOPKT123Ma
ucOmAg2+xFyON1jR3+KmB3aju9zlLRir7iQMXN7sKsd1h0ce8bDcuppXy0J6p1E1ebOvGu0pjNNb
06b+SseuhczSnTzpI2FTeK1bmlV879DY9XOmfHcvUwU91E7PA+InWz9isF3rXsK8/CSqycgPY2cz
Im+WWhoUlTvxInWqkHWBpXbIW2SJS9RwHNjhOctGPDVfouvfBf6g5zqb4m02ed9sz5oLJtqeNDHW
cg5j3Sd5t10/Jfonmzhz0LZrVV77rRSzy1CLRw2ygQUomnZqjuGBJoqTAtweLyvPY0IFdaKhWbPU
+8Lb5py4/tkS2B51isFTXRbzqR5ZddYxDVPFYEbnmpHIxUWCVx02f1HNlyYwTrnsAAY8GlBIu/Qb
zJzVyjQqsUws3I1klRhQsTNvcN+cUguI5xzbPTMa3hURjs5aTQkiBu0lx5yd4+Hxb0U9T2CE6cDy
20fYsY2eBnYO7GLtEpoDo2JquoI0A1B5iLSUYs+SwyBn983IGX6c6/FoxWG0aFTDQ76yvqaU9l5d
BvG+zwdQmQl3y5RbJFdSscLHXu58rPp5GfmLBPvYNs4wFgxsBnq/Hk6Fy4pYoaWf+nKTRpznPY4R
J0o0fzgI6IM10o8y6/QbHTq/BDNRanAwIec4J9vNIYNGVCAuSgFBHMI5Bn0VvuSsFzeFXX5MstNr
H2z9UpYlJ2mz9M6qzBCzUuxoKUvqBSsRtaYJaYvbR2y9Mox2TcKZOXL9NWSNPy4s/CuJY/OK53hT
YBU6lV617WRF4yURYlg8ybXHLsQNxnG2rWvT2jP69hbTOkMWFWwLh8r0EwgXmuCaWW7LhighJV3H
cCSBI6CX0ATWJ3TyZcFiRDlbycKMD0FNHDHFJ7GzbKQWVeTNmoprdBQuEupmuJtra8zX/JZ0H2om
ypLTAxzn09CNzdH20xF/KX2qwxBtBQgOQLzWzp3bdOsHxFd6O9jlTl8sIkHpdj/jlHJmJk6vEOsO
PtfGRfa9ZvLSRNHVUkVFvY2gk1FTxVMDzA8xws0WgK4q1ttJbGufXOqAc68piZvh4Ty7UfPuxOh0
rM2ug6HSBf2F5sXHV0xGb+eIMAfoNK08H6cGxUqPtB8e0dplhTDprxpb2K7sw11FVTsE8mTNScM7
St15RxLSf6d8nJ9LFgTFMH8L23de8e39Zbm/E/AML27F0FbP4xOGg36fF85GCD6ilQ05m1rjrUj5
mPh4KXfepnyF+iioUh7W1WN6yxnOjy2SoGy9do+5Th/GYGTZLcm61SqoLl3nNji4W+jYj5r2LGKc
yOH5RN2UI7K619HGiQEFYN0/0reADI2ldMO9cEBPDxFV0TELks6k9JBl5rgpkhtrM7BEKnmPuzbb
xANrhcoFveTJb0wr5bbMrfnFVdRu+gCtzVjuVVX7FPnZwTUTpIFEVmwLFlDroouhIBRIwSxQ/8nv
PXtdx/N8eO+pdf6weoJwmeoXqhPlq5+oeekZCb71QiOI219KUkZOsgPn+kOfVFG7K7J/bOJcZEl5
0J62Cbion8EpirXjBDHh2cd5KuqGnclsTXIvOztC209lSrHSw+pMtWGBrbWnNnVI9uTjYTRK/8GU
UGQjM/NvrVQJ8ioq92x/zyxM9vGUfroistaqN83FPxdsl7NZ8n3czY+Mmf24G3ONJfHerRzgrUMI
XxdSpKMR1HRiHDlRupfYg0HZ1M9aF9ZinG8sOt/m2vqaG+/YbWu7HTe1PHUIkbwJr4TVqdcQewcY
aep5zYJ+j42G0j32EasRjPcj1Y4Ll3igZw5bldYvGLMf8C92Y0nwB+Pal6Wo9s1L6pOs5qdOzrR5
I+s8Bh2Qb9g3YyJbLesbjNMFfvDCapc+yNu6KFiKGXDaLFmciiTjeOFz+01MxtZqkuWOEfRvRZHe
IgEyckR5fAmo8OWsvWqUVFzAYhe2AY1SRvjZ2mm/oUUPzJfDkxcSV+f0HrCWbNzBCN23U2NctdHe
fd8xtgYykc8ZeZ8o4mK6aE+iOmRKt8cSfyzt0CT4pUVrOJ1j5KV1l4FYM9sN1+/ge8eiap96CvWi
2K1wkemrObX4Y0HZfFHP3W1VSKExvehNYpCcHm26Z6hHEY4bLVsn9w+2oBWvxeWOhbc41m3D7crq
n/g5IkQnbB+j4U0XLqv1VELD8Q19NNrR2uoo7ZEAnfkca5dQVNCmt6mBWlo6BFEiXL6bko+MXyf2
r7Ai+gCqAYBCz/Jl1xlx/6v3/DP+vOCUm8k+Nh/SeW1/RlCFSBSm0cWbxYLyErWZR3YJo4Y8P2Z4
EMaElZLjJdA03OlJmd74EnUUHCjcQ6WUVPfApMMAVW6QBHCJBeOnWdHk/W/sncly5Mh6pV9FpkWv
GtVwwDFZmzYxDyQjOA8bGJOZCcc8OOan1wdWSX1vS9bdWmghs97ULbtZZAYZCMD/85/znX6ivb4e
jHOWeK80i7+QlqrXlZuiSbg2pKDfTjTfCai5x0x+pd3PguV2K8Nz4mSXUBcL1p1xeqI6kUBGfmO+
DhwJ/aVTqIoqnME0RAsz2jaEANbsvN5l1Q3s7iGzz5T7cr7elXmE/Z4MyCbHSr+2ZQH+LLhmH5MC
bSyD/ocvcACo5inALrlTLtt20xJE2JS78fslqO2KdjUFX6NBg2ztEbIkjLwfDIalVLpgp9Mbo2gv
Zeaah77YyYhdS6mNGC/wF3LY3hkNMALcqasA34Mcw0veNpjpj+5SxOZY7nsHtXVrNcbPzg1/TDbm
YmFUPmXCXF1j/FhVEZ5ew/xMI9apRgQPzdKPQVM8unLEm4sX0Z/XuLlxRcXx1k0k1uvZpwR7JBUo
uwfCUEiNDda82ASzCFXxXnPEtLoWx7ynwYzT5bCxu+DaCeO1mPyfKpTbeuHZzVKpLRGznPMGUdj2
TCcn2Za5WjRZ/WtgF7StPfcrb459pT56tz87s3MW6BpGMP6gjY3fTpx89lH+mHAbhBREoH4CbTz3
zP3Li1f2RCliyX0nIPcTwt+OF2eHSga2c2Nz0+YNWJcGqD9Qc2ubjdV0lHkj2Dza3FwD/8AGtb1K
C2RMyWYAAwURnbrP8+2AvouJFMJMZ0sAM/2FUbo796ide1OCl5A3szkL6kj6XxQG+FtXVNXZoZhp
M87pHZz9dm+gQmC9sOy3zpRHtmTiMdZPPka1+zAcSEbo+lGOmB2iub71A9+64BJGPKKE2TR6rtso
ufFA1t8QzXfOvDVzREuIlY7JarQ7587EvvA0LI1FdfAc+cOe1LMmAz594gjnMSHYwW/0yI3CyUKr
WqGXtTQhdB/ChR1pOI19qlX54C+ZnYZiju13yXsWIS7aTXEfBpRA6dpembVjPkb+PSb/+Jx1CV2V
XT89ioSSxGwHrDJ/BJ7ylLtBvx/C5WSIICiTIrjxFB2RzDAFxovJPqjWfTFL7AiRbMgKlZ5cy7Fk
9RCE7WHOlbk8l/s9hCRN4DkoNpbTeRvexPYUsrbepynO5Cl+MCY/p7droUXXHpJIpopdzQ98EuWw
haYqmFAyZqAB2ifcnYB3Atojy+9L0QKx1pVN1Znh/5pyPawNsx4P8WhwQcvohnO8f8oDx7yB3Hir
6X7E2cO8F2HDR8LNOL7gW7kwx6gMRSKrne6Hmxlb2kvxh3bPtVPClgoFOEtU2lXZt6Akpo59Jbb0
fQMRWw1zdakqZwujyrripGVJZnr5zsF29uHUX4ZmHLNgq3Jv0qxiCjDdJ4AEP0OsOPwlDcHhqD/O
EiU+9Fj1kWXqXoOCsmIZR5yYUNp3btwEz8ywnuloNH8w/sLPPQIhXXUTs8YjIAUFMfWXnyeltV52
6SZMZHIfDT09Skl7O7Crg1gK0mwc1bWdco7vqXolueGEs7pMTaUuFMx1e8ezr7Q5eThYeC+yFBMZ
fnhc/TiVVgQWlyOvEGvoLYBBqw7YmWjq05Rm9tpaktEqw6igq2k+umyrtx1y4qbuTOdAimZYiVKM
tywy7mt65287n4NcwB0im3iVFTV0MqQ6UdnmIS2qV1uQfhazibyLn+rksFtFI9xx2VLl7bEcxL7k
7W2vV3d5AY+m2kRFZINdrUFt1sR74ggERuykf/1jBFh2ypdJqe3w+hOuu+3DQ1yER1pm8K/4Bl3P
vb6fKeohpH/7/Q+vnghxB9bZDPB7JwALzOoRnk/MN865hfZH5dJFgw9reluGFU8NzElUMm/t+lb2
7vBTZcCAYDzNU3/lXrfNhiSDcgmHzGQ6fraAzJ3gZ2LRmMxk1/gGW6k0eIZqnh+oKTinZh4QTK/B
sozDAOTCL06uSYKnyPVdkbJPqEQvjmUtNjbdOM8cOGitEPKsPc7PgWlRSj+G4UrbGdk+yuIfmdS6
Y9ySGoldbtuofPO2sKbhYarVu6qC6IYyg2SPoxpcW1i/zx3erGkGQjKybEsMt3jqB5+sNm3LEJSK
G19nCTAkDqaj3WMmSz890neXYcKB3m/eQPeVEPNPRm+QyGt9PjRYou0sv+QDF4q2ox0Ruces64Pn
oE4HzHThl0mJbjtBV8Up82zSb/gMl89jVrV5LcJ/ref0U5cs/tG27eWKX2kgFRc6Ss2dgbFoY+cG
dhETN4BDtd3NnNTDAw4iudcKVmsfab7/gCMQ3cFBDkvgntLJBvlXtnduZXF6GW3j0rGYWZtczyfQ
O2f+cuNaERbaBxwyWjfeS3Js5Gpa4y3qOf6PUb4Ny1CcNbgKGjV8fUc7O+dHCwkyyBnylG1HCKsl
rpQQGAZpNjRCfdKjNa6q1jsXhC+bYUBr6K2PlH6toRXgg+1DULsdym/FdlG26GxsMYFacNdeFq7+
XdUWv6e02OVw55CViy+Oh9e2Hsd1ko7g/qhZbujIZinGfkvY6pPdH0dxqR7ksnn3xwTu8GLlhKzL
gwCjesRp0SSBrPIfmYZBnbDPJrTJJogSt8ikbxH6wBMZO1pVBzUgQLxlkNluSMZcZTpsrME7wvO2
37XL7q8328+JdMnZIAlz4aLOt8qFqTTjD8M5c1bRmP0JzPz/Jan/Nxi9Ywf/RxL96TPPu3/4b595
9T//4fypVR43f+ek/vPr/2LQg2LFEW0HAD1sCxM1RuY/XdQeLurF3u97psv/IJj9K6TVdv6A0e46
gQ86PKA5FZDpXxB62/rDYk8ufImD2MRH/R+C0Ev775GoBo9ODFG2Lf43MnlhdZHoOg3hBmDWwlwQ
L7VU1Ul1cX9XydSFumK50YefOWxEuz5VO6pY6vPENuJYRlFNXSAgJLcgApobwtwWzOPHzC7zLXXP
2KYTi2cs1ULQbwKPQ5qBaxcqBKPZEFIrUZftBKHb45MIJejRjTPzwPLB24PmGfaWg2wkOit9dWbD
OMF0xa6kExomfK87BVEQMKAObJVjiuDzQkFfiSGnVWUs3ln49TdeTBnfhvKZINvE6ciEn8hqn+Zp
vitMt3gdyBoizUBJ/RpG175DY6XhxwxhSVl569s7eqatpxba4cMIa2chCoZoqMjRNEbNerzAEir2
yKFMk0r+zAed3unGyN4YYRI4B0UDmpD7wMr13e4pcePxakd1ezvP0jo7HL3vuAOqo+ki+lUILntB
X+cp9dT01KWBZ551pClUkZNS8XZMaaNYicxqibNKXDIW6nlpDCGkH488NIA/mIxWvY5rQnVJW6Oj
arP5VSY8QETRQ3ZpE7gzsrLepkzkL76VYdCj81Y9zhlZz7XPXNFuugpP6k6BNGP9U8UKc7Df6uUE
Q+yOoshQGjjQOPs0jgMqjDps+dJb4wByzBSY8ajtusz+OD6zisTRZRnNmeu3/Myn0RPrzm5aVP7R
OKSkk+85eITRJoo766FHC7mDqT43256T0L0BiIoFXVBX0XOul+CtZolkEDHRfJ8SnTck20TJb4B7
5upY1EgJRDaQmFWJ13X2gAuSAETqRx2l73UIGBj4bta1Sczys4NfI7aRiJIYdIQ7sXayi/3szOab
iiu66tsIiNBUuWyZNaffbNsLxV8vuBrUNhxq68EjjvwZmB3Wu67F+zHnsZNsXDZ4EJTqYbw6JM7Y
AcDDiZFJ8WdNnStu56lqKQwO4y+gS9UWBgQ+CXCdBNqypkFbI8kA7itOp9DYa3oHf4WOMX3aU5q+
eH1l+xueotYvzOl8wFRE09amGRdg6+gOzIM0M9XTj5wGPJted1lhTcosClTGHvMx0PU+3Fkg0+XV
rVhxbTrG3eiTc6x+LMYWlCjMBR6KraMLa4s4SX6ZZHXze5jq8ogSK+gpwMSCEysqGGIMNscnMXkR
xs8sCAj49/24Npp5yeEC87mXXdE+NIGTcN71K+zhRhJRfl52H2k+Q4yowuq+A2+4zZo+YCDOy5/w
2qBO2bMCs5wPpMfXQzmIc5jFub9qE8Pfy2DEuje5AZuoLJH2vVN1xS0lRYQI8dkQRDKc0f4ZjJb/
Kw4kA46RtkAloSo1VzexOjRIx8Fn1BglTQlikh9GM9lYwuKGyvE4N3EaunQyMdlsLHw/H7Eq+kNW
R/bFsk17L1rccWHCYpWEIu6krnG2IAOjV0AOtE8REE62EvoE21sQP9jXkHu9Ph/xKytdnKssKfAo
kTFBBjNJeh17H+NBb88VKF3GLwpxGo8KxjBrUSqCKXrJmw5UZ2b6d+Wc3bO0S9e9h7wCNM3Z1Q64
pNXgFcUrnhyPuJsJO6vr5JdTGQUBUgFJtPY505TO/GTHNNo6GsqRTV/nwYoN9LRe15sqQjKtB7YP
VuYRKQjwrbrRKHG/ZMMITNjp94Qx7Y3tjhLwhJGd8U2Nt/1MkiGl6HdFOmXe2pRLPQxcbzfa6oy7
2hn8x3oKvRvZacg+OLFJZEwRNZj8lxTnYSJYzUlAVtIGxAVYxdjXvVcg6GUVfvSQZBtQgO1gWbTA
ihleDY+QhHxlazi3Qd34kPCt2n6f5FSjbxptfRrG9n6URccw1AvcptpRfD46aT/xmB4J8Fjyw2T9
9DybFfwBHBGA4GrXfEW+zFGbRzSEVUJX9W/ka2HvsfMXF6yirPRwpwyoscT/t848NRsgIcPatNvx
lvU6C6IAr9mucIHEEO0cvPt8tCkPamZ34+rUu7Oa2XgIM+ao1Ug58x0ZheHSKkYmBp7wZ9xog8Vn
ED2HqsU1Wy8THwJR84sga6zuLK+fP1FIXdoUahyn6WwCU02p54M3DDmSrQ/1uCE0TE1Pk9Zt/2rp
KNnV1mBeR9B079WEPSAMtUNS1VYIDcQN6pTuMhPQZEAJRNs/2n1Z3Ckf+Ac1pNivTP5s5TBjPEoQ
RYy0stQfFl6JI/6LkoJI4h3emmBv+mnxeWtwElrRBfaZECSm4+QGIQDuaeOCqQ0bTr2NHw0USLHq
7nOWLQElIIQ5SFy6VZ1/GVkTH2NqzG/oz5jvPSpyd+1sJift+vUJWnb9HA48XLWKaUXp4mpHeg3n
VVgOe8MPvSedBP2VlKGNhIIrgltQfC6XXe6dMtGvdW/I7Tjrjsdf4nooHFb04z8lVPhfqa+AKxZ+
Iw1K1CnxLxbdJt+/kz8De/+mvuDm8+dn+ne1Bf/uN/grZmj+wbmYAB+pne9AofzXA7L1h2MLzrjk
CfmX5eT8V4mB7f1hej5HV58Dsk8Ika/5X+djXh2nY1w/NII60vuPBA2Faf19b9KfB2THD7zl4Pw3
AUNJG3dKZaw6ZNBydh2vnjV3kdkXBzglNH/hItfMuhqunlH4ewR7cZlMA76WM8dfVaD6HfGcCbz7
VAGgbAoK1ldIAvqGZVf+s0ryAPFWjsWBEa7H9chn8pfJ2e81rxJ9jwse4JCX5MzBNuXKMZsUjEaL
JyhCguXOk6wE9wX83w3YEm6JpYNCbTn2CdhquBuJRR3mJut+eu4QZAzJLVpIOpi/wGLoQ21nvbxj
ZQOSU012cjbima6GvJJDi0lg4sSscHXjcqJK0V13lUjqE4By94F7NqB25bB3HPMwx2QzcjBQJmRW
jAIsodAzBYGPMCmjS1AM1Y0H7PJnk8w07QVKQvu0Jf6EDX5hSOdB2no04cVstelC7b8SUDCnAED3
idNp91xFnVzXfmw95nZoPkmW/veGV0RX8JMFRmmT3hTsrsAyK5zj5lhsmSSmYKldSX5PpVPTYhyi
jYuCiaXvGriUkdWpL7Mj+L0Hip1Zu8xyeww5bIbPWPjt3wXlsNskS9UGRpDENDkAXAHIZ9RfVqrN
tzzqOFaUQ77sMbJgfsllEj1X5O16zsRNes+PH983wGveBwM4wjqORXOcYGlQ+hn1w7Oa2hjw+cCC
OojVEv3xzGcfpB/NDy6Ygi1HzPZtCjE2JmKo91XeZRvf7J0dPt7xTMpGXzO1UDkHh4QqEXphvLAI
bm8SRiHaV5uK+kErL7Y4SgkDTJqY5NrVZfweIG+/q3KmTzzBWbiJbeWjRtrha5SH45PTlyw2tGzx
ZPkQ90lKdf4tHkmXQwxPZvqji3SSq1ZwLr5za9hzE/XOIVJTQr28kzYGtVKuNszzMHsAUnPOjnJL
ranB7kPO3i/ZjOwTQ2ZHqDt54lR7t7YyQQwoJ6nSOk31MRd1eU4ZqQ5uHo/FxRpGcn7aImHAryrL
B8whQDrxTgY87bAAsD3q+o5Xy0MiSJgRrRmUIL9PXBHg+wDmaDv8HUPCwIycWeEv3KjV3UzhOVMG
CE73tiZnpXFUUGx4qJQ3Pht+y0yAApeQXKi6Xxnri3HPMMY2PFCU24uMxiCir1ExHBSgMuPgAKm/
E0Zcptu+6wJ2OGFOXrAcx88gMQKWG6Fz7KVQK8IFdKIWc3Azp6QhagtDmcjoXe4X6tkYpaz6R1Nh
GnNmGpRtD9IuITnYuT3JEQJylHTLr9ikEjKvrwpEzEqVDsy8YCzvYr+ebn1LUHQ8TJ/8MMQQpryK
fhohKDC2wtmmrmJEPkL2G2m2knAFrykT2dUurIqdmCQSJbz+trR79RF5Vrsvc+d96AYsvA3DHsG0
ihMhfVkc1zOiljX+Et0xi1AXwHoQKLxo63Sbm+m4ywx5qghuXhzJvpxZwyXv6lqcvMsL3tZ0W+fD
e0rSiUxXJXdlTCR1sohdWpU8jxBX2mw4APUp10MPQJEhQ/f0Bae/EDmJIaTNngY4znEaKsPAemjd
GfYDvB/suP6obwBGRWsbpAzuY/dq2wlXu9tewETOQKmXBoDC8ZOVXzowQaXSt1qk1gblA+JYOwzH
3K3HfaU0Z1CG3lVDmoGWiFBsmlnYx9KCUAiPqjPp53R+I6c8NzQwQywdMdTIC831G6eTp/mbVTNh
Vo/96xB3N0Q+90bR/xoTRMQ29YCSz+tq8u89rOlEkiAwW9VbE6ifbMzu4NviLx0hFjoCnqo6wV18
Yjji7iDnVZa8Yb/fASWqiBV5xDni4M1S1m3vF/XW4QPU+uO9YBVPPvsgyPKGw6oa4kNDEjwNZbBh
tggAdnHTY76pa26ufrtm2fRQA8YdpnyHAPyBNnFQfBxXady8sEG8ZRLbRkS++LivQgOLdwpX8OwX
6SGK4k0jHkL3pXL50UZ/Txh4XHm2YGnnUlAD7afeOEvsuerak+YXi31jgzftxP4EbM/ARQrFh+SN
ODvAclhpbY1IpQdc5R6UreCD2H1w5Cd3vGxYmUZ0WQY3n0Z2VZ0TN71X+i6fzlEZMZBa627YIxpc
0sB/A8/SMgtRh6dB/Ndw/hsMXw88ou/LBr76UB9su873U5CTph1iOgm85gy+sqcbXJEKxTsUss3l
LND9JusA43B5Xz4yj4xe1cQjhEwGpsHCGmO2Qlw8yYPRrfj58pnEM8gAMr55uWyIlqd5G1JwKqnv
852GzDowlo1dI+Xg4hnWQ5Oa21A3eLr8kNUMcd0vV5n1OUyXlfSE25jETXfrSMyZdGBEm9iNyqNn
Gj+574Crpg6FKjNGLd69HwXrgr01dtuRLlN6xoeqetMEKLFXo45w85W6+7RacyIw0Bq3naei20A7
IAOwsyUfumrGH/Nconj76HQOv5tTpsPxTGN7/doH0NLgqoT9Efxt8VaWymPhXaHRD1n32HY842kL
6ecTvUzMEW4iorPL7ImELf3kI4mlib2BmggAaW32WmBYexLpnPAD+M5EYjAtbW/VW5pawdieTcLt
TQsohQtGNQcPYQkPnSJsZ6Zu/dVVNbk1T3TDW0KpeXG0TdEQrQMQkTOjjwEFOSrH4ewP/fALzmT5
gx4196nF7dLxNpR8Jv2+0a+ilNWbUw8DITRrSn8OIT8naqLXPNSZYt5phgkUdxBRCU9TS7UHppEc
2cck6cNs2W18rwR26XVejRXFJYsJeUMCkgdXmZXlQySUPz0nsAdZW5iTti9VXTW37Hedd7AHGW12
DQQ1PRTZrSpT/T6qSP0GMFXdQmotHzp6dk+Ji9IaWYLbuJel/j6pw0Sts4iLLJzYxK/Ra+KDLNi1
4yEPvIUPaCFL4AWoqYHygrSmfaqMd2MQS3IptT1vGl5XA2YJAesRN0i1ICyiHftp/s4MB4pVIoOY
la32sjEWC5rn/pq4vf22x0LcECLOYIj5to52QUmrdWsmwzMtTVFEkKGv7wmMpgEDYu8M+84Szg2M
dUug+egcc1CBgrALK6esVubow483Sd4dZ5QXuRZDZN7b2rVe/WQIOUqAwKaxKFfxNUay+ijQCqnw
ks5Mkq322SP6fDigNZm/g9TXa0xkrOuqQWCVoYS+LlS4T7tu+pgq5TwEUcPUzbXkHm3phW8AADEo
U1g9XarInY/TTEsNax+ZXpu+cHaIxeEnFKjiActI02zI23Lrj3DdroTdxw+wNhVRViM0fqEREWJh
H7/odaMvghVoNvvSCK+9tLKv3lmL1tY6stLqlm5PEuiq84EgZn1xKWJt3Wv2du0K+0//6DqIKDLP
/AeQdAP7RlfwpopYXzEjjUvtFTBlQyFRR3OXGJuJI9y5HAhREHmK9/Sz4yYOavUmWq5CjLFW9zGx
1mVkwVSK+cr9grrmUBWAnvQLyHHC2i8N7mtL02kWierqtu5IM4pmFkjnRvN8SbHDCpIXETz4x6B0
1Q5YYfM8O5b3AWwjmTBKQFJyZcynxhkgSoeqVpc8NPAFdpVHW1JGeLlYQrhD1WIaaMuue+/JvSx2
XP/RkHZv4r0No/e8miQf2Arek+FSNWPkNFEhiXflXRUk7l75lXfBbQnyJI2tTeY7mjt27Lh3yJXT
D+JN+KZpAMbNnM4Ogkzf+O0TeNgcDKXmVL2hyoveAX7PEwGuxt95kzO8zNJ1wToV+WdgucFCYsjG
hw6/6ItjF94Dvh6kCfSoaB9E1nAj0CuIYMVhcx83Nq7ATlscz9m7II5Y5QgdpupUE5+8hFe+7/Bb
heCdgmhipeKPbHuRzp5So+se02gOqBOdC044UTuXJ9vzOIDhzmwGTFVh+xhHHre2UiIvbfohYO3q
48mx4ejXLqTaaWjehzZucF31AeKkKcPxFNMHWEIRYBOhBew2YiZx+xlxAMbz6PjiAVN03a2030lA
uNDELpHP3YmtZ/0wYF3+AK42PFh2rLmaHHUjU5t6J4DaGJj1t4zMgQlh1vMj9t2ANfVjnnZW9Ik2
iQAtvsVo/1uYJn1PP/23XJ1+S9dc9sjYZZ+1hHlizTkpmWKRcAycG5AZmtXVHKBgr1Tqx78HzBCS
cEAfPiN+Wj+aRTzv+bL2MDZx0ewbXKfc8+upLNeUFFTb2FDZbYvZila0YHo2ardxbsJFuy8W59C5
NbV5a5co6HjNBIU4Of7ktfst/DOfPZjf2wCGDETq5ntLMP65MViWB4Efw1oMZn6g1dzX5Y49XEEa
nqQ7KJ5lCUHwjX1E0kcZFEA1PXfLusIOJSnL4nuLYX5vNLgkrHW4rDkW/M62+N59TN97kOZ7J5J9
70f8qG3UTT3PNddvLFlcCA6iLxR4sFNp/Hq8K7PYopPA4gbsAWJLSB7QCpfMFmA83DLswvFnf04R
PRQ8AcNTkDY414sI/x04gvmQlRaXFGMRK5+y4b/n9Kau+nsnFH7vh0QSG0+90ZMIcxT+wI2FaGLt
W5vvVnLlfU3fqybAntEDT0FCE1TKBeeECW0rZOv/lHTU3ZgGfI6xbtgazUl3Y6b4OxjB7Om1SGwI
gkUrT9yuzLeqGlPiJM4CusGfvJkKydSHv43Ia48NjAhSTLA+7R5cJ43OYRlNt41Nzx0HopIEFD4/
XOUz/BO0Go4KWCvPUSFAwWu/OIxMknsz5o/pBqewTqfNB+9y+Dn6Ce4BlcVyF3Tm8BxpegkiCEcj
orERnbNMegTix/A6qVa8x143X0PR5thEiIhDNvKbK5KHf3TdKiUzbNkn8n8WGrQXO/syNa3Xupm5
e5NoQ3Ku8bIfs9qQF7MnU7b2yK1kKwGTk2LrbqYTbAgOsYH0mwZQBG6poKyWm6uzteaoOPC0kbcl
F+mGyghzqTOaqZAZ5uTVbdPuVxkpAHEQN64usv4jjyN7NxvO9FRqh4nHLVn+RYnbP9VGRRs0d0Tr
aM1W2eCZicN3VyT+W8KB5cMnn8NHHgdKTMzOzO8KnqYnGwXj2jNMNava9yfS9K6Z3jqG3TFJKJau
1jz6K3oVk0vDgmXaOGZuMKJ23jHMI1KRtHu0jza2pBeVGMMlMCLnyzWn9tp2sfhda0WzV5AwRnj4
oZbDT21vjUGK1wpbEGAq02xBBVSyw+iI/92GFHrvYGI/ZkWnYFNE4SENjPHIoQn3zyzns2GiD4cx
5AVOL6Vz6+cBjRIlv5lVw5OH0H5hBdfYbLPHkEjdE+QdjG1TRyobjucARCGFJQH+A59WaeD0SrOB
rCvvIJEyl+gz7jDrt+c1rMA9DQJn4zn1TNRp9F7SDpBJn6Z+8ZBBgX1xeTy2G9+uvWwfi8L5SOU4
rf97M/tZFRY2pmOdU6ZoUlwGS5J71KVucOBtsiAx9fo/RdT+L0jKw/jwP/4FPfdvlOzntv1s0LI/
/31WHl/7l4gt/sDnGrhCWH+aOeDv/eXy8P5gZuX/FsKjkfZvNGzxhySkQrxVwqUPXMk3+0vDtvw/
+APfDXwPzJ67fNW/vML/B1ie/HsFG+l96fKVwnV5ERxQ/KWk/m+UbB0EdtrXrNYMMTI6tq27nejO
OGG0TZ6rvurYPvccJlLIlre95Yl3+gsVHMzSi376WUT6zqZBojUEMrEv9NXn53lTsmz2GQi6ne1j
o6STZsNMx0oN9I1gdDYqLJUpki7ZKz1ccbMIuTVMTz0T6PaYWawp23SGKIH2WT0WhHAuPht4uXRX
ciCJVmyanZ94r8hNJL1SLk12DSbC0KnwkY8YZO7/5p396/f2D0WXXynBbPU//aPtCX4RZTZFZXH8
+U//iIBPKRhvn+cGpuctpcV//4vibO/azhSTJNItyZkaCJ4Osgt6AGBrc5Yro8P6plsbix05pduR
09IvVgDjPVKfJta79ClR3ODPoJ0LEgWISwYCHgQi1NQixFSKwVAaRrgNRJeeOtKKBg08gfnlxjiC
uwS0abDAfuQiGIkB7nJNZ/FuxrcQb3jgMTNkBaQpqy32WenS75L470aBBuIn7stkuteQkx8bwBq0
nxPgMcSscleSeniY8OegFqTV01yGgHyIig2b2qUTjp1hscb/vUzelDyBtk93MiPYrGXlDIQPdHJD
MTg0mS569Cm7OSYRICOjF3x/z30kePHYD+HLmPh3siSPABaWgve5JpjFyCLvu9T97WCv5YWFVn1I
GVJP84wVIv1+X7Pv99hc3m4L2gvtJjLCUU+1p6+2/XKFzHSoWZsq9lOCzdjeSKx5E4tz5T65XWsc
28hy71NFWSHNif1BjuaF/ml1pmY2+0Riws3BRhULnb9KMKOvAmjhqwqrIjJP6G65gFlYFwmDVON3
3KzhI/jNcEys8j1PMnJ0VLJhEJipQOi0XJsp7e1Nb/7SPDU3BFweie+eoGGsdNnclkP8A8QVB39c
rSD/yNMWS8FJA+n9YBCkWQur5WKp4lvZdsaBsLnizQy9jSIkSaZmfgHLE6LPcNt3048ERDFxYTuh
jpM2XxwtrJob6ak1+dX8TF1Ct+v1+Mb6Fml5gMRUYCUFVhtFO2lTHOBX5hd1FfgpR+S4ho33Os1H
gLpJHqJyBv5zBABj15o8ZyID0gnWbxoXoqac8FtzBHAshareCxo0fFxWnqPctQ7TZlPiAID7yoSA
Us3VnbvXJgrEzqFrFWE3MPYkB8ND6U0QaydUTLbvLB5GjNJ23dZP5Oo0vt2uu2+pjwGIxSq51Yaz
BcGX7tmlzGhoRnWFQfGBENDuvKDvHhB4gnM6hj1WrxzqM8bXYzaYAvD73OPISE16mOwwoQYydc6O
gwm0NCP8wshxH3mJrSkap/CIapuCzRHBm5c63dkDxfDQTKF9Np3Qu5+woWEoIH6grZYlOs/5tSSp
u3Vw8F8CZJe1iUrwaBAH2cOdjtf9cgpVqQ2s2nerAw322Za1An0n3G+uFIBoKGG4W8zEpzosyTaz
NdrrudXROjN7f11PNjYzikxXYN1QRg3WhxirIGK0WrHcav1wm1e+fLbbJcNeG97BUphvVDiA7B7G
GcZO5L5yzOR07xrJ0W8x2fR9x0RK7Jw+jjp8llFqX90ix8mNh+s8Znre+pqASuqMGYVLOaKOW61F
6jz3jmve8ljL7rEsYGcbEToa42JWLZF5WmYprHqpJCsUD/rdMR2YzQqWhQR4TCBZggRN7UFz4UC/
JM8Ge9eNhlPfOZ5sIObzwwnkQtt9185Q7Sd/0rAJRMF1nE3OjzhVGApmTWi1YF+UcazfFFZT6s1s
W+SWlI9/a9UOnGDpd5tHeHaIki8m9298AK24mOgCO2xGzTWreVW4TKReB6qZ1mZQH4RlvATewK3T
jrERJQXwZJvaiRKc0chOsY2AK5A+6bNDa9hqHc3kBRJTvdS1zSeWPeOuZFW+wkLlAlHkK9SIcT+d
9UTYyTY5gy0s6iTsmqe5knLdpeN874upvcMLDONktDA6hmeC4HdOnI/LZYDW5RsvU8CtqVEh144P
nSbM2+rVxLxxcJXCBWTTmxAX4ndkJ+7N4I3uJuDvWIVLRSi5u4c5Q9H2mKHif6buTJYjR7Is+yv9
AwiBKuZNLww2TzQajXSSGwjpJAHFPE9fX8cis6siaxEtuSnpXmSIZEaGe7gRBn16373nLthTFTda
n7tbF6f5njArwKShZQ2aNawKokinFNsMazaveRiD2stFzY/QLh/MIbt51M8i6DfgH5l5i+yx0q0W
874esUhs7V2Er2mhMFosprZ4+vuT2IQT/JeDmIkFQ6pueo4wYUMYusN6/68TyxCEZgb7Jdj0tht8
pgWtRD6XOMCsuuEB28JDHV7wtwmQG6Y2/AhrJo9tBslPrFGXyIINBo4YSux5oNfpraTRqWjpGe+6
GPVVVS8zCuwvPgYOEOBQFAnk+Mx8fs8M6YeR+wlHPG42Tnix7sGubUs5mlcqGDh3TXgvvUVlizGr
8qcggHgrA03tqLWfnlJNI9+t4qxnURYhN1DDMDTurvam7BiP7E7MkJKfhZfJ9Nfff2yWc5/k/m6A
+W9Q5CiYwLwaXLqpfsjSjZPaAyrEMFQEFwr9tZnwXeKmQQfpGq+DC1O2GOBzRUjHsfS9R+um31gZ
r0rZwxZRRrmJ7CrdVbOVvZbVPKzJclDGQrCM4ucWcQCNAwr7onetGRhqBouGwm/9OpKbOmdNCn1O
FvE2zikBXZi2Vq2GwqiIQ6XYxkQ3x8ugzCZIWnifHiBf8MLhancM2V+uJolJgC4V8WS2mVo1bewe
Ynhsfs6y90o7mffFgQPx0aomnZx2FqzDabKfnFkp7Ll2tWHIJjDFKIX7jfLCfe2QeFZp6q0cAQF5
YYVYk9ocdv5Cr4xWLKDOe/ig+ikZ7mg9c5WTjsDawUaCP6JZfjZhq55a1WkLr+ck9OrAWFG8UpH0
Gt1r1QrrNYpD6jAhUqe0g2B/vVga2Riu7KXzW2l9jnOAljgdzichgZo9DmVulE+UjUcZbcKX+an1
IM5wiMviQzO06TQhC7578Yhta3bLS9bXBmFBAGrLpGpR6uOpQa/Q9JMLLflHhjN9rhRRra08mMhK
SAdJx0y1p7BX+t4ekvmxNywbBfKOR0A/dekpGoARHFnfdw0ty5X3fa9ObXntlcE9KkHwfsqc6guR
lnpjrCTlL7t3imllwtW5Ly9RU1Yh1raPqKyKhzQW3ns7EVTjbo7sVTSi/xWPo1qx/zDv0WVv32o8
Y0ugROy6pjoPDji1KB8P+kIuGm+ICOQoihBUOO5YCojLXFp1gj55PwKy+2mQ8efExcjPhzam5KNQ
kf0JwHd8bXiNRsiXGDbrIFfvxZ9HDfwHxfwRZqo5ezpIf/ZlmVbjeaaCVEx18tOEU/sSkcfYch1p
NomD/shtw/IuvW1nL3eOUOaLgHaTlfrzyKVayb6Q9KH2g85Iu/WRmtUZeBha81ATvuvvB3/ntBqE
x0kZB+Lf+CqCXK829n2KKOZJUOhABdFzieQYLrMpSAd/dr2Udtz78ELNg3jVAZbt+kZQTTp09oGJ
GspwVZbUAdE4fekh6u8TjYQnmUpGNNPUSPXNttqyN2sotcnT6ZKN8UB1wWQfNVn0e2XY7gaZlSNM
BVr6rFm5oECN1huArLmIPX4mQ/Maj1TPqqBvdyokcX03lszAdgm5mk44rRESW0b8IUvOChvxRU65
9zhZFh4Bt6ghVOCqWuIzdR+twguAbih3PdkBx56jVRetUPUDHfbuL6MynF9eaAnIlFN/c9ixPYb0
zS4FHXQ/spx6/vjSermnQu9JWz05hzAs36rcMH6MqOAAhM8p+PZM2VONyXoNw6vDR2CW8861BVQW
6boHvYkILsH6IuJchayZqeK4Ddpog8hogRyPlVRX1YSlWkjsRVuXrNVKxPVMWSbLx0XVpXeLvnKP
DkVORGBR61nkj7CSq34rNN1b29g0NtJu7nDiNP+cqCZbm0Jm77JT3jurkPrBtayYLaymlgo2aLRA
CSO6JJMoeotpyCSAHPT1wezMYh8VJtlEOPfb3kvKh3aAXC91LiDGLO11gyGBjEbRcmXEyxs0ICbY
EHg6KnbuPnUc5z+l64lbW7M9ZFZKPHqv48gDT8c4s6B8JP3SwTAfST92h5qK4jc7cPM3NY1UFenQ
zsoQy7kuy3EFs5L+TbSwrsWwhEkT9uiUTGs9T4A5zKEk3JdV27L3+GYqjP3xMAUNEjC9IwuBgTXd
xxxBi86Ob6VD1SD28UKsy0azFZHFblw3+DX4qkt2+ABb6DROinwltCzf9R3VoH5lZ3bIcB+ol5qo
/DlzB3RH0cCAVmjbvwzVk2p1XRvlABM/UdeObRhX2M+yM/h4eu0XIY30NnYDw1RR6ZuY6e3STTrG
kbKx13rU1ws5dFwWoU36rQNxZ5ZlQDNtIDe4Ihm4qIbBgIdl3dKxqLRW5B5YvTnQv4GJacKqT3ok
9Ad9VvlLBupqgk4SszXR8gJbVlAY0Hcj3Vxif8UqEaqSWqCkuQkk1ReLwfRoRHW7laix3FH18TWj
s2TrytIB/F3i/k3T7pkxiMovQszmwszdilAdQ7srp3ZlNlV0FuF4H2EgGUculYzSqShzNHL92CiV
vRJohZ4dhaVOS33fE3mXMVUkukwAzns0GfLyNVJxkMMsCcMV2fxEBjDG75OhdeiDI77CoiKMrDW5
nW700cnKdR9BXV2mocaLbsA79kzDm+WTbmnE7C5NaxjLcz1DMWItlQIsNtR3hp9ygshN1xwmbnfB
l6K6sSTSlrEpXVCWrv1kUR2/Hq3wHcIIVrJ+MGlTSBxji7FerY2Yq2SN43gtcQZtHBGa+84Zymvu
Zkf2TaxRDHR4inEtbsjbYTTyda4G7lSAPsaPsJPZMu88A+CfZapLSBXXrps7oteOUgxAEjxbmY/v
DvkvnyffXuDIrvzQtUhEWtFNzgOX7ztMp9I88gNZ3jt7mXXjueWQ2GBI1p6g7cGjt8D0maCgTike
iK8WMhyPHgUrWhF6KxfD+RU/enK7J0f3UdCIBbtHOksjgAyUBrfrkd5IkL9V+Ix5rz66Wk/nqQwG
uvggDi0lpVko4DktpL6yCvFRuZ3NYqD3Hi2ST8swMki0Oyw5iya24L6HGUy4qF9ROEk2YJ5RlYYI
m1SEyd3i2iGYpbXWKnypBmcVAfRek1nANqOlGOo1padAyPDqOPjRVoIUwjYbbfEU3CmV1SCtY5wS
z7QmExDoNIiXtiZti0DOU9o1/TO/VeP4nQ0HaBHqmnq1FM98NSTlFU9vu/SyejibMV9L15nNlygz
jd9ETYptJd12Z3MtWuYsLlfm4CZ7Cr3crRPQpdWFZf6D+8g92Y2VPsdx46y5vo8raPe0DeJk2Icl
Iwt4HX1nCtjgU5owODFHfjKgf3vdZC+Vkt6h0dtHS2/WWKMoy6TifZ0ZWgbaOf+t4dYpq5Zw5mya
aG58XkMdAyjHzQtZKStOTnvHYBgy35dSH/elFbUrxhDyTKNJqrlruIfYHT/RewM5qxwqQvj5J5Z9
44tqsA3omUb//l4gCC/+67VAGo6BS9pCVNbxTf83XdOrGW1YHbgbHpOn+dV4rT60Vza45+YRRHUO
aOH85+/4P5Yc/X+xWEcXuiO9v/W932riYfXHv2RB//Mf+8eiwJN/GAgUQuhEQlH+7wuBfywKPPGH
4BUv0fv5++wK2Af80+4uzT8sKnMsj42AiVVe/mVVIP/wJBl/vAqu1F1dd/+dVQHG+n95VBxXx4hv
EktlTyAtxtO7RP6XXQFEXkE5p+i2cRg9yWp47dNqHcfGu9JDtahL/TbpJnx0kGh4XxehNi3JF6Im
sPxcDpjvoF3shwOeFoiMLttB8obgBM3TIEROH/jA6tDsu2UJrsJL9UNy39jx3z2YohDcOV0QwXL8
QZFxa0e7WwruEgeaEMIr5FyaAeAKHYpmjVHsm7sTTQnYvmyvWGnNDNNUPaRy3DiWhR6UjGzFEMV0
GHFy1FeN2z7TTU8PJNXejDmlpe0aNUWr2ZoeY+eZSHXm48N6mSbr4DXF2sDV08DHxOZRPvUTYmmo
l+tCvuuh8VnDF58T7Yvb/NmAKQF6FXvyZDPIDm1DLQ+nMNhj2mG+LLsft0mGGw/oPqcfmaGC9jc7
1/JDEfbvqkm32ozpxQrqA/eGadMvugoCJAPPJRTvw2xC4kdCXsie2up4jFb4s89t2tp708VzbruE
sbpiq1r+dE4FadzRgeLbo9qqCpsFefvO7Wd2MqT0zUQblpj/rzGNzqR1VLeLce0/1gLy5dBtXcBi
WW9NaLqi2N5R/t5wCOzixJUexnM0k3pwOKT6vi2oBEkuXOwCfg8iqXk2UYCIqpRqFivf2rzvINRu
KDhQbSd8JMWLz0BnQWpbdOaFENzkhB9R3unVAq69ZxMT0m1uGvAL89XQLwGADxsVTZS24G4xg8Zc
efZwKqP4PFvPkRvrR5vQ76n1FJsKV+U+mka09koDTC2DPKTZhJppZS69UQMorJGptU3dpy7C7+5k
+fY+yqrS+c7ZjIOJS9et9GjFJYWPb76vl04JNifMk8hv0jLFczp99qUggjEhR4fuRTnznqvkobYx
b8VN+tC0Wb0uywgZCsGq5Irn40glsBvR+J33Ep5zLa9p+1rTfu4b2Qx1teh+eV18zmDueylkJ3hk
G7pCmbSTCJJJ9SJb7b2gjG0NN9XFb9LTOQq2siKG6w20RbYyQpGBgzSPzl7k1BJWLqRegX/PD1Ib
d+6uKKhaj0U7bMLSUYtonrieO+syycG92dpvt2TQGRAWeZRpExUofUJnEJYW8nLHrh/HZE5Oop0j
fvGE8LWdw3mz1LOagyV2oYPbzF/YrImd0vlOcqy69hY9GB6T9aL1SJwNffQLqsaTiZ7cMy2uhgRX
ANnrC3nOQ9boR7NKOvYAWevPCQ8a1BgfEfbHijs4yzm7RPpGnMJ7F9zk/YHgb5WxRqHoglsvFUs9
q6Eu7Y89MfFjHtTDpmmCmn/x4JO02b4gt+vHdeHih+1w206q2ORooZhat8pJb6Dbbia+LqXSdod3
55UkMRfq3txN2PQW/FLNMq553Xml+qAymK6X+duqoo/SEZRrE+ksaI+lqZBQRTt4P4XpbhivDJix
945oE0tqaoYxOnv57VAjuxnS+YblSC0bJ96kMW4FTKBnQuEV1N0aqaieze2Qt/sOV+aeWWU5W6fM
KojX9N2NcZwGro7cRBpHL/NixJmzqX/hbO7wUPIiJVL42AO/ZO16aKrpYJC+5582ljhQyOFn/Kji
V97jnwLk8LoNtHGNc+Jba5m93StOtNs8xpfc0HjU3MNkUCMignjbRyQuDH0MoRYFxr62HG2XBp+E
/NSmDkt7jRgmNkkdQriyow1505nEX+UC+0KUsbnoLWsz9qjU4lZEzjr7zRZvzVLTPiZaH6yUxIg9
WzUxkaZdhzYwYO6N9BFpfP70nC0TqT3UTknRAe5AaOywdDxAVmauHlsNzUvPh54iF5RgF/bOvbZ8
V6fU+zQFdu4csLLbuTAnyXcCt+VJDWEt1SMNSST7aYSPOOjBz1UKjCVbOgPeNIS84RSWKU3XPDqr
ujV920g7v7CCwB/FG8e2Wpde0vvaPZklS0ls3mpekI6fQ/ruNwRY1QLPGP0crf3IymHYc2Hf5eP0
AhGO2ixiqIM3okJwReWROEvcyKRDlE/QHxbY3ND3Fr5RRE60B0DosYbS2bbida5D8wDePPCRRQui
sn6QyOqo2CvtCS1vNdOsHu26ilZRA+CIDbZ5VFjpS5dKl5LgyyLpi30X1N9uFhr3h+JMhBaNnV5v
nw/IqwxrpdXolnGIUnunXPrh6EBYp1ScaFO1oq/kVkXOW9vY966maQ/XjR1utStpskJKw4kYYJrV
tdxcK1GQvp0fh7ttHhQjh1JEr0AYxFAi2omjoLCfvWLfaFsC+b+iWd+dS526sCDKow0dfUToivih
Z8O8VtP8yE3pc8jEV6fd98aO4fqdp+/vL0SdNj29CRwISyxwYi1cFoGrwSBP/JFA0RONySxiWaDM
Lcy/3nW56IJZJGYQrOKkhJ2c0rshcNktyzMXsADUQ2cZ/aluzMvUwbP3it5e4mp46sKOum5eC3Vs
ghdTVrBIdSfw9QgCPNkRKPz8nwQtN1S+ZTswVRdz7klU4abw43LY6paV7UMr4q5Gi8osY2Q569NA
67yaUfYU0N56pi6HAvK5xOnlZJeRD2WfjkdT5WqTKGA8YY8DSsZRBnYx+ipzB+lXRCadyePK1sdT
JCRi+8zeuxkvnptom1aFfGZqNg9G363SQrhragfLhV0NV+3OkXRMiEMlxckbIQYugt1Pl8W/eh1g
socK6NP4aSzwZA1nr6EPSzaHBAQwt+xqWJL90RAc2UhDeVwyT0w0IxXRpm3d1J8Fr1XXQfrGCrAu
mVE6p9p11vzAxJouCWUmy6qT322Th8wh8RKQGggouuISF6scjJ0Dphk68TLekZPMX5nS6nMVxhyr
FAplYxIgyTLeeLkzrKoiItYsSn/GEOuLiVDOGMW7PsbF2GhTA+jRMkk/2zwienfUvLcqyMHo5fHd
kcZjUrHKxnEy3XgG1j0OMH8Y8kuDWZLQcv5NBfsnfjS5glXh+PKk4Neuq8a4Y8jchY7jch75t7iL
ZNRUMT2bAcDtPNxocfdAPuq+t64epZuLZYghA6SD/ZFQc6fKEQ8vs5tARYjoa1iW7F5Ly7p2ydxt
E+ByfmrxzDJ+nqhcvY4238xKX80GaRtg8WuarmF7m9NHbAIQaeL+2XVpSIFRyXus7J5xEx9JkYwL
gXFhZ2J8Rg+fX8ZirTfop1XMMOCRAAfVLS2gYFCsiidjSNZV+kYYkPGxiSm/NaYtuaPi1IdI9GbP
+itN7wxB11z0lrdrtcpaBho0Lb7TslmzB+LaSRljBIXP1d4wbwP/zVKdEhKd+AvEzVlZ33OM/8AQ
dBsGs/WV1fZvS4EqcWq2ejATi4WTGbfRCPetYfxKenwVDZB0+I9PgFtHoopZkJjLIg9eaHNBrhT0
AVi0SZLzWBmd+VGb5TdF8y1iN2tGsfFSorh4/d2cwwwpdQo55WRj/bLGu89/jA5GHEMB8YzcV41n
HugK9cekSX08Ui7dcRVW0mw+xr1Nls31MUMDXfSOVUoTelU2wbEY8z3rQeQ/2ys3Mr8Q0W3NVi1l
6f5YTXzK0PcZh/pvC6VDC8onV7oPveF6sNkJ5cWVrXnQuy2Fu3U+6JEpfZieZ89RMzcq73t0Krjx
fLcXlhZfYzuf1xAtdcjnBFUperY69Ix2RqZelB4NZJW0kCQ0Cskmw3WWIr+yRsmWaMT6sgzwinvW
kO74Td8mzExGJajMlC2p1fILPt6nPqBch4P1VFnJZ+BAGjFoEGPb9csNWZHVoXFC5V1Tk0NhTN8y
vExq54zBPovGr5jL0Byc9UCXftO5kV+C1PBC+2GKEFu9567cW562xT/SLA0q9Ciagdoah+4ek+xb
QpUcrs8GLm6m5RtL6yjYIlY0h9qGt/CjZomXVDrRis/9e5IrkVN9MHegGMcgvAhP7SFFTywVwWGS
3/4ODfk4QhsTIylturaghhIjxSQNBx7LDyXbd19GlcPWKOaet3N1BYzXnkMjbJeUZDaxA9Enf46L
9HcRZkw6NsFs86w5XuV7ef4Wsxda0GD0QCPnVr8Lb7a2SrrsUGjFasrldjCtLwxuME/ZSgUtvIu+
c7/+Z3UZ8v6/i3KqFeaV//3/kddTYgv46yd193muID+Qd+m+6+n63QBM/z8Wy3/nb/6v7z9/lf8b
UOyf1cp/Kx75UfTRtqyXPuroXxSk//qH/+k1Nf8wdd3ULdcFdODpNu6Jf0hIrv6HZB9J9QQSjS6I
0f5VQoJtIFhf6zDHHASm/3SbCuePeyci33fg6bbjOMa/IyFB6LrLif/lQnAQsPDwSIEwKj2D3xC1
6q8akk5dRcJ/xvXYWZz1FunusMvrleLAUMyor9VUG5QDiWIXXUQ9WQ8jF0u4U314wFhwFXGP3SwS
8TMOxsc6GowTIGrjYkIlnZu6PHfDsM+Znh+GRFADx3FVSmHsY5Y162T4QUYjkUp0ml8SKr8o889U
n92DMt0FF3x5wdxPLExrjsmAcD+aI+HZ+CX6k5v+QQeruww7TEv1JdLic6U6Nlz0IwUkk3z9Z7Ji
UvCO+1wHvEGNkg0rLs5qowBHBZ3dLpyZH3RGkzAuubCwH5F0oRFC8Qdgb7yhSfCOfe/GgIPB/EWo
Lt1Qfx4t8/xkj/Blk4lJhZ1bsSiw4uXGuBykugMI+yPK/Evk4nlX80gmYienaCaQn1Mp4smVJBjJ
CkktyrK+9elEuJgtt0eBqIzaZwHbctukm7wKg40aymenVJgOUmNDPgmfC2YXXqfFQsUtskFDU5Hu
JB9pXJUU0ODclRncsmMd2D0p+wlpwODlN0YRt/LiB1uG3JB+S/PoW3KzXoEzquFGGhRA9HySVqc9
uU11C9LcPSRBxu5wKo56AAlbX5XKfCgMSn4Ke1pxJUdbx3Oo195mrCHq8mamwLcEA2OAKw0NJ/bh
gTwX7FbIraaUgCRFjKHZ8w1uKzj7yHIQ/kOyYT+UUCDUeXcnDMiOpKlq3HJwrEsSxHVNdDlJPrAh
zCiUbu6XkGhmek0Ej1AsL2QMFxk+WOpiZq5u3biLWYpQUKdeOzNOln2BM9SJcqRGj1SPRzSV23sf
r8Yq93ZdZr9GqtilnKX7UUZLtkLpybxzGMZqZDFJ80zRG2IrMNStZOQA+C/6T74fN8NLdpah18/Y
9mBQYOG6OqFzSZg89iDmFna2ig1CFw2feFTRJIyhKvhowsdKVbcx7cJd3N1sXcafsmCTBSXsoFeQ
owPzWoep8o3YwLJo0DjUNtlnxX6HqKBBEQ0+OvDXrUabCVh9xa1sTZILoL+hDSs3DIdDSsddY848
5KETPTZz0/sw44KFEYTzNpuTck9hDKqVQ1idXAfyC70nEXRWgrv5C0VliYMDIqIUMtTbcuX2xQmK
MQ6F38qo5RoVkY68wcXhnHIVDeufjl0QjnZsRBHbPqtYOoHKfIIoXAX0YZXbHWZttYB71CxbskFM
ERUX4XZri4fRTbfktTc8+gtQTfUCUOiNMg3OYXvYOjBoCUVRCcQD2lI8x+9hv6VJra70LuLdQrbB
wqk2aUXBrxFkiGCd4+1ZDl/gdukomtTL4wB77aOu85XXvRIYIYRCme87sheBbFPfJFqQ8zvo40Mc
eE9e/pphK+2MKKZel7HCsWemAQfdV2IJQB+Hbh0cnQIva1LVG7fWPgpDO4z2SGENY4aT3RHmXnbM
OrmfE+MhVoPmt/dsYKs5m9JD89MYN2mZifwJO9SCxO7LHMen3N4pp8CyDnCaWsZoo+GAwL73Aha1
3pIcdfa2U1FnrodH0k0TlThpuS2DDRFv6zR4wxVzSgZodhV6TvcQDOS4a20zetZvD8vTw50IhkVK
fDo1M2g86MTCx3lr2EicVTPTms5EHooMHTINr+SL5MEdu6eYoR/t7Fw6FdYK+pVLTCN+CByD93JS
LrQ5IK1TD0cDsL02NDtXt56pa3mbSin9NrLZk7IHTeuUYpwC5Hn0ZXQRplgHC60bk6EPuboWgSRi
2vQoLLRYzditLXyQ8dCzDPDwIqiaJB51Q4Vduesgn/ell/52O3nN8/K97vsvQHCn6lRaye8ubFGt
Gww6pGd1Y1/MhnGmppH+A0oUuOC35mpIQUqgB5QHxPQTQm16aHvBnzxudb8TMyJix4/BME3XT+/7
Dmr1dkEYvDR9RkhUTHx52PKvvTakUULtOxthpm2CLxqvv4eRwP4Uc2HViUp0BQayKKmY4MuW7ChI
6N4W9dKgnrK1vmbLXngdXBl3Hn7aaNiNIqXVXV4NPvxNg32WmwRRAW34NNOqWDn5PaU6dTsudehI
IReJIoj9kMzVQtgYxWdobDaXnDrorkYDrYQaqhfNw7OQdNwFyC/QSTUsWjuJ10kHBv0eNAncEXt1
RdYJ3g1mmhDZptfP4I1bn3aIcpVHyjzNsXWCv1Jj1bAocaqTQyoq3/Ws8Svh5rUw3dLH+GG+UDAF
t6UbwzeKn1gEtHl/brniXWsSa4vajcZDkc5XajzCbysTB3dCN5WB0UIwbfcIOsa+q6ZFOmjDpWzV
BK9ixAHpxQ38Uo0/chhjrXJoAym9+3q9sM7m/S+iCsyzwY9/yl8DIjI3oCervuekJ9zFW1JWGHWE
fXGrnDaKgFy10ct+V+Y5NiIrv9ea33caqXekDYMrIQbrLflZ2C9W2rw0doa5n0zbuihsc4tiRxTR
0D+jSeS3MfouPcQWqy7sszXqpF6BD2yEW03rsCBdQkseGdMkOcDO1I+5o1P0M7DN4UVlHMgubxHd
2rU1ZmzPNJNmDM87UPz03c/muouAY8ddr22x5PB2miZ5suHEx0Zx9YSaqZJ9qETbHYam/OpiL95z
zPmBqi4UQMq1FyafWf026XP2VPREDGVysuvwoekqa5v37BtoUILhxIVoTvMTh0Z41UMUFz7rNRht
+xTUln7BPftmRPlHUkX4SuKqA8czcK0ePXcVJv0TgWvtgbTr5HsdxWw8V74Gvp+uT/0LWp6YRwqA
OPx8HPgLV4j6NaWLJ9R6PhPo7Uhj4auSwFlodyFYGLrLxCHiSm+TXA2mg8mrm6pN4yoH0CQdq/x0
tEMztcmmo9iD5FJ1dDoyD7KmS6T3pvlAAeJnA1iA1qauOLReyKuMcvZYr0d6tR2N3gPjMmjwxslp
hA+mfawbma+U3bOOUw7lIUNIQV64VjwnK0+P2R8CNOCD5GbrfKKFHNu0eyym4ppnVKaGCASu82LJ
nA3SZ4L8rsxp29odIRX7lTEp4bUBXqJF/ujblWN+qwQwLxH9myFyA2XDdnzVod7NRl3umqh1L9LE
xNlgOchRZBcoBoS9zExcPE0y/FErmRUVBSPZ+FTNDHvVQPM96siVMEtxLTvZ7HMUSkS+UazNDLta
oiXhzeB/stTwjNrzPjt0KwZmEF1YZL/ZukFdusge3Vmmqzxo0iVhmGBV9vSd1JSBrLKs6raepgDI
5q5L/1DwhOBBsKSt91CWz8Wg97c+DM+0JDeUA+ndQ+x1PaYtEDpOb3IGVG6zcbOuhLDI5631tPwk
da5dyM98hpiFXz1qhQLAi/DGrYbeQtWeCm3+Quj3ViMeJN1zqsfMcGxaMjAqM2HiP+PVeA0hzgEE
d8eXgG8EC89R7AX+yWrobvR6dfBZAQAU01XCFO49wftRSwnu9M03Pd8tFQ7TRL+ZYhVeQqWY45q5
3SEGBzumf81GhG564w53LZUACEJ9D1AmF96zB5+YwS96l2GJcRm7ezvpb1lfDsspmtg3xyBpat16
kW7/NGOyjUlLcOUUMOX14KIr/Ty05XPgTWzHzZOgluMlYRnC2hYnbd4eyDuxOXBGxvaUcyVnjO69
LD2HTvGBUX/JofTtxDRjd72sFhHwB2ys63LOSF5jhWELQUp/+MHOXfmj072k2Xh0XRMTPBckHFaS
5jTjdxM5JeYuc6MqQOxmiKrUz6BngGIw+Al3CSbF8Y0pftW0Rl1ePEuFx8aNKSL2+A4bzT3NMop+
NYO8WFhNbdM/p+NZc6cd3c1LWDkmFGd72cnZPcMi4/VFZjcSzwSS8zWgt5OugDzdD8xAFifPocit
pcVOhVwnBiN9bYOWr1cvGZIG/kmoqKrKrsSoBOGu4PVuKnBC+6im7JYIADhOcpPG8MTkF20CHFhw
mOlZLxmMmNSScThadvfeBnDo7wzrkuf/reaJ0KSW/7LhbPjcMePrQL2hWdGSIsAI4lUbUeF1XkLx
3Nub1Ex03vLL0nW7oxq9doOn+GYNWB8WSMPJOoY5BkUHTKHLy31vE/97oAacLhCN1njId7iCiy68
TIUOLCmQvHGAgtLRdNBbZVCCakkCOXfi11A9OJZcxAXLo5oja5NJj4EgtPuHzIwutFqzQSKnfyE7
Boqk+cny0T7kZL5QteXe0pTLRkSUV+v+l1qOn5TUevRGZxTxUmq9GLrI/lXeS9ZV0J1dz77h6sIx
7sUPRPX7FU9gf8xHc2dUg3U0+2kgLNAVS5kJqPldfTd3hsUWywEOfR1LXT9S1CQwMRU9dTlt9mkQ
qnvBD1g14oRIMRHfIG0399atBpdkO9r74MiXsUHJH7lTJMX0EltscGW58mZ89yw3X4MAV1miO1uq
zjaDPcavcUh0LsPhtoY2Qx1I3R7dYtMSe9jPY3sOoOdt3IFmL9J6R4OikhJSBpn8nHK4mqHZrIZz
kpAhk2DUtrk5pn4/cLs1Rd3vAtfYBUlfLns0HWwJll7dH/VjEbKzQcDG4lHq6U5mdbN2I647XA7V
klfJeKNz4C2KjHRTadGruj+Z0EkO0iGaOaQi2TU6jTLA62gnaAiwNrW0V6Ia5nUZ4fjU9VL7xDiH
bzG2aX8WDugyp7vldYz2Kelb1cZpmcb1sI+54jbsHbfOve3WCmR9ECFdpwHSBV0S00JGs7EQBnnX
MTXjnUf7mJak0VMbv+WT3a8KQQsGC5Iz/MpqZ7h5sMbbQzuWgp+rVRTflbFTn5tk2LtG/x/Undlu
5UyWXl/FD2A2OAUHwOiLM486mqXMG0IppTiTwTEYfHovqox2dQFtw5cGCj9Qhco/MyUdMmLv71vr
nGEkvVQg2K4ZkYS1ckb2qZG+1N0AuVaM4P9UCzjHk6SNhHG1RHRferrCvUX4uRBJS41/yHbSTz5S
ih73VTwWoOfD4q31DJcU72DvWc0XtGCUd7Et7rlMzz4kB/gVvr3s3pETxtVZ817izr+PvMbY1Cq3
txNqqbPgedubgqAE0VQooFw0nD6+mU6XbxyHw0JvuzOvgqY/9l52bfv0RGRoFaag9LwQLg8/LEle
/BDhxVL6rID0EOltS3wwRCyLYzCKD2U68jKhnFrTN4q2Fdo9TE17L3bDF3Lj5s6N8D9SICjXGeqz
t6HiY2kYVfO7GNUxpZxztF3hbluMOaVCndPEHT+c1o9Qp2QZyPUNsqf3W2dptWvnzjuUbmDzQWf9
tKh5CL/eqjHVxF3Q9uCucY/t4n9PCkYhTQkHzNPl+KI0vHTwUDkjDG4t5PGJ1/NMvMmUh4+SobtD
lT3zYo2tbRYa11Jn1mVSOji1eIYIjy0VOD0dUpuvJFmOv8HEvaReBEWV791w3xHuLjmUkpRVK+Lk
9MyBW5xtahael7M9dbxyNy8CJBQEVF3noLwxi3gsmC+UeViyRcPCFlXS3/SLTKkyoUSVi2DJXFRL
BLL7Q2yl7bbUNpwuFyWTtciZUixN5aJr6hZxE41jvtwZMqeW0QyNF+MQxbR8XYxPdA/LJ7qQOzsD
64MSqlzkUMOiiUqCB4tP9ZPuGPAZxLz9RSk1qQKTk7Tuluj6tmO9T4O+eWxNrpUJKJhDF6jfvT31
535QDhFsHRRnfryGHpkVG7zY1x8WvRFmgmrfJz63M0qpoJfxFuTizlnUWPRejQttYDZOguc0Di27
l9lFLl5bjiG4bPn3iopBQhQg3IFWX/pu8zTAns0NET9od7nC2U8sfY+0vpz3uEfjVSxCL43Zy1sU
X77FTXdatF/oeP8ay99IjpfOMh8zGmj72euwDqbDTafK3SdwwaYUnVi7iMXGFsWYFMjGhI12LFsE
ZLQ8Dv6iJBOLnIwzEZqyAGFZuKjLhpI0lgAxeUkzdZ8tgjN/UZ2BAnpSEfIz4rebqmt2VeSPKw4t
tLVD0Pg5Xy+FOy3Oso9okanF0fTHxp3U1/65HabzLLLfw3xspvCzhg6yNWvojCNNHvid2dFYjG2L
ug0zhLmo3MCILsVTl79y8FWm6fs8GPfuon8jab044CiwEwQ5uzjidMZr1259mzGTb3O+Hh79vIdW
GjG9WCRztUNZtsQ7NxLLX/7wKSo3qeTTbHdPcZKdihhh3Yi5zuICzY9k/NSX5cVe5HbzorkDNUpa
wPgaBwR4HmOsNMpRaOpjhSFPYMqzevg0XW+B8an6Q5J0e3/+pHyRctlFs6eqnVy0e3Hd3/AUXbKc
1Sf0h00yin27qPqY8iOK674IetM3WXR+6SL2szD8pV5jMtpG+ger/Dkk/izC8c+8aAHL37407v1M
HsD/gTNc9IFchcxVjlHQbJ2nCb4RgBZkg4NFE3jRD6pFRGguytQBB0lI13fCVWi9VTHiwmxRGJq4
DKkfqB0W6duA5ZAZzBrQcSI/JU7bo4cLMTe+B0gEjYcicVpkiQ7MujLz38gmGBAiIfE4ldjwW39Q
UCJAlSNdpD5xHii/8jK1jCV7b12R2N85LnD2rOjw2vYK/DuTd+64zTalMsxnakwe8oodekmukSqe
PieldkkCGmjbfK1PzfKPTMZHu+CGHLDcK7mljthdz0i5uYtbGxtR2iUJ3wR6lDNmNpN7MT6zLGlO
tj/yeg7sr3CsnW07Rum5xSwXdM7DNDp8XDmaDYxWUPThUZLBuHWZuDRuzh05mFtCMk60xtGJ5ipT
Z28GWOFxMVD2C6rlj0Hqk2fbl6heyvmue+CeRNFJ62vi6d+RaG6VDT93sVx6DFmc4HW2sqdxytAi
tf6VLg1SomKfTcG75/qgaHfFPNxL+Ul7mEMatSNNE3+n+OHJpXn0+Uo3wu7hAJifosw6zAnwi8BU
cfbSBG2bhCl7xvMjZjiqfupPAT8c/PAmlv8HKbjPTbHwNiADEOsVNo1tn1G/L+0t9JLv1Kjf85F9
ig9R53UwfP5l9kMxT9uuHXhKNzGJhI5/oVvHT6H2nz07vwS9fI+t/DetX3cHeeGlCVFsAYpNpP0w
x8Gz4XBLPzeu+tOL4K1U9Xs7TwnFUU5iOc8Xe+tMATPodri4POHvmB92lgzgmfI4oMWQEBUGUdpu
Mu8lqNgu9YKyTiKtTTCQEAU0fBuVUe3mgGwzvHOoBCbl+CEw1J3ZMhGse+6lcdGFO1HYbMNVEBzh
uV0YvU/PLUI22p0rO3aju9qq351C2G+s6GKmAd1nLUp3B4ToK0b5sjNSrF+y+iDvkD/8oojD3R58
M2t15d21Aw5ez/4wraDmC3ewsMA/DyHO0CHle4Cqb68SPjQBHKaVxVP1VDQAiRLFYcEY5JfV184h
zM12a1lNtvWLdNgYaCZXIZwv8AjOS90Ob11R/oZ11a5x0+Y4NP8akmMa2TGep9Qg2MZLeiGMzw4T
AaX1z7/UycgV6Gxs7gqk6HMQTDd0N7zVtLY2Ff5CGeUOtwwD7S+ryQO49EMXz/aFhece+K97ds3W
8IEkLLeAvNxiM1uzTyovMcNYl6jcA5Mdvhz6rk25Zo6DQZmypXSMj2Fl9iMB6+a1DAFqF8OW1Jp5
nB3jTubWQyWgpOpWX9iK4C+j7811zdqrjh2LqL2dFjo4N524oFIBU5346iEMnLuC6MV+ishcM8V/
hVaVPQjtkG7J5Z3HTekcethOm9ZkvwevI536Cr6Gu6saohktJ9ADfaeIvzJRz8SjMxe5ouOEPDgI
nru9y4rlwKb2s59qoqDLhqsoGa8yul+HZWfx+Pd3kyMPTa+s9zrLeCmY4aMHnHElgfDdqW54aeuq
O6lhovzWN8ympHnlxZvBdnS+CmcMNzOX6nVqDq8qyZPXDfwQuS4tFhIyXuJLMGv32Ia5spk816kW
foeRzwyPm2g3RkSFc27FJIYseqkvbc+5Lk/HnAuPUewdaBiH2iU4oihwbyLyW7xq62Jbzv2J4RSI
tSwGcJ87O6mbJ0b5+MZnETJOOElpTTfsEfEJVWSJJQryzFI9TuatCto9SFxRcGMoxvzBHlVwyk0u
aLRq+Uj75vcc1zUqT5YFYZHehqDN71kzvjbOYF3a0MHEJq3vTsaaoB8JTJ0Np56V1d4TPHFGkBv1
ZWhl8QtUwguZ/a1uhfvmR/ar9Dv6C9Mgj7ImfGw3cjjlLP+3XBW3OdBLksEzrh55gUjmaziPdVYe
xnZ4rBNrviIPf+m8xqKnWOwj5snXQKKTqdw/k63rE/n34n7OT3kaOfdgDu4YITond8T4Xnia9UK3
gJ5ReW69LGd+YtkBg/zGXDuy+Q7q6W8FhXhLVHJ+GsfgzQr919rO5nvjpBOfPQ9ECdI9L6U0wRxd
Aopo8CbcElcoHkSLp/xG9OIjdriJTLL4nryKkxK572aoFbrs/ptEEMvIKqj2JL3EJoWXtdbcBBmr
NTsVksJib7MBf/LokV3cC7Yjq3ndOCWTf15rgExJjJIjWI+NQ3B1IdQbNjdjwJOQlWmDeKPYsvMM
cnbiXupsMGi1a6VrtWokOpCoj/YmSu4L85CaoYgkmzqAFbZEcxioMUe0UeYYX5/d2199gysJYOtA
3pouqrIBTwWClVIrgmon+IYT8fUj1lvj34WDHaZBup3VgqQO/aPhXzEyEGGPlQWHrzv0zo0GWXgw
G909zuRg90U/zOfU2M3F34LP/ZOTvYnYFeuwC07kR8s93iY4f5FzaLOC7pjOUQuN03GuRwmKJXsD
cKk3WFXFVgResTPsxsYS204rh9V0asRUzENH7UuTgZW2tWB40UaH0jKRKap4O85+ewKK2m880wQn
vazG+uTRyrm2C/q5m55LMlWdkGQj7x2LMVTj1BiiPdPjWkY3YNZxtIr40IYIHfdePn/PS7YBMxKX
3ZisKaEGwNh8pWDGG1svXDWm676BXD1xkvuUI4EsCzfqafLkWxxW00WxblIWk6IqSdRLEYzXrVni
2+wseAEEG6Y1/b1zql1Oe73Z7v2h8V/AM32BoV9lQ8oGxHyKY9ZP5Wxecb39Nnr5WkF+2Q4DuQW0
YZQRnG7YNWukPmz6nCVwXNnnfqIw2PW0Jxh9kynYBW1KWFNb4xod0kcNydZDe4UWch2T1wCVla4R
EYxXWZD+0s2fYeYjTPt8NcHc3fRxNG7ynP6hQUPBCKlH+XV2ohMPotpvn4QWHBusEBsw9KFAcThL
mvJl+dmnewHo31WkNoI/DhXuDQ43yIGxfpKm8ycsQRvZANvMJBs3U98/1BNlypyg7r6Jik9fIy7O
yfDaafTqAkimR99cvZoPgYj5pnT44cKZoaCEkLV8zAqO/fyhu2MiQby5Puf5sJiyXZ07+5wu1rUc
TXVQbVQeC81weHq10cMx8IAD0eXMAmnIxGlzBnq53Hr43TvffVTtqDf5gCJJyO9yZsw20Q1bTQ4U
ECPVbyI3M34c1LDRcuRRPoecliCbbRmYnmG4Bte8fmc3b++7MfmLxdTfTjRSN6lmYZNRzC20x2FS
HZq5i67B+J5q4e+tUjikIzlw4GkLLzkhPttkbJ4EPEp6iVOcyvq5d+LoZMTuh2PRnrDR/J7ZBpFB
5JN7iD0r2RmgNwieymhbM8Y/i7HNr0YHvWIcs/HNlzh86ewkKf0QDjTmrmm4MmjpWO8GvIdOsbAq
Ubht+sHonjoiw/y1/0QJPy4uQ4CbO028LJwT48Lh2cZxX7iJwcZj4rvhV0+1drpTmGfupkDPxSDF
n2+cdO86N4VImmfpWXKiD6NuekqMMtkEdXKiilBfJeiars2AYxJvarARH5kavvPLeaH0FFVjjx9/
NRCUGrph40K3BojSDNeZ50tum4oVvmNudRZzQ605T3rzdP35BwD7YU2xnh0LNQFEDivKPP2TTu3g
0gYY7AArsNdWnJIgYuwdHgOuZc8POjJfzLyrN6aS1Z509uIEtC80dhyK0/LPKKL0lORj98Dgcd+P
rn8FSRDvm7ln7Ik/lS5Ev4e7px7xpzqdYh/WmXfcBBLO2Dzlm35TRLl1cagOh4k3X0Vsl2tOIdQG
+4lGien8Dfwxu2o+J77m0Q4fhIdITAGuF/KCH3FLVTO91k15TSVn0mKebaB/w7Rn1A1xKhxPltta
22p2zXu3HppjaXKMS6dsi184/Vsb4evIJPUi4iTedI0NxXmGWuYUwanr4/44peEDyjt3Lx0QcmTW
NXF01prKVuXBH+k5SV7wI6T42zySjvfmlP/FNQ9j4/vHcRk8gd9odmVO1czwu2/SCPYmZViCDSQA
lW60ztblgIMXmfZdDUZik09Ni4mNaBbKk4c+pBeABOWU5ZTnHHrVIOXjGjPc3ktFelOZzfF7iCsI
b0N6M9IB4kDgvcEQJVK3/AP2x7FBDnAIHGPt9fgLIgTKy08mqZLmgrKoOxSkmHaJIiGQ2NcSvs/v
6AhAblonEGJoWM4srwSHHqevD1XE8CPP8t8cZvNDrgvkOksOJuMe4U+xx7tnnnYta1oPUckRCxwr
3CbPT1HcJ2vRSr60/ntBlCom/fTcp3xMJmIdcRT/0c0VsPwLiZOcKXtmXdty9g9GSFM9a+VDEST+
bZqEez+UHSrjEI5f0X8w9+yuFSywzRA3f+0SuYDmGbzJU3IoPEPkla7gdGtz9CZ5mF28YA5XhYdD
BLsDJYCJZl3sR9zpMn9jhJDZosir1nYftW8+H2zyiUW5l725E048v9RDdvYQJh0mk7VBWup7OzLT
Q9NAX1E5vECnaQ1O+a5ee+lwbQfbZR5ePCYpp+XO6sZdU6Jb9oQmyM4Rs7OYomFmZG4yW+ywjfla
6JIZVwV+wbCjfFvQYtyMZKFPQROXr+iiMrIn0s06QlkYlriVspya+dNQpDyZ3UQayuG7Vwpfbhk7
FjsTV+q9T09kTPvxOjvJo8Fm/hindCgKYz4gcHqsLQ8Xdze/kxYv9toZAJ2UxS8m59UmDKJqb4u5
gkgR7ntLgWQba71vTVlu5AzvE0x2u7bkrJGcRo9kHftzqxHJk97ihmleGrMlMpBgU52bb/HQR3N0
nyXiPmu95Y7Tts/uoD4xSR1nRn9eXW1iAeWQh2hMBF1+GxzKe1u8OeScDklWEhiimx/ExivfYe5h
CbElStb7UpENKI3ojXvcFZaCf6JHuMnZS++61NZLmenYsIzUVR2tPIqih8Ftr61VJ7fGF9dMRxWX
ltnfUt5JvV1eyw2g4jtamDae0KgheKJJd7nYKIY2OPb5oegX9dH4R4Uls07en1CN+HKw9EyKceOy
hFwHFhGuLug4HJLga8V8MSlkb3m6M9csLEU5I7ZoURMkDzvipUbIyyCidWrNM6qhqV3Z3KZvXs5A
yFI79Hmn0vLfXW36m7Tuq60cim97af8YEdFMw47v87lKL17IKSklegtQpcLYxH3lkXYoAHadHKTR
72CIkEjzy1eDFl6G+ayarfps6FWz1G+TOejoPScHVA0WHdHsWRcDAHbNWB91CIdO5Eg9eNS2UJeC
LRZsE8j43d6TpBnKwahWlA7M1TjC68+0gcF3OKcktvh40Z2G1dy41tEa6tewdbkrfdGmoJ0SOr8n
p91NXGC2PIH9HT/iibkYqEbSocGIJ54+/TpvJrEeCGPitdkMfIM3hFM43rrM/UXOn4rpWKFbStlZ
+OUw3F7yBQsExYA0Nr6JlKQ+a3w6mBEaEyKQmIl8KKBGZn2LWcA4FebaKqeAGpGnttvB5UuvC14g
9uDMp0DfNVa2FAlp+wYt386OQ5WkPlLm1b2yO7IiOzU0Ne5WMm6ARDeRGF6QezjnsOz/1HW5YWe+
80X9yOHMQyCUlld2mJyMZ+6wspDbOAkuGbrday6YKZupOIA/Y1SyOJuKZvnCKzJpouNIyW4CQr3D
9nD2gYYmfcOmgZRyk40UZHWPKNTfxaOH6eL3OEbueVCc8gtWlLkaKCFFQnNot2jJj2R08aCRjwj9
+8JDlt7W2Yefk6dxevE2ZO2HlUc704/tu0y30dMwh0S7/Po1ZnYAju0QJu0Iqdj8dJakpUXd4ldA
pasd6LrF1XvbchvNZ0n2qwgPAXeADfSE6ZCMAStxp++3Od/gjZUUZ4pB074To2DcziCFIT7iyYkr
gduSk1RmwrQ99krmx6PGGtTPW+JnGCOW/2pHnn5wGpMRUUQ1u0rYrwQV4l6i+U9duE9o1X95jP4W
yvNBOPbjZAoQyayWXd0/+X7PkLg9p7KxzpYMH1WOkMNrFY57ut1bxyQPK01ONAzQRVPnHw6XDOhA
jiHGbyForxe/uf/P+5qw7VlMQXuosyjaRrK42OZYHQjKr4KobQ9Sc6gGioQlgno588H1IL2TsOiW
qJ6Ni1HFW7CtCYMNXi8lcM+Z8JjFfdbovtO6Jc0hr7bjHBU9tueIgR0kmpiH/VTJlyE2yIM1wVmg
9SUXkZU4EMlk61luGzMIDjr3jGPkEDEKPG+rfBJVIjCBdA7zZYKCcpuLWj1bpZ+vqZDaR11h8mI9
yjdGN8Y5sai1GYxV8B8w+zU4xK0yZuv7vrxLMpOi1fIPMpXVPmnGp9SlsIOT4sqVlx5gsUyLNJvT
fy6A3P+jr9D9dD7+o9LyL//135/rkv/8j/9EI/nPv+Lf/0uL5/+vVRnLNR0A4v81Ev2Qlh+fyUfx
3+7bj6+/3X/uqvzjF/+jp+KH/2aacEl8G6hJYLre/2aii38jok8YmE2ma/n0Mf6jp+I4S4UlEOEP
GaVDrpBA6kYRCpA7CB3PElwRPO//paHy03X5p4IKnO+FhwNGKvBDxum+t/ByPj8eWXeCBbf+uzZ6
1wxySt+0DgYqA6K5uB5zeU2p9ddYWdGvfiGihSwCuVJ06e/UiJBfAA93j4UhXQs+NzscZITt+M7/
v/22E99/IpDT3hu5JBkQLUQ2wECAPGbN9oFI5yqHFbeuesK4E6Lu/eRlBodv4G6UaNyN+AG+TQm7
4SBqaM0kEYAClku/0h9AXPYDi4tUvpTyIMg5KuluSBXMV88ZvS89muNOLcw5u3SGOy/v0725EOmQ
KY4He6HU0SvDLpNI9wamNuBO2FeHRpakSidmMZtwod2Bj+MoFy2vbhwn6WP5A8ZTpette5McYQLa
bcT9VwruZmm5gdO1YB84xk8La4+m41IbXQh8XWyUTxy3MOXZ3gANpKjc79io1S+dGfldrmxnWg8L
1W+YvPFoLqS/ZGH+GWnjPMyNMT4HMURACn3pKyxI9xe/2L+5TenfglyMJ+Km1sGtM8UiMdePYUN0
xl+og6T/qNFbC4uQo2pyPy18wlFVvKeTwkr3iYulUDqESCcZy0fN92tj2lyHhLbyT3RE4hk6HJGL
zpfM7SrIL8DqjN00JuASyy5kr/1DTpzbnqpi0k0sAQMiJF7NMXGBLfo/3MXWZ1kcuct2VLhIPSvs
3feDAtaoF2yj2Ug5YkyK9cHyHO88LIBH0ib6WI+5/e4knrEp6gAbmcS0sktI+ciN52km2XxGToQy
jPdwzruQK4OFLKmJmZLQwO1u0ncYlXLWGCmEU1JCttaV4a9BdoqWaYWZJSH3p/nGuNOJREx9E4Fq
+L1dF2JYF1Nzb6ynapSROkxpRAEUWBc0FMo04AopsfIvD+eQvnWeGgff5py4iIMSueYbUT3YdFh+
JZKv7Vabtbh1snCjDUpzt4cJ0vbyPBjcwVdh32Oqsls60xUj8D+5Keh2FxNnTAJOsACawfX0WvZw
BcueGWPc5Wayab2iAVJTzMzyCHmQXBPpuOt6sA7ECKPuBO8RJxLhsPAEhJXwbe6pbF3nLeu6ujYJ
cEQmB0e/G+fzBF8TVjMDdyo8yEBGKuZhV9Qns/bde7am7dqT7gCmoSbe3vmVdY0sSjtcY3uCSaX9
ljisbPbtoiIZfqQkbtjfA34Xn+miLJlZQ7wai8bE5k/hrUcUWI88TYBYlJizb54VKkImiw0FNs1w
aLnoXlO8K3wAf8QpPA7FPaD35CTJVt71w6JYkcpv/5gyi/Zz0TRn7XOUzx1TcJRRUhFQJDibLbKW
9sfbkiwKlzgMqFXJRexScT15nhfZi+9N7hPiVe+eyxyaklFR9s4WP0xttsWx/JHGyMUfU8exuFKC
qQ6h3QlgSoh+i3BRzlCBj7feyB7XTOt5a4+4aUBy0DHO7TaKkQpgr4GnnbMraBkHe17M4I0qiP2m
F+dNWNgcGgmdOyffw4mTG5pb0eLJ8YEp1+twsedoi11EGhvmr4Je8lMww88YtR2fk3lR7yj4Gw/R
gI+niGp3p38kPU7LIbmvTfFe9iarmmWiE6C5PiSL4SdZXD+g9Pyz/SMAMnx47bZu2ltEUm3H/g5V
UFkjctGcV04qzvwHIK4xsQ5Hry0WeXfzj3Ko+9EPhZCcGBotTiIHO1Hd5e6pzjAW9TnuIutHY8Qo
ergomI3bgP7FthvNmWtn6WyGJuRoF2q40ETSyq3PmoFEjcVzbEhbQg69Gx8T3UQ0xaeG6ZYr7fcI
pPQ2QaL8qXghQH0xWYL0jbPJGqa8s5cbvIYA9nmZL/9kmfAIogHGZcxJBokf7Vtoo1ugWZ6wHTPH
iWsBVgsx76JmVL+DxpqezSgXJwQByb7KenWUvXD2aW9EV8A24lS0zQSrMrbeUccNz3PpsbJQKkO0
Y8kXliTY61LPKb+6yij3goHZoyvr/iHDBgp4BeSXuxqwaD16xmg/z37RnRW1sphDZQHNJ06Vc1c1
1Y9uqWr1qjS96i0r83IX8eXdpSaNRkePIcCIiI3PJrDC8eL4yfQ+WmTkI2YeJzutaMuRluAlV0RH
NQTZubIUT6LGw+MHGAdOANniPX2C/DjKWe1t3jN7kRbmYfBJTW3AqZDfhKDwBB6fL1UbTfEhV8lE
MA8vJcnr4WqaXBmNjK8sj+Vg+crQ0wPRmJDxZti/x1GAnKoZneYQtxBM44LOzCpIu6o8UpFip8Pq
29hncFnviA6wz2E0AAgEJAQVi2Zbgaff6sSZ9ubgZZt0KsxX/BggqJkNdVe6I/UldqF4SUIHa6cg
1AOqqyL95PKKjvmdbP1seUtF3yc6pNFg1MMTe2yqroaunxK5aLsGspge63AQiyyOov4pbHgZmqbd
3GrFFdql5U+VS8f0U1Qz2rwTBjtKrg20a+bnZnclXlS/EYaQD2XPWJFufsS9KdD+myWm4S5xjW5v
eLO6jrVEgTV34WMrvBDqBErb1ZhTIVx1YrnQeLq/qdlHqJVU8n1qeAGTMGRnVkjC8kZu0I6DpMoz
i3HpL6ob2WuFOXnTm517xD+dndKpSy5eERkkMDLiFEjOtpXRqXWWxUfsrc9FRI+o7fV8ZU7qPXJH
SZs1wKWI7aBhbvjl3DIJSaaPrIQM7rVZYv5OQUusphaP1WgiSln15Tz+1eRRtiC/JK8kmZC/p4fU
2D604DSl/jIPwaV3OgSILLmxWCFiCWDwrtPSIvvOPksZfM7hQDbTNFH2o05oRaL9ZvRd76oOU2ce
A6kpGPVfBRgZGpQmWj7PaPMnxnnzdoTj/t6MGr5UPMJAq5ePMPHU1LnlNuQUpADylLvdsHey2rn1
ddUCJy9RSCV+k34YYsaL3mnmBaFy6HDZlWsfAxtVCqvEzCMLhiWyWY1xlbWgm2S6nwBynTVayrWB
1fuzrxaeD14AzVArLQ8VlsoVBQFz7ZudYREolxTkVKPWRuo0d2Hu9Dc6wHCt+EPeeJaa24Ko7WmO
e9Lint2vTDsen2UWVPceoucrYtceO+jI2Hs05i2g0mRitMegj2lQfzAZp1+SWnYcq1qFh5a5SgWY
NbJ+KoRVhfWZ0kbvCWZHmWEGT4ZHsa4WWr4ArO3PLiK5o6k9BmDC65xXi43bupgC8VbyBOOMMWsQ
pWA2GIiiCFdmcGiGLtqQ/E3DXdnlcLyx6hxQxEVPfVOW9z2wvVXqsPUVllmuwaW8NqYQO3fEHWZp
XnxkTMlm+lb9aietFa2dsWLESHLjzz/dz/7XTfafxUa2T+///3jh+Refgg3KWKqgDzinhBT03GSb
L7beUUmOnMXiEmpRiLW01Va8+2ESYfnZucP4PPJ70V2nEkWJ85G6MieYZV8UKPrpSAaA7GUNLEA3
mjnx1whBASTy2Wg0l6BxVNOxHatrsphvMDjyHTQI8qBvuQwlkVxyIVzkPedgq+l5nPz3ytBIO4yW
0f7U581n05ukh7oGSYwfkEgNIk4aDROMMBi7UxAmBsLwjplaKKpLDdYS4pCar3B39J6lpv84zQ5p
I3zDX22lUDPHvDJ0Y5WHaR6ABKROde1dvItePRwJ29N/hyKi3xhNgLYeUubEzPbRMLu0Y+Mm/MoN
b8D+l+iIWBHG37L0E0ABnZ2++CTQyWTn1TtejXbjpczVaFvjbiJ9qJ1YvTu8JY/Ms6p9t7zEY7u4
ElcMbk4RqcV2UB/qBIo5L/8QypxAVYBQ/F6wLpztuV9jAEjIwzqeZv9ZZQs9JZUMcur6rwL+dFfl
qjsxr36eOzN8I3YQ3Ds+49GVLcb0yO0ElH/A0ZJzG6lL1MAJjamVLjPShFQJ1h4/fu/Q0yaavVN/
stDbY/K8tehN320OdGz/GFM3ZWb/KXjWHR3N5tmIZlMwg7KCG70xe3npxeSd0s69zKq1nzwENKyf
IoNxbjoCt++yfIYKk6tzndnl1TNUfWhn/xlxCRPp1GfX3SULJ3M5urek0l/SrnS+mrZKHy3oLC0l
wmCAVUeXzWqT9DhlRvPHKBEBFTOIpCQYWHrGDfvl5aIQirHe1JZWh9xgAYsitdq4BqlWh/IEiAC1
ibgIdEsaJ9w57cQLPOleMpMQAfGe8tk1CypMQfi7xvD6q+RQdRworKxZVpY3MEeZv6ZwyqF27ONV
iV4VIoD7VRbEL+MpHLeloDaV2vFL0iug5JY1ZsdckHkFVXRlIVReFKC1LyHd+GUarZjbnsU7ECuv
fQiSyHueVD3ROA0a4Fol7EjHKauHyjSTYePVbluu3JbonSGzW9eC37Zoc+xYw9t3s4O4PbcdbNbU
/fbS4W8JmVa/eQyfV6kZFi/iH/e6sn5sbBhHBOGHl9LPiueoq7OzUryRaNxRSXNZW1IGi/czBWVq
7r75OvThvCN42+26QbMQZyE1RXy3rECHTO0qlJ8z81ZhjPPW0lb/3kw9ERCq4nciycWNrzoNzMwa
LgNwYtwAQ7Lv5lpd25wfFcll3nbRJ/ZLmKEG47Uu6vbCGRHAaSmqz+LnIQGv092mef0boNB7IPwj
+yFqcJMRbCdyW7Ngo0SlGxJasQSsJxIZnUNoY5KnyVi6J5QQHKfbT7l5JACdrYfK+6wUfTqKDIRh
eKAHwqsf7eUy/n95KP8LaRfHjR0KGt625UP9NcN/oaSorLIjdK/B3tBsuYSbeZ8t03XiOWmiOcj7
+Y2foPwXdc/2b5uHqt4kiTQeOsvqf2WjrwKShoJPZZrN1kKmdT/d1nBIUofmwCPcq8Z4Leh8x6sk
zjgDth6aEV17/5O781iSG1mz9Lv0HtegHVjMYgKhZUbqzA2MSQGtHYADT98fWDVjVbevdVsvejGz
SSOLLDIZgXBx/nO+sxiMKrtede3oaH/URCJmRj+rf7XV/L2BRtgwkk1sPLplOIaPxrf8+l+ktVCk
YuT2ylSzjXDI0wNjFSuAqoVcA5PvbooHe+F2biiUezcNq1NXy/CcdzkPhAd5ANdlTHoaynf7gkqg
nShvmyio18L47GdNuVUlZ4kNSoRdgD9s9RAb2pw9JkBW4osVd5Z9IDBiu0BtZX4xbK6LwThQR7vp
bS37/B8Rif8fIiUZFnaxvzzJCwzpT8jR9Vvx83/92/5bO30r/864/uP/+VP1pe+SPKhNHkl38Ivq
/Gl/0IkE3CKELF03+Ct8dGZ+5U/ANQIv4q7p+zCKUMXIpP/b/+3CFP9w2bj5pYVetKjC/4fT9Ofj
+Ido/68fT0N4cI7+chSChIJZjMghnZxovFx1l6PSXx5Q2AfUBAKy3SW6+UIF4EaQktc9OT5XCZeT
nEDObmzn9tPMj3IgBkfjTbEt9OyrsrPxSgCLVRRrtfNuYst+UeZ5TohyZDnwX6/77AHanUFrk8hP
5XnK2Fbx1m8Krut+bxDJIFzUck7eg/J/hi1IBEaMLvSQSj6wS/XXriDKWWWXUnVEL1qjXCtOvvlE
/6FbC4TSnt2HmH669RprCJo5FAep83FWMX0aY+4yk57bibVUldi9RLEZmT/yb7OuXf9T8+mVrJ2S
61ovTfYq11kRilUrV03TNtNsc1sSK2CtoM+vt9zum46/oLEr9uyufezlCFyzgnTE6D7ZWS4859F9
1/jT32Rb0Po55A8j5Uo31iPGvLkl1tgx1NGT0WunY9Pg3FO0L11tPue0kq09KZ9HgEmrppn1NV4G
9HYS3GVLkSV2r6a5hXATV0LZN5OoL2t10MtvQ4v7tOOaEAhZHbNKEB5ruq1fYrnjz/hlQ4NZ6SPp
gsbKGHqibNQo+QmSVB9nbwXi1BrnobWmuCRo1FGznHnHqc1b0eYwDv67n6hjuQR4JxfHh+XXAKUF
de+ifDfM8JDm5hm7k7EikUQ6kBMpAU3DJVHM6569uZHvbyw5Ivnb+MxH2+IsHSLoTdmD01Jm1wjs
LaQwKIH5nAZjr6lBW9X+zXDq6Mh+/hN6VrXm70aGspl7KzywBCUUFzDte6GRenDys5r0aSsdSeOw
T0tzaDwn6QP/8K/WMt6qNssPmk3+3Ov5RarR2YSqoEsQQoDQk7XmBAcvd8eokIukSs6ouAgAqYYR
vnd2Zs/Ol6YQPmeuiBgOknE6CTO5RQxX1oBOnqWdfTBzpacqZsJppz+60CTD2zOC/9W2lzKu6Y3M
sAkVAlNZa5xqJMCVJUmTEEC2KCjqk8D2j4Ynb6kAT5Qk9yTBQDun87EnLBQayZ6fYJT0RLPxFz8A
xX6/aB7RRl5+RABGiYxNa4wODA+xonLmqC1Mw0lz1Sz0os7td4u5KKZEa0uA7cGK+jtyQb2SUJ5U
k8d3EugcXu3vDEm58GgAnbgIbmrPPLaEU1F0wgkWn72lZZqqskF/Vow/8nF+GRPnwYgoP9Sj8ub1
TgyVYqH58nEa8s+Ru/MRzydZJZ0PHK68h9TC9GRr7t3nTDI43q88TECqky4F+gt8FY9XMxuw7Lm/
rgSezL6hvdFA/Aqz+pc99t2LXcQ/8Qp2L65HyY2WJg/AhdpdxR0eubunzkELmblLEW5Fzzk3bWFJ
wUzehLPtQ+odrIA6VmODOMVgQK+fovzFAz91GXXo00P/jSbg6iEcEZTR0I9wQNoL8+mtlod4+Yb8
MMeTe4rLcZlW9eCRGzghkZPv+jH2t0Mav9g89Q+t1z92oR6eW9ln63Kq5LYb0I415k3cU9JTX/X7
vimHPaPD7jS0ZPgapy2ZyGvNsQE5ihVPPmdcAIJw/AjzNHwjHnyfjOYpK/K3AvoBHGFtWvez7h5p
XzyWqLNvNTVVlJJiPfBd/TLCObsox/wZVQ8DH4ttYmv9xqsFR/rqtQNHYZogtSOxoF9FroNP0018
DqreDQ7O3NAo9B3S/3UoRH8u+KecvbnmVDqpbkWMAGOiR6OBQhLdkoVA3+yxmjoRpn534bI2kNNV
WQwnStkorWXzuylDP7Xt9OTnUX/qygePzOZ2lC2hsxbWQM6An20j3FBfZlFdC9nfQMONw4x6uZqC
muXqPIp0hcWZ14hgCoDtYpPFoKZImfKW4hY6ElzoV7Zbz4F0vkwbpnkfv7sccHdDF4sgLs2nBoDe
0g+sa1QtO/Y7lUePNC7G+Dg9XP22xWnSf5ep8d3S/VNbY2LHRqLgs/UwKLQ4SBZTvR6LniKo5kuy
F3CtE5RmzU8mJiHp9FjXBabRfiFpqYz1n2gSDm5OYuFXlpZtYDMxw7Tn/Urdz05CGjXzkggdRX6V
ZdW7csKK6tFkzCpXb9gKCbAo+9V08mbXTxaLY90DD24jbKf1rzbtfw0SdMkSrYCXT8j6A1H3qUwi
lE4qtThCk/M2Gg+uRX9naeoAzTW8vs4v4lEjHvjoHbc3zX6yPbTKoWiHYyvL8RM7HvfHSAYT5J/o
g1PtWukQzoF9oMzpOs1A76VrzrQ8SiKFYKFEkdKbBKLVrr95evVGA/Q3YBUEDBy7w44FM+xsqPKh
7LVtNg+7qkp4/sdp3k1Ng9f9NMbFWQzvdmJfF0d5N+TmJmroS6C0mCVail92RLegw21plbbNPbLg
XkULqyku58fcDAVMZlz/rGAATo3hk89xs541pdgTeT+IZIHWG+W8Y6TVpsMr2vV37lT3ghk0g+c8
W+duHnQtFfUDo+lgxqVBZMbnXeZhB1wSYk1u36S2NVz1rRkpCkzTNtkaXQjOox5uDTPbLWsnsxsN
NnMD2c0zRL7NZBu0fYwrkEHJIl/QsEvcPhiY/q5tXLxrPW0ZARrFF1V7XlmGQSKmEyLAvbGckQYF
SRfEz7BVFS/ZdExSdn45Mlxo7eqmjQ3FrTqtJEOHTtQreUbeX8OKy1eJAYjBLFA5Ess7hZV2jZe5
Cy4R8iQ2FuVhtMJlqnmNBo1UjnNPKb7FkzdiPhyEtzLp0rAGukbiOv5IfXgpibrrIbmuPJxxCx1d
GeVnCbuXein/btf1V0jdKPk3mMroFEHpxXdkqnBrhTADWiapmKx/clissFDs+pSMYtEiqnFAO3WE
Z24mmG4IWwAnKoZoVY5F3/mJpR9wFHa+wM9Jmpdp99z2HiRIAee3wgjP+TM9zlaEYNpXB0PTIeBm
Vgf1RN6li8g4FJqxDyki25KOrLJBPMXqSUSyRFOj2sMftCdKloHX5+0PTcUTnG7vsfPeKVZnJJOF
eWBl4a/Ux+tGPNfx45/tOIOTKJwD+ZVbaGfiVaTftF5lm1hRx8Gkd+oFzuNJTh+zyUcX1qEb1gOB
hlQBv/O55aNDpgO/7mX5XmXEY03LUVTalU9uwRguHDkcLacGhcEg8EuglItVYAGK1r2PHbo42k0O
LRoDsl2HC1Rd3+e8Vdswzh/TyXvJ87vuKiMAH8hxcvmSc7hGAY32beR+jSMf2ILaOehQxGrKuV5P
Zb21QDjmmyH/Gec8NpVXmzTKeN2FWoBNg+ZPVyb/IEWyIJ766dQ1EAmdrD5YdIDuS3cGrj1Ea5tx
JLRIvbqYPVnMNnrliEyiFiIYLObSMSu8GdMzaoV1dmLnl+4XUyBVcs2zKd1X4WSuIzA7Y+/3x96y
4x1lgdj15rx+Zv7jOs3F785hrbzneAJmRuJwnWQNcwc3/yAVRqY0Yv/PYw14OHFzTOaguPBLhA9S
p6Wcytydb9n+ubR7RR+WKk42k6vjVLbzwc+ncKvy8Bjj2L8n9l1vf7ShVp3U0ObnYfmSlttQGN12
TOL8MEWRccQ48V6AB9yMlpGfSBzEXL6R+CvP+NDJ4n10iX4PGzXit8SNoIdaRlaB43fClPcuuNys
Yi2eUWSXGkzf2DVG9mCW3ESq3NL5BMUlVdOS9C149k3Dch7Ull/s44z1XuCKhFclryPmgEUAC1c9
gX+cyBXIceTac+iOOQkib8Sml1uPuPvemhxDeTFPz03cp89gWpSj4uMQUZvNTK7hcMT0xqi5n0VG
fUW5vROLTE9NYXK40fQvUkLjA9O0aKVLXbtUQtC0Kr296gc9mAtq/0YGuaeZ0OrK7Qf16iuSu3G5
Bx0mn/VcTxgmM6/FjI+C2cXsBYO5ZcON1wVs12vfY+6YPe1zrvyHEvrKg5P283aZpyFY4oMZumI9
6wbZUAMkG/i0lKeYZJRbMWYzWVuqsb5oDENx+7bcCZ052qDHPMQePbmVWbubOI5gB8K0DihWsz5H
K3s0tQNHzexGaSR7ZU26tp+j+sRsinMAb/J+hIIA+0JuLFFRIC85kmbO78ev3ldZMu/DMcyfgTXR
HYXzoPlOKJff4bev3ETwJvGIHfrOorZaAZUy6WmoHHt8thU42UwZHG50Pd0mfukvQqq/Y2T8qTqm
nnB/vUtSML4U5fSWD7p/BY2wh8PobEXb3TU44m23Wu6Y9HRGx7yeYYjCeruYFKOubCgCYvKtR3/5
kmB+sZLqh1k74boVXnlGixerCAvstnN4DXJLniPjlFLG82okmCHCLHEOzpAWb4MTbcvaP+mYRk/+
5IWBSfptrwDnrljO6SyRTHMFdaz3KNK5+oNzYiJ7Z4hYgUx4YFTrEm+fbSZqYuLs7K3D0IjOTVJ9
0+ueIJQ7XqQ+WE+SOoogiSx3N/BswPE1rEOUwffqM+2JZUr/JgXLIGQCYiYW5VSmGk4RKJ6904Wf
bcYC51i+vJp2Ndzcdt76Ch2j6Fz9oxHaO6dZ8aMjEKNlFBKQAXN3ECjMLR3oGNYc5hKJz42aEmgQ
YPA5g7rIzaMKmQXm9ggBjmnfadSGioBAbX4SMl7VyhFffgVcCiZqGjC9XEZymnavQKzZrSLFmrvP
BWGPx8Z7KY2j3/vqWnnldK3AvGAC0prrON49PA6fqZag6XYVZmCD6UZOsi0G4O9M5dHndXqP3Yhg
tn2WrPgEhwQHDL8iuuknVX1hPiq2hdIXSOhUXwyQwOQoiJizT2C/5ZzpWs09G2ztUKv+VU2dtyUE
JdguiILIDGhNAUcV+RUbGm2EBWXZbNkuuLJKrkM/Kh5Rdk4lQWK2HkIXRjFDJBhxi4zDlDzwiYoh
jFqgCdh9IM7AGpWsQs/CxiptD57+TjrlZ8HU+7sZ63uCzsaPNl06uCBQk6nM15ZvDhvKUmsqnJIJ
o7RE7MdduVF2zzdj2fU+5FtaERo7Sz0SvM/McSMa1BJ8GbxgAGEVJwD0LlL6Vl289VHbXicZRo+l
1jxW6u7MVvzL6tW6+Uk22n63u1JBFFM5e/PiX8xkd5MU2OB7m8542ZugJEp+q5dKCQIDoMPyBjTp
nOZbz58+TCfGj1ymu1AxYtI7Z6tYxs5uRNkX7Ku9VrTRS99IesO8DNtlaZD69vpdOsYRuA56i4ZG
CpBNdnPLQ5GfmjL51UQ7Tn3jK1NqrsAOnokJB/iUO8nSJWXsOcnj4KhqXpFot9R4F0JmMLFw+6Nn
LCfzJ2SD+BH6IMLX0rdkVFg6Mo2SVCB5SBshizYML3x92S60aqICDbOlqKBjSlipTzphdJl9QeFT
pl2v+x44ZDOV6lD50VUq1DhOMufcpBfX71gPPYWy4NkzOQ6gyB2VXaCEtJjZXHGqi/iV3il3J8x8
70wquUHh4RztiQUfBWvScwjHNLmxZSiWoelrDPSHPa+X8wA5Jz3rlvvQTVpNWoB2mXH2rT2ufOjZ
VVLsOL7Bd+mREBg21NcRyqMsUsxzs+lvnLYP4SeolNxoSWHRZGkvmdRf3BCscqNbclM7LVaSbJJ7
r/DjveRkT81Sb5y01FLIAGSl8I5y2qpOjpv5a60n+u1NVkDLlr3rc/hKDRpCQHu3d0WjNVFypLXt
YEuh+uAzY6FpT9oUtpu0a3w2mPRQTq13psiU9gknZ6PPYeYkySpEx9xBoZAvWtcfKKR5n8MwfW1K
CMGy6J1Da3c+/CxX7Rtb29FzOm+8VEMNpNeXQE628Yqw5PwRUKgFiMWxq02FHcXEv5dZxjGKT1ye
5dVvFpRQEpfHWbeNx675qCbCN2PiEpDRbe30+0u7/GgGrLET49DurA9jdLJLjGKDoFqN7EI8CMwd
n2KIzX2EbuKJ4gIwg9CLiaBoRROxzdlBaKr5bgYZGwGPRb8CHqZvTVJxjKmqQ+8tmKopTY8hB49V
Lly5bxUVaMw6jxPGAr7JwT9aqf5D811so70OnKSf+JclNGDPUNCG5KhmZdx6PGUYKubAUzBhVm5W
FfvQpYUolyPnNyuY+fAcms7+Tjxseqg1FMISIOl26gz6OwA0XDEnBBakEdGftCUE5RggNKX/1htt
UNVmtGsxCActecEzWNCTPTmwcWiKx9vIG4hhAgSv6FIIKZLmv23qSf2HHIeF7C5Pk87ClAYFwESQ
1WVmmhe84F8h4sqaITesu9w65FiZMEsN4pQ25ItKjutEtIkLRkX3iZNt2IqMUBXMuK9IM8pdVap1
BskHX+9Ur0TDlWskrXBglo2pIG1wTsOcw3wIJZ7CHhebim2DF4lK0Co4HeSbX/PKzHGQd5B9IbeI
XdnF3jo2mi2Vj2Dt66EKbH3SN7T4ATiM9E8jqr/mlAiaX1qPDhOPDeYLTuziiDNa0ZvDilV1cPwS
X37NpNZWmlv2Z38CuzNiKj0X3lOtcH0t9nLDDW/F0A1H2+ciFi/2kMwGMCodCnOgGEznIeaO3JKK
Bdc9ZUfW/Y5LLQgmeA3xdqVTwti43DKqB8gJw6PvlWjuWByB/A23mCedd4zq7hY9ZxTJQxxOau2a
XYyjrHfO8HtHhWrL3H/c4X38hNGbEab15dOPKBTYfKiePiZQfzIdhHC09M2YUeiea2vnz/mvKE2K
2zRo/c6JVLnTQDk/WyNrRjVWT407PiPnlU8TZcGClAj1aRACGZrrQWHWT2ImkurENSeNNFKrHibm
Wi+U+bnAPJww/gGzsKdfJxP3Gp4d6SQTj+fyU2rl/I1kqsjjFMZbwPfNPqzj+UPO774arUu0fMuF
u0v8LH75/cVkmmqeMNTRKJZm0cYYaxoqRg7OUetB1Iumee1qvTzXORyhDGljpaKxWCtDyKM71NQ+
Sa7jPCIbxgHjugYVfC3CQ1Ga+lWb8+xmLQfp3z+SeArttorg4LrXjID0yZ0IJRGBFTt6nV79CedI
w0Dkyf0yYkwzbCz9A0d0yp54+0K4d295HWGSFlV5yaaKOQ4ja9TGNx8P5RmdtNuVY/M8a9p0nHys
KXOj30IMLFsQQCl5iJdifiT511/zlKQ3QJAOlbvgjeHAvC1JMq6dbA4PuReCIAW5trXEFhgdp+OR
iGxvTCcZQihyrepGClJj+XXPQoDpigbsMjT67Ku+rY4oQ8aqGpaLmvuZ9m59j0vviz6O8aanhNny
8SQG5txxX7dXObTeCpqXsXfwqOx4YOoNUW84+RQ4ugAYAlC0eqBNZCojS6s34OUPKiOcpoFWfZ9L
41NWcXIup/E897Y4R03xNidlzEFE7AEo/5xIQd3tMTz04E0DfxyiY1HU1rtPDRoTC1s2ewIMT0Qb
+9PvL2OsYcXIcmOT1PRWkNaloC37QblHcZ6t8YbBVXtLq4yqsLn9lSb1Me7BVZTiBT17uMaVdChm
D6eDQWXVQAPIhmMpS4oNH7PXmvXQTNnNV9hBbAZ8V7POT7Xd2HtHIRdKLfO4Brx7dHidEliCNHaV
gBaAvUPYTDfS4UWvtKZDpbJOg41d221YCPQx1fapLW0EnUIF+mhtHZznJ4W9fIM4ArShYbmuVcX8
yuk4Erk8QXXS3fspD29zn74bVJycoRxSGGuxyfV1DuFlwjTFke0alsPBti+ewKQleudim58M1sed
yPTnEDjHY+7yJOFhcM9aOy8jNNISK11DxlGqyw+2BA6qHPYfaFew8UF3SBpiYs3lUoN5Ref3r4ZC
TY+unobbiFFcg9ZFu4ccNziYXzW70LBw29mGuVG0luaYQBcJ+0OcYuto/fmbOZ1n0o8oGM21Ke8z
+9erx+G/HfPq5ipBX0XWvRYGpwA7snESm7DaInsu8AcPnEFG4+z12qNeUZrQ1IZ2KpaOjISZoouL
2uqputVNhgc+5nFX87Kjq/f9NsRLvmq8mlGLmU1bFu4rxZLWPeldPF1mH8yxil6qkaOfl4RINAP+
8qmMiQ6bDyTu833eZwBAmXccwrLZMBMAoY9KrfnVZ0wiJqiqwThkPipxDeabn00BTrdpg95Hj2YT
l5y78ZMA6SJf3E6QtSdWAgsqIoBBbP2psxeTd6sLW3ujKmBYT61pXjUH3C6+L3fH1SnfDtL/4Xcg
7fPouTXqtWU39b13be2JqwX0BHfLLKDZCJNnOp5AKTgZ8iYgDDB2nCTXKfmQdSyhT66srmhRz8Bx
quWk4i3ZQ+oain2e9j/IdJ9rcDPPIp0n9NUiYev26p0ASrNPbP9UlU50FQShVjibxTbUhmEL7oq/
KxzrU5eXOMJZl+9CVays1OiuwAzIXRYDCskamtwMktg76MqvU+hN+0J3vv+PuD/+v4sImob9nzZZ
/e+u+1b8tcLqj//hzwJ09x/6Yn3yiP657h/Zvz/bq/x/wILgTOS6lr4kAHFE/ekPMcU/aKai2cpz
PSFs28BM9Wc20LT/gaODiRwxP8exhGH8dwwiFh6Uv9hDPNsn/ehytmcOCnxaLB6Vv9pD2pBB2JD5
3UFav8xj7birS+NoHPS5+Al16Iinu2TpY7XhznNQW22xDzwZ72zb79Vj+zBdXaq33ea7bEiaeeGq
erXex9fptXmkOXflnNGmSI1XeiPgCcXx6S9enIc/Qqt/s/r+y+8fowzN7UvG0f4ne0uEy6bMvUIe
Iq7O2hObW1ltZ+vXQGZ9Crh7NmCSWVHcbfFavboI6N1r+qDjW3StCLO7CDxyNbSQM7bTtt5oM2hR
HCr/+9+mbcHKx5PHZdByFnPcX1w4JrpBTaivPDheiG57mGr3Es3GzdDSbF+1g3PEB/YCA9c62T58
rZMgh4m/8u3iEGQ/RXp2r/z01daBtRshLHMt9OyN3nLQb/IoxI/JEHI9dSn6aerY1//82/f/biL6
/ZQQYLVc01jCPI74J+8euTebsaIDkjty2qAb2IbSc5bNbgBGjjw/96NWeRetKL0LMepD0XX98ffP
fv9306KKnEvJmeT5r75v828cTXg4CnhgQhsPWaE5j3RUdde4iDBXMADWSxMgZi4FOCJTnH7/qMZs
d7J1bd/XyXiIkS/PxDOc8+8f9QVc0UgxuQQZBuGI+x2odpQZw0GTqqj8Csu3zjfDfXVi2Jnc1knb
fY5yDKox0p/0ARxnzv2qso+iJX3NaJjaQlItSCIv3d7qZnDvh6H4BsZVrvWrfalroK2zW5bXVhwc
QnbEhsIEELmf4V9JEYh2lCxTw1XF49Yk9DeZIx5ygjOxOT3lMkuZgGHIMQdNsYlpVBBLFV57/Kq4
XzKx8xyOHDoHxFCPUOUsBuSk8/1sDQBunDGQhxx8YMIkV6zIZFN2//m7bv7d28i7jnfMxIrm6twd
0FD/+V3X7Ei2lZccrPyDNgiOWjuqCQhzdeAeVjPR3nXlL+PWDNlSO0/h/JNaHnNI9oOQyda+m3mT
r53a9LHfDk9GiXyU9np+TevM55CGZUWP4v4WpZ/gq8urkYJVCM04RMTKVv/FP+Y/PMKGYXkkhX/X
BSL8/tMn0G3ijsRoHx/Mi+CG48YhRXOBoxGrzA0/vERhv25SsyH82S2FysIHatRVNI/FoGqt/CHp
N7J8o8uh26hrex9e0s/pS3xoz+bjf/Gtuv5/eOV1yJRUBvimj4MPb+nflwscLoAasO4ircTNQ/ao
JMoG+wvaOzLnxf2M9FmthekCBuznAYv/GO/qwni268x76Xknrg7RwShvsVDMmnlSzIsg8+nJQdY3
OZvFNa2KwCevGCSjk79yS6SxTcLStCeqIAxri1qq0InSkxrLCZeS4wca58lTzPN2dkJ1pYlhWOm1
pEXFA/bjdfN8dMeYITLTS1BPeN+9UjbPRrNQ/KSxDcOy3UpOP2/FTGSpwlcxm8nht7JSt11+/v0j
YYdMrmntos8n69mRqJewZoxPg8i/q5Gh7phCxrQJ4sIGkliiStdVa6dbaLzUI1lOjoONFq48bE6s
59PDLMm42C1nxwHcND6KqtZl4NTNa1V1aj8aN9+CGN4rmxXgYaJhqE8jhgq5NNZElr+gjW5mJzpl
5RVc1rABDgtmxmmfMX5uLYoe18KNz8koMRoOX3rfiq3diA9higNuNhaGqK83ZNz6taShlSgX2IjM
/+6mZrirUMxAnXZE2IxqaZJ9DA0b4UmdBER+1UhKBZrx0bVmSri0h8avyKm7PLLlYlWiaZzA9z6G
MkTSd/IDr8NAzKqFPWr4Zgz+eYr4JPnWcPMHoS+4sE1Z3klrneHiA9KpmilwUu2Cwe+tEOgPA0Gr
oAZUtK06/Tw6RNa9NDoVZJZ9BBa4vyXjvZyJ0E4z2CbrDPnNsX5ILyPNHu/GtDvT8lzxMdamoDe0
AiCskV8RqQ4Kz9eqyMPvmTa8+414CKl59O2s3wojpxd9Luxz1YxYSSUH5KEBElBIHAINGfex697n
CGuEFv/Mwox5KWeBgGnj1fZUuR29WQXGAKffVDZGFvICwUy1VkAxAWyOcMcm+tEk9JX5c8fSxb16
luI+O80PhVmjiOKLnJpveLy39pxtkrxjhRgcki/WebBwkevJpbC6A8Fr06IbwMt/0JSGlzb0o42q
7WdlAHy1uN8B+PS5bcxNfhMm+NocHw7d4it/jG5xAqOAya+LO894yDPyKTK2HnKN5IlU07lW1NDl
/AkMgr7Y3+ONcAknJY1NfXGYrSciHUyVKDgu6kOmESYfuk8u81eFpheBVV6VDjqBAcNdDNfE84oj
r0RQNVmztiz3B6CjlWcb7ap4KSvxU7j9B9ZgSq1NPCQQX+hBSZID2SZ5B4G2zzqvZ/XwHgiV+UHB
LZHix8OAkXeNh0NbdYUNSE/qbEEK3UCkkb73wuGIEwmX7KR3sNOs5zDuMQTGNYRwa8zXI/ySEyY7
f41Hq91SIBrDfeX3wp4J6QdisxYmmgKK7PIXDHT8NNiI5/I0E4uBiEMaHL4xpC5aiYIB+NKG+PuL
UXYIoJr8DskFRmtiaeuYes11ZxuIUzNhtiIpTjp8/IDKjmK3DHhhHqA52mN80Jm7d3VZXLPYo1LT
p1ALF+XEvdmIQD/36bSngQO3Wxkfm5bCMqE/O0X9Ngj/yWi7OaBMautkmrduJhgztsI2UISSW1lB
77gqf2gx3U/LptbXMl7xoM5H2xVPXuw9dHHUc/2nOXTI76NDemEYsg8z/Azd4mqg5jKXeZKxxu4r
CJNTkJiBBKJkJT8oh8RDU6ZfY9KScQJMI5AheJPwk4ECY/x5NmNjvKaW/8J0heiiKuZAGcALEXAu
DUqckrJnWgmpDvLNHPRAB1d149B3MkKmL/HszlgrV3ELYj3uv7oYDmqCsGwuxTiiVRfuxtfBLZsL
LZIGZSyj32xm/a1t5yYw9eX+3Hh7DFVUvC7v8qghLpDUCbhyME5rZLNrvLU/q+jsmQPe1NFbkwlp
77lU1tpJmhDQBT31BSPj56ngT6C/PsVcEFe7UIPaAA5+DAZkXIj8ZnNN7c662mDWKENtdtPytKi2
mR7sCXGnMONbwcFEN2V3EZlwViXuMWoDx/Q8pjPzeYe7Tku2eIuxYgahCCAq0r0O/PpgnxBy7lo6
Zzsv1CgWkREie9Z6u3huSeAlHt0GRQ92l852Kl/Ne4HLmbJXOE5yOcf6aeUj3VVMl4cQFm/WWZcq
c5YSHPuC0Sx+Iw11wf0Chyn160CGGWgwvwCJ3BBgiswy1FaJN3Y0kBvucdAN+9mdqHZPRyzCqfkY
C7/bTHWl1pQ+HHA9p4dmMDaZU30sFkQmkniyUz/jsNnALwf4rNdOt8KRgRx2yFQ9YSQni9+X1Z0p
PV31ulFf2njq1i5lkQFYwhT/pClvFcinTTWGZzuT+RGmpr4ZC8v+BiNwSjcx3VJHh+5R5J5h2o3T
4J66JJke6YexPHo34wRTrBYvztgEvH9J5zihWdDD0uuf+sokiBR1n1Y2ynWaKuagBVzafKZJgCGh
vDbsH5gAxkCwXFZ+nQicz7jwcPW3U+rc/HogzFWX5lF3alDabejSzEQetx46+WT0O6OEzKzmYvyC
JALjDsIvGYmOhqwkXJoLvGwjbYHLyJTZKTWposMOaz+1Om1J2uxoP+J5awNnYyvW7b0dK+dSt8wC
mEWbHO4baE1cwrKVURkKtgWfkmwqcGsNbElriC0fDTVDm4qt+95y7ofyisuyGkocJXPClEsYT0Jn
dhc6CWSbGT+Bkanye1nfMjuOvkQ9qHWLZfnAJ/jQ1/jwRE57Zh/r+lMneTd1TPA3mYt/J+88muS2
0i79X2aPDuDCL2aTmUjvXZkNolhUwXuPX/89oNqIbIU0M9uJ6KgmKYlZhUxc3Puec57zQslZgfeB
L1KGYskMk1YtJS5OYTvqQCsq2G3YPHeyHv3rS6XbK2otTwiS4oSXWBWQJVV2q3PD96wLAhlnm2qQ
OcIFBYB5EpUW3MB+zNRbYTe05Zj2GpYiZyGbliTKAMonSFJtPshCu0IFUBaaeEs8tTkGJiVPDOPt
NYKjftRM3VhkiXpnT2kewsKvuQJ68xxHZrt4PfqXyM0ffQ10yCqSf35ZVFk97FIjEHvRVoKKALZY
gwTIus1CGhymL1hpzlPl4lwfRvy9GCH3NDzN/E49MbGpPnCyr1W5bSEbh9JGAIYG71FTfqSXUKUz
CKNGqannooq2yIaMM0XyZOCHO4in3JHUiLrS9Q6/DD01czlQapIZQ70LDMLjmY+Xog3L86iX9S3I
FO+gWyRwTQ20aBjKG1dXmdWO/uXHl1y3PooxszB+qyRGmv7VQ6sncukVZzPROFnhJgSWPkqHRisi
B69jcYoiezNGSOv5oHygKLbLusQrC8I1Xykc4GZjM/jHGFBKKep+wab/YQ/elh7qYc5hO3J6i2G1
UZvf0jAPCSNguxUwveHB5/gFzDtQFUIQrVYscpvl1TRfFUMgBPv0yeIoIpPXmy+5ioHfVaWW4VFa
rEnVsEHzsfB5Imrnkc/DtskVsaQbzdt6bdSf7YBiuESk1l6JNaoYoP5Owod6HKP2mgjh3zT+BHqR
OKt1e+Ld169lqB00+CpNqZsng4nwUh9wpyo2J3W3BFDp048VhrnjVu26ie0zqTjGpmhsWgqSO+to
cHalaqsR3IGdyL44W1eROgsXhW7Gc2pdOhqBWEq8dji1k93P92LVSSKRLSnrYAGgDvpTi7U5rIhs
0cDJ3gYdZB0x2P2MiS8P/KRoLj8e1oUhF1e4/dTQ6IG7YgLS3trcgEKnjKwEKd2rCInqvspU8fuX
pAwmFtxQOCKlpmnOv11ulIoy66zcegTDgcxIFT9SM9AHYyfSb1AqvZXMyrbUonfsmWsykmSwplOM
WykzII6Myis0q6wwL12zEobAlh5b3joQOMhHA3g0vbmdRMyj+dB69y2TcE+GMR0KfQ3elw49Mkha
4wgtWRS+TsXDFHZvZA1gsQgqJ8gKYwt3Ra3xeRGIy49WZi9+2KUir2GoOBmnfnwpo8k4pTl1pNc8
cAr/CUwonmPhpy2x8JNHVm9z7l0W4i45hFheXojnL62Qz7xPqwyqSuY/6gwjI8GLy4/fKUn2JnxW
S4ME2pxUjbIf1FLZ//hVxcKA79iVl53nqnvF6pGmJUAU4X7owNAA/pZV742mClovNGTbaBLFW0q5
XeVp3MqxfoasDKuqAi9aIxvxfiyAExv9jI7QmdYQw5H3DynEB2ls+mN+Le7JvXy6sBDlc0KJ89Z4
pYXw6p4sRvYJcZeZX4WM/7z5PpTO+sU8eHv1qF95UOfJxq4/5NMgXWqBSzTm6AN6PNC+e/RnGifz
IG+k+ulX+5hAx5Lu6HinnQuNnNxMZT+9uV6rbBlMT+yH0hLPCmE3HgfJUC5tfbWlCuaRpN2Fnfk3
NtSzuFKHK+LqrCxEcYN0BM1d1uOdh3PzpsQ2ZyEh1kZiJvMhsN07qdL00Fneb6JL3a3S1NXcBwcx
TyJOG4Pv3Qtum/oy3DX4EVyI6MeFiMy1dqq3wbyOn4t5/2hOqj2X79U5vxr5Sf+yPuV6G35Yt/ES
D3DmOK2d2YHNHJ7DS4qcCDiV3Nq3YaT5ZJZEdCntJWVYjEwcVnG4bSk7JOXAqrZWx43lf2iv5RM/
+PBq3LCGVUvsEFR3rrhxutkxbZEYF/rcLCgNeNO/KulgffZfprgnG83G9YSdnV3MU5xS1zH28hkt
lLhOjXuqaA9+sQpBWAVHMzc3xiIG78HxaxfVC+peQn9TKopzJcA9r7yFg5CVxnTPSmQahoUvjKuu
y4s32+JDEjN7WfmSO39LAnQmLOM4JLirVfvI/8qvOt2Jk3pQr94j5KWTuXSErrVKDoORrzdTQD64
xKexUubsyGfZu/xQ+C5RGFfgsaAYuA+6KuZXN5QvDEcPurrOy3jpLzri+xmuUnPDCOge8pCnXrRW
mnWXIaZ7Eg4X/m5ULH9VWlRKJCCIzYvBFmKYy6d4p6jv/FQk/4nAHWrxUb/0WNTX+TPTHf/aKXgx
A3cmR3BhVjjSy8nO9My5HcSphs2TcnrQXivk7M+sX4YwcracV4y9ei1frDfvXX1po5MMgiRiH4uZ
b5GOa6jOm5i3byfOnrQOHtI1e2SP4hABHXUXVDAsYUaRL/zNtjMnmpuOcW76LfaMGSAeIEmIEL76
ILhKG2m4NLq13G1Sa6YY7+03d+1nRxz1H8EeFpqsw8z5nBZN3iu2ypa360kLpx/aZxttrdt0Ady7
eW1fJARyYqVT3cPmrrOtb+JhDa1iBlSbkT5nHneTeVef1TqrnFY1ibIMs25ZaFf9ADjvXL5Ej/El
es9v1SWlYBVeGD9892iM43DQwEj12YZTSBzXj081pHWc+uZ0Uw7eoqX/E3bOIJY6PaQV51k9lD+A
i0PS5cGSt/TjvsTRTicYH9yEBxT9kpwwls/yi1duZY7m9cXsrv37AGHjWV4JQLGdDneBKVbNPcWn
C5yAbRsGp55E3TFA/I00d53TEqN0B04zN1BJa7EOL/Q3g5zcr+W1v+2bk+9Y6KpnV10P3+A9HUK8
BOR9kkpalo/2Ud20fXUu7hb3Z/60buwi9VdfeateowAXHj0I5Way04aJtZDrqdyyoDAsUY95HpLt
lLdWMXQH+lmDZZVzzeOK2TmFWyXa6AZg4zywIB+x3qfHiKUI4trdvZXkPl6C8WxYK4NRAmmU9CvH
wM+e9JKpxixX78WQqWdItWwLYP1cXKivaEB8oxnrl3dXoMlOky3D/KajdCmH9pid+2dyz/krRriM
hBlR+IVEW0DGGmPP3KrDtoW5v3VXjhIas2TTp18cbrbaSIi4CKFvdZINtqSE7RwGsuODDnhlY7eL
mlj6VGPI1MpQ3HNhYWg22gXiv7mlf4QidWz4jvCqAU6GATSIVs6z0qE5WHDJUK5671ZQkbipidwt
Q5hSr4NJ5KIP9IWcZsYpZ2sXWJH2W6S7b3HQyq9ucbe94gPyIl4m0OHzrRt2zHpD/EJU0WnjgYAF
51YhbfNreq2fKoND2Wvwac7qBouf8RnqfCZlLwI88FoRE8d0k5b6SY7kp9vE6iLiltKhnX+rGnln
ZZ32iTH2JScCT4zGsh03a/2jbQchQWPtxgTXnwu7bzYYjsebT7yE51NxM7m/K2M6dPwQwH7/pZHr
Pqlm/6mNrIgWxhDHlZ/kE8sZUV+1d0LBn43ynUMzRSw+08y1plAw0WkHZaXkarKm3QLi9qZthjuE
QHzEtsCy9eOXTJdOQCNw7lDFNKtTs9uX05cfv8JtcgtUPVv5gYb81UAK2oKU8haNIpdzFxImmoyP
OAN1eVJqUiQbYGOTfnNtJi1HmlQdBXkHm5iY15Pi007aTz6pQIzUQnq5UIZIpcAUnNSiANnIn/Sj
MRg7UsVzazTaJdcS4Myg5ys/CTG2KkThEqH4PPGkYQPmLjnadQIlea8clUm76pIPY6NNela91hC3
lEnlSia9y0L4GiYFLGGYih6WT8pYj0QWIpXNrEk1y3f1pKHhNHjpJ1UtMjnZGQaPzV6kh6osMkry
ACOleXztGzndgAmCwkj+YsnYOV8UbX2j1B51OYrjhUYJBJ51I6a/7CVI+t80ZV9k7CBxUr2rZBsX
8cwahq/KI4CEh3AUMqbkV7xn4tgHaklFp/0VS3p0hgDGlSvNln7SlJlqNxA1qcID4IxklenGVOEt
y9syAUCmB7Lp2G3h4pqxFoFbF6zWDeOB0T3EHfMkDVCS1i/UnCkwDyfvYb2N36L37lFd6jOrCPgS
+YX7tlbScxEA9oEv4ImWJG6GYbpM4zP0MBKsRX8wrNjdmQ8GxYe4H+6mlKV0PmfRQjSHpLQZFXnr
GAfJ1gfgOu8sOH5t0n7qbUmzTJgxMA2hWOvELAMVxI6qfK88hi0xO62jHyFS5SlgtbDvGS/onCkG
/8VQOpmSorOuaN9KDqyzRsGHEjTxW4cIH+exPNNohjUzk3Yues7MSVXRzCenpXdBo5nl+jAqYYrj
R6GqOVxLuDZxbd+szFjTSknJqhmX86hUP4Wdr+n8YhLijxygEkfSrWPBp3NRc7AYmIiTiFTjTdY6
VVRA+bPkd9XGl90Sjj6kCggGSG9Y6birrYoaAhrra9xlJ5LR73YtrXJKVNbjljCe2LaMrLCnrjsa
gIfSEFfdJgfeaI+haaJV3ULnbZUvjQJixQ7ztaXY7xAk54YpEeOwIakmZrHw5RrvH1a5uYXtYZ4Q
iFoY3jUwvOrUuO9SxcohRYntWJkQcx0eMB+X/lWp5Ze4AL5it7XrTI0MwdmUGNDZPo85I7Hwa0H9
RXwvnMHoX0UY2hv8f3EEXKoZnbxLcgB7YlZq9nm0+gBCVrWkWfODHaeUQ1jNup6WsmaKXX75CkVN
rtoEHzWFHlb9KcelfS88i957v1v1UtmuOxWDF6I3vYNWDq/d9RHvok8QFUw80UA6xoFzLRi8ZUef
J5E22JSR1M3H1FDohQnClZeiEGpMfyrTlDjAMQLSFq2VGoyhOpY7ryl2hkejBFEUpuW9THww0y8t
fQtv/NtLacLmY52LFoadjdsALWOZhRWkJOhjsHc4mY/KllmFsuWjz/dZwjkPpheEQuvt2LpR5OO/
k5G4xXJvLMfpT0MpZ9RAIS0CkM6Rtysdvy7SfQ0ab43d6t2z209u4n7OeTAlGtl+y/vWwEtANCSQ
jGUnF2wIsYUv3bM6XpVk8OhFhi0dt7a50MuONaj3EvBO4U6tzHcrGL1dWudv2NB5UgamvrQIprns
wHChi2UcdsUiYCVet169g/iUPu3xmxThL5HohHA6Ee8HTozL2jMy1pEAEyFxLyuVnIFrw+yHg7RG
WcE4CEqH9WbuZxwyszo8kplZmbFazBMmugcPJKpkxfW8jXtl1Yv2dex5rlaq5DkaVjB4vsxSQj9f
ML4c526RXdMyOGCqsWFmFkePFplZUDIDtnMAHvlH2+j0HynKi5dGwDRDIIMe7LqC9oCDilG9NRgV
YhBiVxyTg5jOmiSYiHdq+EOTXqGlHn/iqcsvI51z+yhu6HVhdzEHT9ZqdzQB6CS8XYhMiXL6kXyr
dHAvgW+UWPsKrmIpG47twT4zpy9u2b01hauve5A4VK2TC9Ytci4AY/cyY8DDjy8wkRxkjG4zIijt
TKUed5SYo6COLWpEmKV7k7S+nzGkdu1xa44qCAyh0vkS+AoBJb1xFFGDwwvgaTTSuBlNY6+njX2h
UyS+g8BZWPyHq9GtquXYR8Y2jf27itu6CVt9gypLrW04ypsioz5guo/r9pH6SU6b9Wuegw/hkdIS
Nonjmdxo4RMcMOR/hSNvGhmOJvnBqgJXB95CFWwdMRznHpYe+FGOpNqvYKaJSonunkuIuoGf0N09
SnM/AfvUms9Y12g5yhhBZhZbeH5CLyQaCfcmnxkcvW51s9Bh3+CBNp5aAn4cTjjlY5xFTVl7NwNl
nOG+2bNwpvOoKa+ZFO6EHuEiNLk8Km2B7OC+Yr+/pIaODVXsvZiRRujNyywS84aqUAfa6M62YZJh
UIimCdwySKYfRpeAuDYYXlxvG7m+uu184uwmSZbZaNjMsOIgXZAan6lSpGw7gw107Zcbk7KfOpEo
0BTZpxRTwW1qVJGmw3tdaGSf1Ag2ApDolWlrAc2+kBTC3AhWTXUp2kDfh111qK0ajCANZ7H9RXSU
gy4DbbtATpPJf8zksuTxKVs8BtXsGi16pCJ55HigNIXHOJ/dDaYCvssXt9PJDJgdBgN26lsX3E6g
hjigsWYv06Rjgiu92WUmznkoU2djE41ksrFTdJKJUKK3FN1t4+pM/Vbvg6NJMw/RyE8/orwZXsha
DWu3B+prlmWwCNvW3Oai/62isO3oAgNO31SgG3vTMPu93WEFaF0+6nKc8FGvViLNv7OSJZtCaoqH
gI5P16+2SqiR3yS2da6TcrgjOZJWVjHL8G7nH/6Eniy19q0nZpiPRbk0tNB2fOFrMEsAmSth2QCh
K7s56Q+n4PmLnk6uZeyQK6o4B31DZN6RcjJUjdxjVPLVOy5wUvpWchad9OBYYix5SnxKhHWdoswx
IKF6ZEVWb1pg5gxgOCoOKctQYHACLQ1z4Y5E9E019e+1y3+E09+f/ZBvA0qWzoMW+GsvQJ8zR1nb
Yiv745cffxZHFsbeH/9E0fsOi/3IiV4hn9HJ+vdKr+k/U9JhJRDSV1Kdqy91azutrbxFqWvfgSBy
7ChUcU7rVSM15b5u4nLvEY52gg5OKtqAsTOQGHaoB92207nBpt/VfvJbFtumMxVUbvuwTtOZeJcw
CGybXIU40iiCLUa2bK12SS1lf7clWmkHFe5JYdr68ccXzRRfAWLl2vPlT6/FxJyXFgJvPdDWSwaF
71Vh5Ym46UEuXhOUWd6x6mR65mcvh9a7pLAF7pJuY/Zxu4kFdCYVU85M7cz6hfG+3w06toEyPpqu
LrM8M6OvyXPdQPucwbHs26ioP7zEFhyY+NQMXRY6ojbVI4LQe+Sz+KteqjyiFOmNGiKmXz1TjaEa
JTxvAvdOhJknClT5Pa3rpRx03m+SqX6IEYs5Md6DWdTJBh+V2Gss9svSTrSTiW+f86mpXyJxyQw+
hqhh8jqNav2tZKQSwZYFM1wxSlCeiuLJ16yglVfKmWEmQ5zlxELMfOfX4VxWh2jTmS50pOnLj1/9
57eiVZR1CzlF1/vkWi+QIqyzBcKgsIR1MBq6sjAyuGe7k5GAs1LdmGlbzS2gUKJiRua9qep0gA7D
BlOBepZG9ajozaxTekJvwYLCIG/OLJrVD8rIZrBxtrppDho1jLf9YIA7CYyRs5ShOy/BIJUb37dp
URtLUkQlaM+UOrc0xjtS2sqDwEvLcNWnoonB9aSJf8JDh/DyCAvBOZdM2QA1PS+iGCHedgzSvFA/
vmJPrh360dFdrY64MG28kdK9pFZoPveJf7UKxvGeztE/JcdGEZ6tYXvnFnZpaJgZA48AEYU2ypRN
XasNR7pkZlwjJ6dmYREEHvxt1PuPIQyMi5ZgmvcGMKSAEzzqZ05qVT0hGtDQR6PfkjA9m+EIbH4v
pLWBZ4FRgjSzkTJ0/Sr1Lx5On3lAl5ksx9EcuN3aahnmD1PoDzj1saAeblk0ycnglqhAJm/aPL0i
or6WQOrwbaYvDU+5ts1ULGgHCHnfldz4JpXmN7h7PdRzK9xgEzk2VeJohRtxR2szNeMP4l7+iikW
MH0zR/gKEiy+ePP1AC4u8RrgM7CqiVVonz6lH7766SqVfTbxfG1CN+mABKwp722u5La8c9X0DuVO
wc2zU0ZEHAmoeyXXFI9EIgi7/fO3ulvmEL+tbpFGPGNEY+qbwcD1f2KZVQ9Dp0WrPgiqXdpLDy/D
E0qqXD97daGfE6vqT2XzUecmGIROKSlCkGlrUuNhCbLfX6dDcaOJJT/yhK8XpQvjmp37i6UZDMUm
UhRMK3G3oQa1AGtJyPXliX42fZvAylkGgz0+dZKMDaNllRasUxul3pVD3d0Y20UehskmzOp6a+YU
SI5s0+Z+o29NA0DBHI7pWzLRgyG781cwzjkWKrPqJjQ1rnR3x2Ng70OjkfcDUKKqFqvWld+FpKLa
mrV5aDjPLumPaOc9wPLlaOPz0pDRqT+pkk2Z+vUpHV1ay8Y1UDDvHLcMLI0x/aLEFa6YLfQNj4iK
PpRcWaaNFThxa9773BTOGC0qH1Zd6Fd77DskIgw0nEQi+92yz1Fpv15YpD05HYQ0ltarMQrmlK8e
XJGmO11qUkapxiUwPSfC9p2psJDTUF2lfrUd+ba07D5wxFRsyBgjzRFVqm41yxsAm8vLqAIALGPM
h4dFSr3snnwEWF2MfKl7CYnBcSjYr4ezqLXFXKvEwPIIJLDN8w+qeIifDJKDZFIswyR4DbWTsGOL
rnqGbv1Qcc6SvWqhm+XG5VO4tCHQEWTUDt5kKOj9GuWC3hGF0aepV7s2rY9yDLOHxL7LkKZ+o19+
zo95Stm6P0xjZku6to/XpulJG0iB1EILjcNUal/rCiye60JlND23XykJ3JrKhMbilepr4AKeq6Pg
XPfWturl6Km4IxBIbCFrFwg5iVcN9AXdculL1NfGUsNjNG/FJBGLmq12Uy97RM5PNqk8ENmKPPTO
6het5NH5aRXWSqvwP0WGvwoBepGNsgCeeORstHIMVhgupXyEOtxQ3Apul3mar6GasYU0RibcxrBL
OBJhpoAwUJr3WGVYX98y0f3m5zqhylFESyP3vgXk+TV1XVRmvfvxhfWmoNby4teWdy21jI23qy6Z
Q/m3OrPHRa7nPE5S0dwH35qrRZ+vE62BoRK56U0fGnaQMif6UdR7vDXl30UEKJ36JYnxs+f3lySG
2jepnOEA3wTPJHzxOiTCmo0J3rluRYUv1WlJ+CYUwnethtN/L6auvVT6bvCJwbRjc6goJMP5ay+y
OVVD/R672Hz/3/9rcv5D6tWYyWjCME3+zp+dyEVGfU4PgRAz/RE+3PTQRiR6Vlu8ExcNFXFIfxtQ
rmQ1o08zWxTlVb701keWbBrF0a4Co7x6sm9tcXktPNx3erQZ5iHE+Ll1cS9GKa7FR9ls3UNqinNC
eKQhPFLf67NJoWrlzb7p+t7zi1maz5ZJg7tt2aHB5uxqTAmiTZDjnYT/PKtJIVzJlmXLy0XfCBvf
+SzXFjzZ/yZyQmHWf10TvORCIdAhk8HhEv18TfAaiBqrebMZT+LSd7s0mJXZif/1tD0PS9DWM5dt
L2x1Ay1oE9hwAiQOYqDmlIWiW1cSbFFKa42J/3CYHap4ESIaXgrkQ9AzG4vrs7AmYZFD3VQKS7wg
OAbAKAtuj0PFOQYTTqQ441kcxmjJN/EKza7TmcIyOt+24YMIqvwl50dwKdBtSdEqCzpJTW3/DtcO
A6y5sq3DTkac2QfP4GMsDupr9lF1H6G1acY1YPlFKCUzJjCRvJLWJcUt1kFoTF9nBXim5EmWj9zZ
zL1Irb2kLS+bxcXFcx3MSqTmn+pnhf3qa3p5+VTfq6v1BJrRnobHErHsyRBkr12icDO94RVveHn3
IFc/m0uJhtyoWbuufWLwlHSbB1weZMXjEBk7Wo+tmS5gAcGxr8O3DP0yOA1omRaaZrpq0TexUqF1
cud7KJ82CuilQgv10UQj9n02GqmMVjo+0vcS7RQ/05xA7iVF91yzkq/jg4/S6h7ZyXCd/0/c/cqf
fHxMlATNJttlG7/eUuyjIylnEL8J+9zJxo0xDDureVjvcfieGubrghX3lcvyMTyra3esb8ydHykq
Gk7/FecFH22NCRQ/4MXWNoEzNKdgq6w3vNyeEGJ0UdcpCt3dpj2nOxTodvRRwYlgpKYcVdorc0wQ
c28dIoOK5xBpK3XvIyhger3nb4D3h3fVujYXBa3Qx/d54drN0hN/76Qm3gyURQqKx5cCrbFmRY5Y
JOa1EB9mLbDdR3vBYrIMW0Wase1aNFGUbcKwxuuCoaR9xNmyyzbqJHIeauPYPsSL9GZoJxo5ykt2
I1XxEj6KF4XPtnIqopu2kkwoV3R8ZwN5d9AkFYcGdyNL8+RUHgJk1xr5VeO5eOv0TUZlVwTN0mle
jKt9l3byJXqG9bb7Mj/97/F3K9+52MSTG1vOWZB8DyfZd2scbOtjUQ9HiGPfZOM9QWTpNnq3ppAU
4Th/eOoDCGUyCcoOB6BZ3W/1swHDgROF871GgFZnah1iulmEYpkf0kf6cK/+Q3LXCktQb666rcX2
aC1iathmcUSk4KWJTtMPb74VL+LKj6sg6G2DF09bZsl3AJbJG7UltLnPMZPymdBfIS/OYmudbywr
B3A67xjszOJ7JznKa6euu1n1UokPCmp2CSL9BNh4ny7AEONOv0g3F0iR5kJwC8wGCyXSARtA7G2N
CqU/LrS3uFBNEh59dPRQnrQ0wAGfd+UyNjxvobuDMQe9fCbM02DSg+wI9EGsGdF82YAYthIckjWt
snO9xRTgD0ybXUj2695v4Gv/u4HxT2J/6n8HZEjGyCa5SrJJwtB/iSYx8/PNOGu4EJ7AJEsJVNSK
J5LGiawUjqF376MqAc+qExJ4+PILzZxh8QnGZGEy0dJfy3t9D1t8vJiceTOVA/WFXW2shCvb8xPj
e4R1lz1fKwJSIV1ccFqjuFwHjRiLol8yTRMbMyrCa1JikhjdDjJhNjBLshKIVvHyxw88NW3+h+T9
Sx3nL7/9/7Kd0ySfKlRCnf/+dPwXoJ0p1Ef5Uf8xf/vv/+qfiHZA7KZuaoaiayYhIp2t1e8RXMP6
B2h0hXCubsuWkFXW6n9FcLV/mIogKGaYUIf4b/gm/hXBlf+hKKZq4bAWgpAW6dz/C0b7lOX6zw6L
BgFeweJjTNBOERTX/bKbILDQGlXcmwAOfDqFyCoML/aACkLyLPybTebPadnptSzWXnJhtmkIfrhf
Xgv2mRF2Xmo4A0Dcb2R5s2UO4BGHB9SHlZfk7d9kCJU/e0V2oPShspFUlYm1/8fgq03BldVEruGY
Ckr0LE/gIc4byU86RhAqTCWmri+hZycrXw11ZTZ6gKwYJ6rKKtWocekJIe4UAHAOYoR8BLwAZFrp
o/zwh8/Mn6woys8b3d8vDW+4NiUEZZaWX/KBIWre0PUpNTGmZB8MIWN/gGhIvAyu9b6rh3zqemv7
lSkjhrfl2OPm5+28eqiP5GlokPEwQX/99bclppf9+dPBwIuNJg0DbBmExafwj9fPtAs5D+3BcBol
1w51F0cZq37mfxldHexwZQBESqN2J0dh90jq0Fp0nmmt/V4zX8TggaPp/Z2i5BvyhDBevWzr2m60
c9vGgsgKC+a7RDRuowo4WVRVZN8aT4lWGFDzv0k1KvLP2+bfrzA7HirlVVyF/P/PPwpCWyczeoIC
1cT+vuw7byn1DEFjoC/PbEgxmslxAX0nRbXgWdJ9T40ORy8cQJZsoqS3uPP3MplMpib4AiiqwoHp
fUj4lOdaqKw9OTxlJbOmMS0dOVX7ZZNCiMTuFhzGckzmqj+eU9pP6SB8hJqu3CM1XNdpsJYGs8aP
ZHdOTix1pobFNqSHu85ppgUsBBDHsHacTpdNu9PtS1tYL1FNLWhYsEnOBnFrSmM3tOmWzNUtHIel
1CQr6rxBj+jLDOEnYPfVQSwPGu9OsU9t+vFWzkkcFO4uTmNjlnb1qQ7k10oB8asBeMVY/el1bPfo
e6IPJ8HGbfGmzTx1fGZ5s/OJtMumxVRe+5a48Xd6gBacie8hxTlVzqRTUPWSBcsBfhsITn+Zy4wY
Yll9FF3/3ehMSiRx2ixAje7H0b3WEq/pJzwNQ9M0nWaA7i1i4EFq01DdxyyKvnulUfMdZorxQCk2
96lPWnyHFxwnWBTkE9nOY9w2/+t7YFruf70HTJnMvGoShVUN45c1JDepG9MRUBzFVZMTdVspOnMn
kxiyVmoCG3gacdzsLGGmahpVBOy6jLsvg4rDb32RtI/ebaXvttxFa8qKPAeNGaCnTi8gI0U1P2d+
Vq1bEH2v4PviificDN/tplNuTe5mO9iQ0quiRt5eHody1WhUdcO19nXHhOq9syIYQnVjyH93w/zJ
rf9ji6MKDuA6C8DP90tuyTkBM259tbAHOABwNuehkLRNziPsLA2GveTEKNjrxiMltGW5TwhS5YCt
pHyrjBoQ4LYqv3RXUr799TvyJ4u6NT1LBO+FwcDrl3gyFH96L/ROd/Cr6HO1zL78Fpya3GJX6b2/
WZn/5DIwhpiC6LJqKTy5fr4MGc7Zzhpq3aE2yCQOQZPXgPdh/f/wI/3hVX5ZnJh2BwZgVt2hAzD4
Tc6qbF/humMHTR8Sfpl0WP71CyrTs/aXld2yp6pr9hCWqolfLiKf0DDPRaFjs1EJaEOCJqZcNeG2
HEb9adFY5PHAwdvhi0R+VWU5PdPz9ndjpz/7NmyNsygbI51Zhvbr5ZXQvXD1647k0Ujp9sZT6DWn
aIOpxWhTett4DV1/QHw5NHUgE9vF31yIn8/DpqZbCnsp2Bg834RsmdM//yMbo/cUa4hDwyFkjiUA
dag5oOuC7yQIwy6oGxZ205AmBSh6KaKRDfkIen1JbIeC8b/+Zn7djOmWRUcVGwBNgRwiq9Mu4Q/f
y0j6t2gMPmKkPiLHqBN/gbwJo1gBjffXL/XrTcQ2w5ie6iyPtANBBvn5pfzRBaLcSLZjcrra1jSr
bRKl7w5q5TZrrpL9d9dZs6bv/o8fOUPWWVHY97GKmjqbzZ9fshMEPROlcx2y8cO58jT8627f0WeT
/Q93Z9IbudJm579ieG1eRHAm0PYi51mpWaoNIakkzjMZZPDX+8n7fW3cvm0bbsDeeCOgUFXKiRl8
h3OeMwMPJut8zQAdB3NV6H7hIU+N+r5dwRkN1xKPz5baIl8Lc8JunLTjrs9acUeAY7dUQTYf0YHA
VEHWCVTFFunWJ95ArUk/dHFk5ckXvK/yNe4Kf1maRr+Ws7QPYRToF61w5QtDZhJBsVWYq4ol4xk2
R/ybdyi+9PYNFttb9jtsVHfTJM53r4T+YsI9rkczLHAHusW2hv6OiGGqbIoD1mEBcsBt2hNwMuXw
9aEh55fZscuDbcUORaQbDgvqHp5JaiOdUX78VMS0yJ2V+WeSDhEcykiuevhRGVuRmxJkZue5KCcb
vxQWUe+5AlPKYAMssVqQy1lEkHgBWIocpGJtuTgLEr2e2NJMQdDsidJYCbSfDee47bwkJii10dao
X5y4IleuV+wpGvnSpKl1rxItMN0hA/uy2WAw3oGuG3fCPFEwDFDrQlKJspq1Enr/bgV32L+wr092
cs6da6/84nfZzSSQdV3EFktkNPVoXnZ17rCJwit36HJfvsGWz1EtdOThjb2t8SZk6goMa2gh/onY
waDVYF9olXhO+k7dg/MfnmszDZYl8UBsS6YKbTgJ90bdRLt5ao2HzGuTy4CBj42GKVaSCPttBKDs
Es5EkmTjJMCj+/KDtNJ277TJcL4N1VcsMxAa19r6NQ1FtLS1172lEdrUSM/DewsEfW3oLGS86WUU
VVn11Q6Vws/Shz8Y9JoX8mJXU4l+E/2P8Tq4Y3Oe8c0/GpWl3lur6b8mjb0UfaEJfhWoN+A1TEwG
SlwfB6v0vssxNI5h1DqbMBrNxdgjdZtYaLAF5rI9k084PLc6J1bbUPm6DkvWPIaPe3giGrUNWneH
E8vfe8QJ4r7WksCfeHpnPDEf6wGDqAfIYS0kPJiBduPk3FT9eTty3ACm22Z5j1FuCmFHpwIuiQG9
bmMaEXYd0soZQCgSNCzfvwu7GodESDLJJJFh9BAiydZlwtZVTrYta2tmGm1HBxgbINpGx0uOTRBn
L3TH5RbCmFwHso83cTCyuAHMd6mmKFkz0a6X9p8PbGJur5pYXRvbZx7olOmGMA9NWEBQr2Add89x
JCLUe7CekznM722vyDej200nM+rfQLoxi0ePta8ssqNDdvPrsEQjh3pqWmhjMr+sMaUi9sG298xZ
18h1IHUb6FwWwPG1u6ki1z6gQ4xRtXcOk+0WJt0mL+18W8POvFhikqSEJebvrDKI6/FDpjCks8Cq
4MTVaz9rPKaOUbWJM3QSbG/S1WwzAO5jRFqNMBGHJXVwYZuozqoogmTV4n6/i+WE6lflbe88qdro
eLg+NncTa/FLNATxtjdH4H0jSJLlAKt8P9HSkt4K53vNWMz5XVkG3x+ZNOzFnP4E3xGrdGt/4NMX
7yX6v7vMEO1emNJ7jwPR7mToJS+s4aLtEHLEEeU7KnyFRnK0nJuVFILtNnbr+CMAFnXIc+RIZISF
hwn0wjbJhH0yRQVVu5JGfpwtsHlZm4lzpyRrVxcFypPfe+US3Gu+9MzK3/ZpZD1ApfaPmIL0URtF
9CEmFjZ1OWWHpHaat8kbyDIxc/lwm3odDfAZ5O6Y6dZu++SXXxExkwKfWiVlXTx2cx3sC2bMl076
1dn0lHot+zJ6c3qgkDmX9juR27APLEEfB7a0umL/HU8Q8Ow1NxQaNklT14Z5fvaJceh8OXHQq3ml
dHXGo1BvC/Z2+MSpE2iCxvCopG9sgziW9IU1pWFZKYW33fBJDsrREqcRJgMYusYpgzy67oIsOc1S
F5JTnmHpOAjzyYvbchWXDqrLiRyDoMmsbVEIS6FyrcqD1wkV0uFb+bQnto5ebo6y8r1k7Mlrz+ff
fFiocCJkOsUK9lt9TiM1Yy0Sr2WJPT6mK381aqNH3uZa58lCFLOGokvCB8ONdUMw21tWJN6PspR4
akwQZppMCJJxfG/bwCnlXpil4rnK9HDp+y56pk9g9SzdFmYgXyHw3J1qL+zuwhev9eRDaymSdqra
OxCTRRYU9ElUUokokNLG8dOIUfRqsJD/tiYRfPk36rM5GfG6KsKWjAPfWGFiJyMEPcl86bJxfm8m
S39YgLPufVEaBGy7xngmH8XdS2OaN3njKLzDcjrl4+QOixRK6ZHkJMXk2Ca5jGEUyy+/29mGzpcm
Ss1wJaMyOkd93m5KAcWe1iU8h0QS5QvbHMWR75IgFcKAgeN04LLaxovIhgDqAyWZ+mSB885YpXbV
vqdWUr4of2JDrJHbt4vKwUy/RmPiPI5Dbx0zhHwQPTK1EcVYrGvA21A9QsN5t8sbJK6X1Rs+Bkzd
RWQ/dSJR17mNgq1T9N6wiP2CB0XcYq05B6CO5o0x300ZA7bVnEzpgX7M3HgmcqBeReO+NxNNUFbB
JD3y+mHjWg7KI2F6BFXZA9qrhUmPccr8fNokzthwB+vCg12OuB67G5B+mrLiywZNvEWQFf+wWRle
vNAIWbLFRoQ9V/kYDXvir3ZVEFo/Ldydapt1BmJCYimWqe+wFGuJY08AlizrOmkPeRozJIkVYaqL
mHxrnorvpwUjFaYh/mgOVx6LNRCTLyBTs+CCbkdhwY4cx2+Ykt0HyaekkrkDuex17e0SvynBLTD3
pkE2p1Vlowqwu5EPyQmDFg2uHl8kFfPaqvkMy9Y3yMnywuwhq/L2Vy3M+k6YNq+j78drAXZ/PdRN
imSR1OXfE6k92BVCN/mRgAw2cz6Yv2a7luVCBhN6dqcYQGhnHhoGLFP1Us8KM13hqHmDRbGBOW/Z
ZLgkmAjSQHBDTOzKgnw7YWIzJq/g9ySF/VZKq33Je08crQpuOV/iPHmqqHxvcfKktCSUwj+9mdW/
EBk11zls7C1VBpCbaWirvTML5D2OM2KEMtzhyQRv9VPJHGel0fPKqe0e0sL3P7RdEZsWNxjZTbxI
uGlaAu1qIi9i5d14AsUPbRZpJzcAuOlhL+C3RF8DC/dfRYRNdxiLxuGGKc3D3Iw1ZGgjgG6MjKc2
WmFxqE/NKgsNe5UbWb2L1Tg9j4KEXJKGbXvjY3Q5GKPKIBuUYIXKONsBcZhPeZ9EFzlHDVTBGqOR
J2b/NaZ+Ocej173XuRSv9jD5XxECajBHCm5EVod+jn/HNvD56RK2SGpDiB3i5E51kXrJbKYmE25X
XFCduEIVia9atM29nLlTdK72I2QoCjEaCXY/NbB3AKZpmdxbXFn3seHZIwkI0EKiVWvaRJdlbYlr
cjL4iiwRDrXvTWoLubbEQCYccGEYQlRv6fMgHZTF1Lc3mj6Lca8oKF4laaF3fNjB62j6fIagaW8n
KrHjR38W5nlkbMdxEvoeXwcr9s+jm82/RBwVxWG08xTfgezTcUPGRvFUiT6FoO1Zxevk9qieqqkg
njhKmq+8uJH2czCAYou4RQJwlw51nG/VGdF2RMiLlRXHPYJlKxYrY9bYKpQpKS9NP2weGA2EJJVN
mmQS5AOBbucDKeks+uZQenqV66wdVxkiIANrLBNp0Cbqhsux7OwlwQ6HBkpVPftKt0kr8slj9nvM
CSK+z43c9c1IeBR0WAqvvJricW14tVwjbwyLVRVWXnZltBCKpZs4LiuICEyn66nnMOyKixGk+glv
Rn+t82ZYj4ZwF3iIgkWqe0BFBDrT8FRuOZ0gL7QPik/qFI5lrZFfeaCQBZbxE/7x+dUs7e4nRlF+
7tWQTBxJ0jnH9KmCXj4aTuDf8hagfEdusR4Kv704qK5AveiJihBdzEE5SpxaLyw8omQdQVkYVvWd
kdjxnQqs5t0XHZW8Nzb+J+FsGSHMnE2vlWsWydoDw73vKxU9FqU93c0xHWI3zWDxOZ6C5w6sGh1O
Ej0DjdcLxljJWrhJhaoqnXOQctr5ALCD/9ys1tYIdU2oBImgjfRByOrda2Z/Ydj9tEWCcbNaBUGM
y10F3xOhbJuMHvYwkAhLElCGlAtgC9oUs53yHRgmbvsFjLJWd4g1Bz6o0xB36LcqFw1EGlrPVZP2
lL/c1n7wk394o+wOqd04n67pYYrzcQePY9XvYIFnO50k3lVkjLK46YguYAOfJw+FQrBPUWRJ9r/t
rIr1EMwclpOaIRd5zacIrfFDEDK0yxsId1FMUAhu22JZdG10MLWHjYMR7SYXYbgM6pRnRUbeycdp
QnaQa3zjdSCfxMV8uEtQKW889NiI6dFJLfAeiq8+r6uD7kzwQk5VfDJpR+hpzzCICIqtjM88JbGO
GMexDx7EmMDTmHmLrYXLXokzwGFJH9gBnXYDcIYMMkS7cVi8EngMoswah422cb8EFSq/fY736MEf
0PCA/aNnAvcGmB/bumJFb/QdjLUGRv4abeSPZ7PoNQeZX0WDsdCnDjt0LR52XyZ8jXIjXfujvrOj
6rcKnB1YaMzJGuyONVaYrEQIIk10HrmaBV4+XWLARIFKHRHaqyjqA0yTTrMitYp/Vvo3YQVGUhrI
ds2tDJlJXSioXCm0p5zYpsXIrZvrfcisS1mnxU/R4soN+64lstMxn/rJuAVrwelzLcT1lhf2ULCS
ahnlUYOooCB4jaG9ZZEUhxS+DSFHrYj6AmxiRgUEDz72pa4b48nyuacvm9BHQEEM9K71LWtRBJm5
7g1p3GHoqTcdh+6iRS3yWk3ksiykw1ZoHTml/6hcD5CmTWBuneoUt6HvtdtRZnycbAswX0wMTDzj
1i8U3TN7C5euMWnelHTTYzcJ7xhxsaHm0Gw0Bl8RxRugykWyIA2jWihfIOj0rAmKwMCMr76Fmovc
1BdSC80fkjfIco2G+cEwIu+FhWnVLdtwRh1W+bmNJkBUKON5sbtASfl7Nh0SihJXvrbIou9yV0zP
jtH0v9IK14vRpfWwxN6O6xeYCK8m8UCe0POE8SpgX7AswqJ/Jsy4Jxo2SmVItBpAOdZ+fAbgVepi
Q1ywugwo2I55HJKVgOCxGRd4tflSBM5o3CeAsS5IccJDnmTzI4SE6Cq9xjvIlmdHmWKGoJj4/jzf
VizQ6XH/N8gJAMb2qX21qcvZEWVanCL8BA81tR/kN8s/VJq9GH748kafNJo7cA9Xr7XtpwLDAhe9
FQwdtgbL/CxH1/wOjTl6dOei2HZ9625YjHz6kTMfR7LwtorlzUkQoPAQOt50rfui3gbIGzZp3P8Y
hkRmzkxcHzFhtUvcJQldbAXYTtTxtSsqpEC5laqHkrSnb+3cMkJJqd/bdcA9iti3lmvX9fvLTKLD
ziBC+Dxo3b+4SZDe52NVv7ampl0iiO22R6h8AFuDpcWhb8JwiyTM2WMZv82ju+zM8wV9F0biPjVg
U9i1Je/6Ih+3ymPnRS8KyC1OgwklneNCZ5TZqhcOezTQVu+FHdo/XB4+HXuK35NmHSuA1sn46ICa
XoiJqe1m9EvwdbSrt+yEoKz3YeMT+jcY4SJpnGQX0VpAi9RYXti7/HKkYZ2SKmb4h9lNrfLE+ay4
3TwWDJE/GRIkoVq2iKKiD4zQynvOdWCe/ZlNSoWrFYc1osGE0gIPgA9dASfSC81bQNJsPPffg9fk
NTF9ASvJryjD4/vumYxNLz55Md6ayqg7gN7FhuIbIV4DR3BS2VHhlZupsdvfyPLt95Ht1rkOJ5wC
HpvF1g4GzDQBbZHqp6hb27ZvDivEwbEk3ti13o1KuM2mxdUMGlDkq5rO8mVAEvrg22D0FzORvrhf
EH57uivfnGiMPlvbHKg4qoaPngwG9F8F6kAG4THXkagOhdPgROxM9JNDVZJi3kjUx7bqCMBt8FDe
96gxGBGrGZyLDbiJHLXZYmLqMMcBpYq/NbGaa9/j2A3LqjiSlRW+lINmxcrooay4fVXjygFjc8VJ
0P9KZNoVy9bV01HLGpEV2Fd7YwYqfSP/W2ytJgNuN/XkMTZDF8OKi6u3Zrzxb4iPXSYMpvExTd+p
ick34HhiUgCWVXc3uJvT8qbYjBwgMZjPU+pYI8CYTnxiIgE+nuuI1878gSCu2465yR3KHNfIjhVB
vu6R4wQ9XHk7KgtM7neWjruvRBbjkc4zvCQqKkm/aHWJJb1IvfneMCaQshMeTWL0Gg+LjDuMxoNm
Q1pzQhuEeCej9ojyxlW8B8+KaM53QiyVLLOZBeL4wUVVlr29xzds3M/znB9sF+ioA/z4dxpxua4K
vHqUDr2fbWZSUKaNXVDRNpp7JXWDd/Jojp/Nye1aQJrmjJBaWvWvhLNlCZsyuw+i4PaJORidVw6u
i3RhA6x+yAhLPQJ67pKVGXON+5nAQ1lWt/hTYp/eRg9cZk76xpMDnXnJk2we6JnoMlWrQCcVIchf
RU692DaeXaqVKStnow18wOyduYUDIkoXZAsSpYbdvVKLGbROsujpOFdDOBbpkh47+XAytAf4ZHz7
LS6loSHYpWWwGLMuvKuyiW8ZQSLHqOxvCWNm8sBGYQbDkFTreJ7UdiaU526QGiZhj21OOKa8Arlu
yRV2rbXPUmKVYXLcSORGRPiGeglzUYLNvSVKFS5a6B6FaUD/T08lSHqsAvSNWWOeMweXtgYHDzS8
CeVrAY8Uu1njbZiKo3+sC04oVRpnimvjBZ+IWmU9mMmFStpsO3ou+KQ+uqXntUnsPM59g3xQGN2J
SBofC0MN3oEh73ZwibIlMsWhyqrMw9RLHJR1nJjb1sj1U9r2JVGvwiIlfSyRAyDiTZ1+Afh3yC/T
bWjbDIb94Cif3q/tQeUxWI4E0Te1ecLDTN0AWtj/yEXATnEQdg5YzGQSDAI/EzeXmqHPwczmYVtT
Tw8EcQikzkYEJNHOZEdw/a1EHgs/3suUutxrBHmkBNYpsaqIaJ2WRuB5VznNpLgqGe5s6pvvUffV
Q2V6xkM+1q2xlL103obWs65F5riPdu2J994ajVdbeSmWebNdidlFAgh64+iWZK7QLFQomUdFICnW
3wfDc9rXZKzajX2jupGNKv19JIxi17uDfAzAlq/qUGTrwJ31IxHvDt1tXq/MWeHJIX0S3i050CTd
jWCge6rhsM/HQ5/J6Ej+ilohJccynIZoWW2igIfEVkeDvKluEbR8842kM9ZGGajLpExNHn0G/jWK
3BeRFe2u70RwF7Xz75Z1m7OwDbO9i20DQujUDDflSjR7G916fL1wpb66s92+l7Mhf6AfPs6dGB9K
r6PSTyez0CtQO6peECFuPYyeMvsjZ4cg4AjnNjIJd5YMuwT4Dy2pNeY5cV5bpG2fYrS4ACcdeHfc
ddGhOLA0Fz5F6FFw/KxK4gh2wmVCDZ0zcbYZWrhXhSlua3rdBOYODk2F0UJWq26E5TPEusWOlU7u
wiIMpqWCntRekweLRxsuYJZ2+oHSc3jLKre7OpFLpSVjuphVXgksMFZmk0yZdzCjori4FmVEMnDT
1J9Khd2mGdH1tIVKNmzVaxKb5nA1waTfwPWlA51Uo26BQSNtAFPHY+a6xnXgO4wDJ5pJiSkUsKuk
QupiEwq/5AusVy2mzhVR0cO9JSOi4ALJ4VVE3aYTpPe5QeR+ktM14hKIb9OmNOFeQW9cWuyb0uSo
k05vter1lql2sbktjfe1EvFd2Xo5J93tsCB9jY6OOJEPg+iEdScH+30aiwnOIH5wuyXYC06F9O4d
ohp+GmsIXr0gSL7JoTMGbP8aq4/0663dBPlWS9e7NUj2rvNxT9myN08qSI0np4iI01EoojiV0/px
DnvjvpRF9+qUMzePzIRxSsrJ+r9gYfWZSwBJI8M0+RVYpUnyEFnFhjdjQ51c99ef2/L/2wLY7Xd1
+Si+u3+5/eKvqtZ07XH/3/7tHxHW/vNxb2LSf/OHdUnkvb4fvlv98N0NOf/1HxLd27/8P/3L//T9
52/BB/f9X//zx+8Cz3tCOZ189X8XqSIj/Ito4N9LW6uP/+n/+B+yVrJjHCGZb7nuX5NlPOsP10FS
ctMzCtOy/5IsI50/fGmTOCA9FNRsHtAI/FPWKu0/UD8EEp2NLfl1vv8fkbX+O0Hl7ZkJF+0SUx2E
W+JvYgPTG1Xp5OO4pmxZ2b5+ItWRucNwmPIa8Ipin2ALSMuB8UEHxoAj/kRwni69sX77y5t2/YfA
4a8hMX8XdfzjmfBUELhwJLk3MflfRB15BPDAzYn5nG3Y0bMd/agZx5AejWnxv38ktCt/l1gwivBB
3JrEpTjMof6mIyKdHPVjzJjNlPg5Z09pKkPb2+bz0K7LJg+2hCVYJAyAzbAHC1CXDUkhUmciel8x
fbJg9K3vkESBy1S9y8nzl2PcY5nFj94kk7cj6Zlw3AKWg5gS4FPa30lNyrKX2Oj8aCEPf/6ocxT4
oS93gBjcY2OOK5dchj21O+IDJhZrl5kYoOjYBSU+nBNEXiTo6jU8eBjWXVZiF64vjhoJmEo1PbUN
LyDpm8+5Hr+Fg1uEJIoL4ugYRGOY7mFW+bem5ZHNQn6hWa7XeQT6YmjKYoPJ+pcUBaVAkHTbNMNz
bfY9NmY8fEni9i862ptjR7KlSDTUu7S6J9hr3o8jEkn2X6A+mNBeEYkwkFHHSo/3tY0WAbaLSW6O
ka+9yX6RANUWber+rtltPQf6pMCXh5LUwqS7jWXLKj6WWLqPUzGdvaE2dry9mCZKrwSmRbhmVCfV
PnLJKsvQJqP5kd3Sayd7g99ZrCYDsa9ybZskbfLXrPKg3ea5wpECurW9J4w12wuCYDsjJOKYCcDh
zx8Tw4eDuv1wxyBeIiik48BM63nZBcCbvLFzywVNXrwnGG9YDm0wbiNVRECna4hSI4IUmcr5aIx0
Yb5nM443SU33Qy0ALbTJ2QPFG7N5XdFntHfK0vsoKlnaRgaLxDnoH1xdr3v/RnYx6uqKSXxDgSEf
0bo0pBywT260mPZgrYZlm40mMb6Y/MYwfs4qtlEpZQSXqKOBDSefXufuPRqsRURAHAfAApr0m+GV
xBC6T56vPUjNQELYKjxNZbkDCHI/xvGPShPYsW2J9vJGJCrwflnhoZ4kHPMUADNSCdXY97r39lkN
YcptHRgeU366TfgXWnXHGYBdvrNDoZZRUkNRwa4080hUwRiUfCr+MPSRtOan8qhZ05DeEq7TSdyk
2nB5o88S5Ii00p+QQmcRZC+VKz4bLNdAKBYGkyASvb19HYFWrdt1WIfdHjPMmUxriwsp3yPMsTbI
gAlZaJJPX33ncvoqTNbFAUzSkI2hx4zVZH6MhWRTWvYzHeJbEpBjWEx2tvL9ak+0zQmQzDmoxsdJ
eResqlcnrn8n1Pp5By0O2B1G3PgT+gmoJ7RhKgRwkUXmPWGS694tL7pRqwRmv2W0H7d3688H8Fze
MuxaYtXW5Q5si8h2sk25n1v3vna+SgO80IR1qJ1ehGTqqQzCS6x7Z0h/sFKDpgTMmDFoTZG5cSqX
p5vNbtF66evs6yUqErFyEboAxuQxtrk73ttJxzIx/hiq1lyWdgv2b8la7sesN/HIGwyO8JPC+TQ4
5pbg8ZviqGIO7xwmw38S8b72vLN/u44MrN21k6O5CK940e61EwGHq/LT2JWvhvFKbb5X1o2TQC5e
bmNdCp9uR3gQpF/Vb+YcuAJx8h/iQygkK+rSBiKmXwff299uKWbTAjvo1UVVYiVMN1tnYfvmiPRH
hf7F4nrIgoTqJ9wTeUF5LssTU9RkKYfgxf5VEXxZRuGTb7gXN+RNa1h5WUG8mUqqbIbFFoZPXe0m
u6tXBkx6FD4EQEyOVpxlbnrvVF24n92cxeINoxjYrrllWzhcBzDTHL6QZMPmTjIUrsZ2PBsue9vU
Pza9c6mbb7wrd25k3TNvntLpGvn+i5rEpgMGBtp1C0iSxjnY1FHDDTVhaRpzW8sKrh3SuNj3oOrE
/3RfhtAo0TnLFPxM4e5Cu7614eAbgiZdIMXiQkQOHoUYBegjClfeI7d0Ip0tsrh788MlSi9AC7xZ
/cDvnXP0ARPwLt4Rhv3XKVIYF41sjYT8zWdfbOXZJ0otjjXfvu88t7zB1t77qDjx1A+iJTasGdC/
D69hOf9pZs3H5LMTCF1QHfIoxJasatW+ZfpxjORTIXieodUCVAbwkbifOXV1USo88u4vQxjfw9R8
htJ+qgenW8BIwOMqs7MPOFx5CrWJE6HR48OabhcX3/FDLIp72pcnlfN6Sq84KThTkGB9RrfGOoPx
1rf8DdOkl/8ndez/dxmKVmAi6/9fu7gAXX20fy12//Ef/lHp+v4fFkJrTOjUu/+0af0zQ9H642aO
QYhuWg56qJu1618NXN4fDnLiwPclyYaBZ6Js/lcDl/3HTbrug8cQDq4CEfxHKl0TO9Pfqj4ex7ck
qcs3CTW/k5f61wqz4QbRlUFhbafu3p/HcYP0FekyLT6L6WDhNNVwYnyLbMY3UFMkCGbhw+F5YYk6
elczdMiyTlyQbBrYf4IvauaAWWYSl6xtFtXFzcZwqXykZwbU7kPVgoVvwNWkI1PNoqmno1modZxH
8pw/kxJg9d4OPWYDeyLeMQQlsUWa+THP7Y1Ri2FfsdRCOjiuJlPPF93L3eim37WonOe6MH+TTgr/
z58fhDt/oxJ1j/VYeUddJ2sG2dM+H4JdGcT8mPRn5kQ4aCaSFUc2OMlIUFw1Qc+UQXYXhPXOFdzP
+0xcBgNbOhZMh/kON4+weQ1MAnXrwlvMUOiY+E9r8lx5V/RWzGa79sNjGbRgGEIoJVB6TgPCg1fG
/vdqvsh4QGVgVyDPw1auo7G4G5ihLMMWD37mTuhGkdruqC/OAbN9UgkScyciZ9VShJeiwz7fMZIf
urE5kiN9yqfk5OtErZqGmDTYeBlVABsAdvfpFqECNJO4gcs/ls7CtedolzUIQtCkRYcqBr05aYQ0
uWfFp9qryRczOdQlx+PRTMQ31tJ66yNWYr6V1aep9IF9szRbK+r2rWHAWK/ryGEInDSrIEqpdQd1
u5tjPnXLbQZbkdC1AF9wKAizEUwcbfOrSOgK3N7eNUVuEF0+w7I15VbroV83obYWlWU1h1rAmGzt
kd27Rd4Xac/JMm+J0a2zGvZyMmwsbTxOVdpsiacIoS92RMAFRKPg40p3wFwgjsyQU7pJI/Ot8t9m
1eiDE838cLofMIf6hGS5gny8iWvZEKWsOlh2lUIYWyzZw8y7RJh6mzPBReFtbpBQFKQa5is37qCM
Q8FaFsZMkHCZgbGskCG52JpcxqYbKwK9hBNgPE4J6lgWEhuo5RP7euJk9GzDR0DygDo6QmjElG41
0NhSP4Z3LsKgJcmGfI+qeTqNMfqPdoqoE7zmGBe5XIhgtNeNxVJJR9ZwiE2hia+PTgFAmk0xGi6p
O563nI0SSEBZlCtWoMOmYSK5SOtO7t05PqfzNF9ycoB2Tgixv8oX2OWhWURIORnviEVZ5POJZuuO
+Yh7CKGgFaIi6Uw4nyjIu40i7G9Tu2lxlvmxiBn9AbZ2FxkISnoTYZyGSq663sFzRB7TbxRrC2BK
eJZj/VMP2W6Yc2RaumPT2IoB0mLCRmpyf5cpklImV8XDZN+QUZ9JSnliuMHZLHyAOJJ9nMNabofa
KVgxgAP6mCbGVmn3Zc6lsXGTAhhsVnxEXetcqp5GZBhRz1jJuUp6FMe9x0oO2p7rEkNteytJ2MTJ
YRvVqu40RQ5pLG3iQbJI7uF/cu5x7UJfDLCZ7mwqpKz1im3bqq1nNONakK3EsdidUge1Vq3jnZsc
8IHUmyJv5bLtWX/Bz1SbzmuRUzbgy1JvOJTdU9040YNIolv5i+bGnbExeHBjeyZ865mJN3RQy9ym
DevqrrhhBROkj8HA0pll2SMCVRw+CbxB9BXtrnmtwZWeyH58EmD1tspp7su8Cq+DLdk+qjTbW37B
6kfIAyTR8ajC+c6ZAJB3bHd2cTV9pLIfgEmT0jcdsNsPezQxajVSoAwyQcg9A8eNnRoIMI6JhSeZ
PIdd8MWCi6TFijBFpXkLaAbUsVjMjl/dm4a/dYLi5Sbwfuqd3yXJSivGAe2BNifbBFnwlg0OPWOR
fyoMxxCDBbBbTv41ewY+yxQSXWxrdwGEbAbxmebkSPnmyspOXSDUk2Fy7dSyK1eWqJpfsyVeqgmn
jWUF4xHZFU18K4Nj6cmvtOCekuDUPPqM49XAYpbmD+rkEH6EUVRfb+i0qJeQe0T/DG5J7+go9QIM
qbNtG2LucVosiZVE6CXbLx2TRNDe4U0gemNG94Wgf5sjtqBGBIKXjTtNnYu50jsl7YXxcHxIDHTi
ss6427h1tU7K7uwU9Dx9kp4bv4H0NdfzrvOOiZEuex/q8aCEvbMn8EWySgBnpx55iuxMl/b439k7
jx7JlXQ9/xVBew7ozUKb9D7Luw3R1YYMegbJoPn194meC2F0DSDttSnMOT2nuiozGfF9ryV4JOC2
3vqFTypG60e3v18GuxN7FS6oSsw+JCiJ+OKOVFZoMLdf01+ftaiNzDsF3fExiGdjY5UoK+n44PrF
Q8o1R9w0/CB6dXJxBKVfa+yoFFdMvVzXQ7HyGgrz7Dh8bzGcnOM0/yxrGW8rApLGMd8XLsrdpK33
y8Jgkbzng+GTZzKdUIPmBMokTAqNb639fpjXCQ0A66jL8530ZvDtMtn66K49AzaL43/ZAluRI8/L
spPZ9GYPZItWNGqum3DUkBsvqfkwO2gIA8fFYSxnYpDB9QkHtM4NuPNKmSV9aSGgSV2JF0TzqQCG
9tAs0cW55oyD45+yiIxLAix7yneJFdrgMHE+Fl+9xQhwUKDEZ6OJVjxC5hUuybzGxcNIQv4xJ53s
LgbWk9Rarn+/JONEGIwTrzKlSLvsZmovPDrncrw40OKHJeJIJZlc9PEhkw1hGE6KfrPHU7OGBm4e
6KoceAIkTYndZzG2n0So4PeBV7/+/VI6pIx2viCRA+4vs7ammRCWtqhbLsuAW0uc09D8QJhNB0bY
PI12+STdnAhntmHPDhd6LvJnU+wQKpwRhNOJ2fh7t7f9nYf/FG+mcyTVCpo9Yt/APrUWnvjA2x+d
iFEKsJGvc3d8xpbbrBBXURUx93sX7ebKKZuvkJDYMnlGtsf1WBEpkSUpmz3CFjRhbxOE0lbwE46m
/BoUHaLcBhSv0n6AyQ4ZHCUXGDfJR0UQbRQHQirxEJBPHCAoc2b5CnwlVrHbM3LmwbNKp53ZJC9d
Yy0bZFHv0G3bSaL36BFCyMp7bgbn1SALJc8fZ7h+792WJNvPxGJMZHN+c42jDOzc8hmUoN8lGdRJ
2tLsUM4xUaGD8+BNVkiGk+p2ICqIEE3XOBnIqfjV/eJVDiQPpO0yrBFx7GyiNFE5RuJWUzFN4KX+
jXL/O6Z2WgJ+bOTsPFUpjDMWgo3hEKoUY1GOlsbDEkJJlVndjDLb2X3F2pedUnwJmy5MNgmdequ+
r4pHwPFzS3LlHGTfUyX+pAthvzUK8pVKKPGSA6mMsVgbdKk+5Mgqq8il+8bJfmQNqtUqOEde+bYE
7tUGelWON20FD85THtB5hwN53VllcqjigghuK1l2iFIUn4qy37i5Oi4hCVZY7IY1x+nNMWzi4hGO
Odl0Nkx+84xZehINxLVROCfTHPt1EZDVYlAe5jfLcHH1F6dmIrPs6NWWvwF36OaOMSN3xXzRkVh8
3h7RAs2PuNAWrQclQMEX4CNZglDTbFnpM++3lPI1eRoGu7mUo9k8/P0CRUQUkTaBOflN+mnO0CLn
vesp61Gkbb1uRtqmEDEQd2h/ynSxf6YQ6GtptfEdoNngFF/j8hBUptr1OfNzxBs2E2HSYJXKLWdh
PwiLvegCZ9VOCMidBtGAdEpxbjICgsZ2upsN7bjkbGWwuEgmkmCcryPisHUEOrzuzHB5yEYnOBR+
S+ae/sfKr8yHyiyanUJ7e+JAKSW55tR1b1roS7LzU6QUefJq+SCBqklgXxuGLRF9iZIG3nLkXM4p
de0s6a7btlh2jiTYzCDkbEzz61T2n6Zyza0wK/oYMgwVBeY2GdDHykeQzrGEioMJ1TrOkmu5pCiI
+ED69tLsHRtFeO99yZG8HodeiEoVH3guE07aK5mtNyzVxzKlEaEoo+Hg16Jcm8E0YTJwn+qS8qmY
TWzlj1a/NdH6cbhP2BRJF6OEgVGYvz/uPHaZ7i1P3HjVzbN1mvH/9H6erUUelC8FEQJna26u5tDc
s5EYTCzj6jyiLE94yNNhePA4GdaRG18Z5OK1XKocomFE6iC+h6Fqz2xcDnF0iIwzp911Ufwgx7rc
hGpOiPf3LCrR5kOYxZ9jwnQyUZQ7dCUjU8pEMxPYjZFBq3kx8dERGW2EnZMnani/nAjHb5Fj5Ags
H1uP9WAzSzMQTn9cp3qvuuLDrJtt2Y1YRS34C2+8eLL6Uq1ByakNeTQJfy2hebbTfJ/Ujrzoeuek
JqJLSq7OIVei71dXJaJuL8tfOl9y7K8Me94G3ypsdPzLLbo7DotxFyzFUzOSiMXYStTW/DqN0kHj
hiARcLBb5dFyV6w+q0W6P82u5fPSqg9sKuvWYAeYRUggcV9vVOoZNJOEP4WX0q+j0PeZWTVireB+
RUB04cNNzClhf5J4fu4K8vfLExK8PxIL1q51kntd0Jye5f1FICZaDTbpMFxN9r4I+t2SBt1j1+BV
w3Pw3deSFt5geXLZuS3Zq4M0gOZjt7uwXwEFc2jhCyZ0uN6rCtuvyO1mkxi/PddnXFiQsk7UpK3p
8BV4SEhvTcymJ802QhdAosMhxlTJ55NawJyRHVX3aHtqnY3xByALN7rPH0XBu2cJHtCAGH9PbN05
/Xbi5JihGDgICrRHfOZrnGGCXDlcN7F3aYOgfmPVxIe84PHDTOAdYlsRBanyK8bH4uA7/YvtAIna
CbhCxCvI9+0+qwz4MpnIyuCdfBEJYcBBnA2XPlq2DlDqesSysiUUFTSFZJbZDu48NpcaKeZoDjGL
DGn3fWWgT4h8lK8B94eZuOYxk9yaqMovoqIje9HlEEQVQp9bLjlgdU4zduunxj5xnY+o36VWJE80
735m9PGdHDehNRLQk7uceqU4caetoko6F+lZdKp/oHpnkw0eXIjD9BE5DZ2cqm15jWuCxB0Ep6UP
AouSWxL5MXfY0JWLXS17SUyyQ1Jcqjm8KXIeVlni98ixPjX4hAl6xywVud2naIqF/k6it0Ya/vgx
ZXIjCBpQNJdPptdmu6Wi/mbivlYt4fH4oSlSr5hgyrQ5q6K8Ed9CBUF5S7NRfLpcuSSvJUnibrOM
RN2WbrYtghzVn6KOiqC0fW48G9ViywU1B6V4Afdla6QFC9tSthcAvOsRvc8W6jUeSN60vmtv441u
c5CEhu4r5eR0J3Coq5LA49b67ai/xTllsXYJID+Nyc+WtOpjFpo/UtO8dT5AhddTbF21tYnBAcnz
wjZI19qwQxEUrIrO3QR0QD9UVkgZMOU2LtUBlA0XYDYT6V/4f2meJoiIQvsSS5kXHnwqtGXob3iY
q30/TH+06fS1ndBeOSI/egl8VEMqczjU2UM68HbVKThK4nIQp52oz4Zb0LxWRMleCf8HjnVnDS+6
Rphb7SMF7+MZRKiR6YBH51OaebpNGu82TOQOulQ8GabiGZlIHRxIJUSPtYW9BYYJY+aqFiKoDt9l
Oj9NGPxXQqg9DEkpbRTtDmAAy0O8GZKSgZ/3wg1Jwa2JLYKFMbdWrbiJ6NoWXv9ayYwTI0s+VZyO
+OiOSYadKxTFmoHmuaNTi3Un20csd51Dv545Ah+lCvpQIIYLUz4sS3YvFxGsMH2ji+wStqSsN3Zp
glZSZvPDwmcphQQgnocHZnaR1/nmngqkLzJnvG2SVfdaBOHZ6iUOaznnzE8oWhSJDoyNbwEZBvs0
85/rkbFXmonNevKglNNiewMOI8FiVUXew+L16bUfAu7VRL0U7276FhcxECE7MXHMPIIgtceoW3aW
zjFXCRGTk7nA9C7NBvfzV1BUu9ClZXqKs5TX1/3ldvFXWnvv2YQwoE7IosDfEB6LcONZ6pw5vLTS
zBRWGUSgXvbc077CU9n026V+Y5n7bcElMtQzZyC9P/gV92Jejr9ky+6Jy9qPFRJzgpH3jVUWK8EF
kQwqOOSRu8fP1J0oMT22ZSgAAYZ7wgayciq85x21jYRIF+exk3w2krFljcm8ne+V4Z7EFLRJASxp
6WPsH3uXZCFTXThGy2M5GVuQTBTgQRFvKpyoJ6IXzk7ehtTEhyb3UnGIxJg99T0GHyvoy8MERsdc
TYswXTenIT+2q9oLmLlKp9jaNIkkzfeIEGgJQrr3wuJQs04Q+tPWggpMeqVPPeERDrpmfo6kgZii
cLT1jR3ZIhxtRX+JGucm4s4AHqXT01g+SVv9jMOSEvgBT1Y5Jaiaw+2UNI9GTdlU4A2/gqFnvErV
EX2ZuQ6ML5Nwh4PBTIoEH5TNVFevdqnMc3F25TmS1m1l592enoJXMsRe46J8ooEdYCKYyKjA0o8R
YhWVyR5ZbbAG6HTX3P/XJFSKTyUisbFAw7o0020Q1YxI4kzKUnt2ouJhUdldUpJCDk1FKAJnGpVE
bPxGx3Xk9NE2bEpaprux2bcTI2YfpWoTOBqzHfjZkWa5RPHnFeegWuC0cIITP7rpZfSpBHVm+VBv
8PzQdbFYF8ni6HVjsLd7wj1jc+M2yGLbtrfBm4iD8Uvn2bZj40lw3J4nZ/ygbGTHejUTGGDtei96
TQR2oNYi5DkEOUis8QsuzVk39PPK8MM31YKVy372pHyUhv1oePW9GnAxTO6gX/uLLEnRbb3uEMXZ
weQpiFDsBr75OrF800QbX3gfkU2SXk0s4ibPbbHK/WdU7jFxoOOTirhdhXJXftI/eUzsTEJgcWIM
uEfMZjMHDUgm4sg5ojCdkPttxcW2XZC7vs/84VpR2UEspUqviEsiCl2fmq4cb6VNbEOZqhO5eqgo
6ReiqVAYV18hAiisaqtGE9t57XqX3sixLWJBXjl+vAFbsA9eOjzE8fKAGLQjf7e7NcuVbHukE9Ua
FWx8Y5+6ZmY2nMIqBoTBpzsJ3aPm/Ay6oLmAK+1Lt82OAy2vViXbPcEI6appoAjS7ILDDmMsxpTR
YEYcw7dCaF1uTBNs5/eXOqeYNild8ChuYSKDdRu32JVzgzQEkCGxQQAHWU4rIO9xm5bmLbG8zThU
D/gpa3wJBIZkxeuQ5fWhN4FmZ79BdQhmGgXtC7yQWvl55GEbRiVMvAb8qThihNP1njx1RWYH+FzH
j9I5yTGnOwrbDugD5qTRP3Yg2XlJX4INnHTCOOn7FgHUQU+YuU1MukwWkC5tLAzpym2AfsAgzWC4
NoPL31uATfHrMmuiL92DWqyg7g7hMH6Ssz2fR2bpyGxwlfc8ft24bVviEkby4jvPbXaCXiXMj8Mm
MNxHg8T3oYeQIGGDRrF5IGdFQBaNBfNnmFFLjJ2I0ISs5nnI/YPs0Fpg19+WFuHDE391ZUkIjs7f
ErjD7ZYn24rsPtYrgk8tD+ddR5EMdEO+yy31ktndL8HidgmlzpWfj6E2rXVMMVtH6rhpChSHkljW
Yv4ZcDbOrA3zYByntINi8wvNbHNCqnw3iaLcmnXG7qMAoIVxFNyFjU6uLyG+zfy7QI5CAdpCvmtT
J3sjXP5YSOB4MF0cn62Z7DIyk1ZGIuvrTMtFg+3nDXlRu80GcwNkUt/szrE4eXGrCs+M9pBvjDGg
Yc9Z1aCnLXYNAOfRaCaqkQM6NmAt7pJy8lWPGHYjcyRXoo8emFuvUz9/Fg5+ZRqjVC79LXE+JwI+
8nWINQDDdsRkUxG2nPw0at5lwydnGIUIs+SKJosZrUCdUs5G2F3JcM1lB6LWrgvCjzZ5iJw7dqEu
RkLzuvbFDiA6M/T8B2EYH3ysovBuEvfHAQcHOB7k1XrLyxi8nMkkkmiZm3jcekN9Azzn05gT6mBX
l9SHdkj95wHL6MqexJ0ERwoDMeW1EKgMHh5KBv8LkeRmwMs7sfeyMlfHBipiZbV8TE1yNqyBBvOw
WRnpjEOoC36PJiHaAbl5IRfMCkg6EuE3snesQnxglOF+e+Xyo52MRzvsv8gCoVUA4Gk1Kqy643hZ
ZpXerOipMCn3Llwu4sEKvjDXnITVTJ/ANxupV+GGYK6XPH0oS0keeOLIE/1/7SF3ZLppYDWf/CZ+
FIrfCe7Eu8l88V5SiLswX14dpqFDk+iXkcybLV14y9lljVjZymhXztwbT0Za6XaBbcMod4SJCXUw
zb6onPE6V+l0/fu/QEin6yD7LzL/qSL8339InyGB/mMXroGtgpupF6OC2UG5y2+fsfeUiZqMQ2xB
tJv1yaNMVbqj1qq9YfWgUCH48LBBn3u2uN20ADRaXZYd65rlqAvN4SmZOvUUx8mBrN1tIZOXUQT9
tVooTPPsnZ0ynK7I0DAPoYQNs3v1TiTGKZEhq6BTZPeoGE28zEu4psbIBnzi6ZxII4JGzmwqjkmU
SBSIp5NOJtgnk0en0oNbduUep3l6x3/iVIZNPFKWXETeX/u6te9lYF6acZYXJ/G+iZ+JdoM57AJU
rJTs0HOxjLsYp+LGhlCuFvSFPezrEBQc85baRgXPAmj5FqDmSojIDRU1umzi8T3pcECqZge6UR0R
W8crm+6YhzRZXrOxcG41XuvHLuEEhe1x1WQ/+yU8Fm8CIAZ8EW9F/w0neDQqP+WE/aIqtdx7E4Ux
g1fidQCK7coU17hO6c5nhjgynJ67Lv8wYGnCJS94ZUCjs2z+2RJ6HnhN+UrPvIdjHP8IArxpDE0K
NRMykPv4mDXmKTPqdd2QXtXKfo1TLt17NTq33A6O1jBgFhjQ1oMdCLMObikZGFX2tkwUaHtOPeyU
qUiHZ4VOGxVwJuLy6s+e04FaKap2m+mlaRxnbyVY+YbMuoXR8JpZA20Ho6sOUKqII5qUrjCSSx7k
gDY1KW9YhInumudsn5nDRzrmT22uuj0s2zWWUXYYXIHBthkZqgt1in/MYxzvcOgnq5nklk2bCNLF
IuclcJbm3KijGWbPyWhNRAKB/mPqwH3aO2Th4il25/ClL9Vz7lF1Tg8X8ZYKPjMZeChDXnNjxElv
2nm+oUWyuCx4KNfZYNSXZPE8LdWEmBB41lV8n4JArR3wo12ZQAIbqMW6+odK2+KpYvNUgfGuyrk6
qMW8T6UJb01KDAZfqkE8wLBdVtwc8DqkV9OyXhAa5oHxBvvP8oYpco1nCJ/vHK1KSk6CllMNMM3E
lYYhbd+w9q98T4kNloV1QhH2FkViuQrF8GAlWbcKkuonOkLYV9CzGVNrlwKFCpt73zbYOERSdDtL
IKvAOU4BUIND1hn3/bigErOsbNuk5KfFwEYrIgJB+IbQImYbdJcUv2Obo58wJxKAcfZc/n7p5Nzs
87ICs5L039U6o4YeqMeessQTJTtHxv8OHJb1tqA8W0bJ19AQqWWLVuBvlle/+8qduPlOgvgEHXxr
J+mtx2r4QEBAYqpyd0Pkvc9k02wI7vzuLQPjAsv+tohyd9eJfLiO6lMkoCB4kO+QYDszkc2WlC+q
lGnBm1HjgXp0p86nNthH21CTvrKfcTjT/MBPG19xbETPo4r/BLO/z0ClsTDn/t5ED49I8btrce2j
Ou921blm+fI7AoPjpR12RMZxSgt4qo4sIR+jHu11iodfJLuuZwxz0isCuGIjElq4csNlioj4jGTL
01KVyzbuyx3GKmdbZ+h6CERsKQRH8la6rINtzT/OcuCkBDXOsbZs7JDRuqwIGeAYBhHywAQmGK7c
pTjeNT8H1QVIbNqfUR09Lng2gQ365zGN0bQMCRlGHvINFy8SUJSh4l+8tNm2zpGDZoKWsIZ30PWG
5VmYows26Jpr/hXYqcy4twBljqb11o2EsWA9/BVILOiJP+YMaN6tk8Vz7gcg9eRNEbGVbAHoScCi
hSifnIcMxe8og4/F/rBc8e2P1N5CPgMAwNuQoBDdggz6AFoAyXbX7SfZXe2GG8ZVtLs0VQknKt9D
6JBIgIzd0eV/+AvsRC3SS5Y6R3ogI+1d+j3ozktTyHsr0recVtAgZG+rKImnGWgn6PrNXWPHKYl5
0rAa4OQtpvb9jMSFMMBL1ZOMssg9EdJXEineYwPkVg78kPg9uw29xZyJY+ICocRkKi7exijGLwoe
keh099ABxiolAoNqE/tOsepgA3Q5Q7ncPEFKxcC3x3l9tWL8EaaUVAK1XDSAqGwIh7zuKIxkbkxG
cRKJcbB9QCVlOFvSet786NVvvAttb8lgA2aphZubgjOS1V6KNN0PAfFljhnQwBiYR2qKzmXgvRdL
eC46gY2vXBPUhI7eOIt2eapHUvAghISLpsvQjm9Woc1gyE8be32cixJOikYsHLobu0M2E5gJBly5
aqO9j8ULZHVTJehk2YrOUw7DDBNGYPKWaOgjAU0S8ArhcDCuKwMtq0FrWES8VOF3WxJeJMkAxktm
IjOrJw2uzBn/xyk6ZkN8kFmwzxyMrgG+XHQkMG8x85bzs7efCGm59lZzadyUAfIe8v1TR+6tgsDI
QGebddMBcc3NRieUzuWxCESF2Q8/HAFg+3qw4P7APaOMv5lCZwRJWm+TUooVd8UxEOSQjVbx2UQx
qY9xtJk3TL3rAXyTK4XH2oHgpqLde1u6ivq3Hw6BG0j7ZbqOHbzJCjGxHZg0RMNn1l0Po8WG3ZkW
q7F56PCgQoK6x2igjjLWobRVTEWpuqusfRiD9BV/K+gxxIw7GpuuKR/tvsk51pOLKjpu5ekxC2E+
0bhI5L4JRJFYVsQJH3PJ1GBQGjP34T60aS4bfDZ6A9M08T63np6F8zLEJOu5k7wYVvyF0lmeSSw/
w7tULwM/zX5OMISSpkVEeYi7x2N6mtpwOJKo9cSRDxMk/beKfvmTs+AGEmitF9/5JkXZ3onefeWI
aE8C1qrJBn7qyul5T4rrgvRjzTWlWUtcwC8D1IY7JSxYgs2/PDQwwby6FFiHbnUm3W1PYtEuKRlI
52T6Rr4Lz1AuuhK2rZhXCF3aks1JZW1Mn6lpV/Y+Qfqy7hBX++9OiD3Vmcb65Mw0SUsxgjMU7Wvn
h7qTyspf+5QixI67oe2QzIWmQowQdOJgOuFLnbSbxRKCMr2ez3w+d2g9CAadJ8te2+2cb+Y+ppo0
Iq9t+l2XlvtslbCajb+c+gTyijBSfzNF2FnCECjXQz6ZLSYdN5O4RZAbxBY9FRM3Syxs+ExUbIjN
ESnUdyRP/Z43y/4O8T2vW9N8iMjouPQYQPNK3iV73znYlMKUoAtdpvM/xK622cGthgimwlcsj/0s
z2Z1GjMlLwWEBNCiOFKNihvRNfaiHF6gqnFCZs3Rp/jsYI6Lj1oPS6OXWQ9lhBrV4VVp5uS7yQuO
mMWmeWvpr4HYBEOc7YO6f6asczjLhOWwgXLP8qk8oPNB5liqCfCBsjcimBD+k6LCFdEXFIpgk2TI
dqsu3FYBz52BJ+eUKXcEYzNRBbgRmWsOEqbqT0ZwEyJuDOCz+J7S8GdAQEUN6gXFWz97ptqT1r12
FaldpWjCQ2KF1zbtd1RJ7dBGsDMlCF9M6zhyIUFav0ofGKm5VHrvl4TQ+WdlLt+p4b+pBUFbYQOB
PxnkFJEIY3i3KQVYnWE7AoGPBsxr5xJSQfZTchzad7LWAcUCuqTjIHiSeb3/q06dBJ1KkLTO1hXF
jzazjq7VkY9XVsdazeWGKIjfdrN4eL9J3vUtAXtRqvSocrWeBf6YoO85RBo67qfIudcmEYpTj6zH
hk/wAj54RPGTLOkWBYuV/DPnDRtpWp7MngyDPPPQBLUHA7f83vc8HRMrp13sfDfFHBw8FsiVn/YM
hOgZXr2MB84aSozNc/KRkPLodTCuQz49BZnYUpkqiKNLGL29GOSDsuW9YLCuAyd86Ko6WDfAwcc6
4P2ELygwkz6jT2OH9Om8rSAZDfJHDalxl54rNHPy4//X3v/fOE0d8hvwIf734vvXvv8h/8eD/PHr
d5f+HyL8f/6X/67Cxx9qWrZphmjnaWG08FH+U4UfBP+g3MPGh+raTohpDf17Vcs+/V//0zH/4ery
FCLsHdvmLuU/6oA0+SPb+UfouroWJIpcyzV9+/9Fhe9ojf2/hltb9EJabmD6PqGKNpQBf/4vLs+e
uAZfDp7aYxAhEw2NBxPsaujYSHdBNcGaJ3c1Munlf6yZeOVCuz8w0qCUaEYWaHxG7sAa2xgPglDd
DlZw5dcRw/JAhfzsUm6rrOI1gIm1gK3y9lq1lK+5g09TkCl+GGSTALIyLv7LW/FfuVeJVPxPv5pL
eQ1S5YCX1g//o70ACCtXk6cUca8649DuTmMjxi1wnLUqWxRWznQnak3susHD4TPtCXXMzp45OFva
k35ZgWpOUZa2p7RvvoaZdJeiHxpqVT5sXzQX02cmM90H2XbumQQ0Ujwm7JJG+UxM0VEG83zq9Rey
JrsN39BdK9eazwPIfO5G0yqAEX+ciyQ7BzMK+Q5288gRPRJZMnZoRNLfddzdTMuzrnMTGnSrOuUe
29WZdEZS1Ob6gmoc71zUnFK/nJ7TOWcRxVqK4SveTpkfHVCe9ydzBDNzm6rfzbVNTUgfkyiNISsJ
PPoGYXcZ546jjEIMe7jL4mH4hCBm4trn5Fx8kNa8IUvGIcPVwMjv4dJzg4GDvek2KpQUQ85UphJB
t1yXWMD1UUxEgWtD/3wJXdSmEdt2Pb8lCFRav25WRGOpO+EQm6F1i3ODKeOwjP5amX1wmnRSmu+i
JRHOwTMDcVuKiAnP2Zgj71iPjmOTZqTtNW7pr900M08NOqdGjwbe9JtQnptvpKDs0mF4KJGmKj1Q
hHq0KPSQYepxA+cXC274EupBBHwJSageTmo9pqAW+Gr/Di56hCFZ5LX7O9To8cbVg46rR57ZfzfN
42ikFuSQQiQ92NWOFB2g/2pLGFClhyegKGujfEQoMzdgzRO4Gs1558QLB35zDvQQ1upxrEzp0WU+
c5jTbK+8T8xtAfMbG7Opxzlnqq6GGfRrdKxAUcx8xPTQtcIUWOlx0GQuzPWA6DIpghUup5nZsdBD
ZM80GREAcbTaUF4AG9SpwqsqEpVtbIaKvZWN1Us7eudZj6iJHX81TQCQ56bkYRBydfYnLwOcHL+K
nkmiW9r7xNQr9fibMQc7PpFmMATIKb21i5V2leuhmeyXRxI3j4aVXhw9VhMH/wiojpOV4CYYFrpI
cmiY9kEwkeeZAVwe4nJgVreZ2Yn3goZgis/JRaBqlAkD+tZTdMPbpFAOTP6RXgFCvQwEJFyuo59G
QFW7mYZvQU31eOvVya7XqwTe/fW8Jag4BsKKoZDqT1+vHhE7iEXVpEUQLZ8QYRBFz6Ki9MpSV86V
PPh9hQl41RhFhV6oOjrsOTX7Tu7OB5IE0JSxCIE/7zuiK7BO6LSyhkKRnL2ps59StiiHbcr3JTUM
y3I1XLVt2bcEe1eWGkdEYXpWp1vFUahGs1y8znpdy/XiFk6XpRtuMkYBgtGYNTX7XvSql2TqWOnl
DxnWbKoVARvnWi+HSeZu+Hk3fg6J3q2MPPsi9YvYbbZKqddLu0K3QWzwe8/mmesV1NPLqC3YuBkQ
yU2/ZmyrhnGu9fJak5jnhUASdXy2q/Cd95PDzz66eu0dRo/87lrsFRsxmz5vDDty3UTBrvShLIOL
376Rrv42sFFberVu2Zz4OU9mKwUKs5607goWPD8RgU9BNPu5l4JtEQfEAF9sXL3CW+zycBTmNJKb
h9jXDsqNVzUPAbt/1d0rDQUE9vw1RjhaFCgBHzF37Y8+wAGJLhsIWRAPfG48Nel7Ac4gwRtqvv0M
/uDH4wUHBlTbttTwxGwGC4sdqby0hA4awvDc8AuRdY9D6YtwoDfCwe9xFP2ZAT8MjYLkwCENsIiI
HcShwwxQck+74jOfcV691xpLcTSqwjqLjzUbrqbZ71OzMDZImerDUBm3bOZnLPMCgUqKVIYV49u0
PyYAHINRPxzdhyDp5NoivNP3u2Q7LOCRoRPdTVU922NwI5I1x/IMwS87+1eogKJCAZiCg6JQhPdG
cc0mLFjaZsNBM4Hi7dkkRRf8dMSlnIF/kpG+Xar091Jb7tYPUbSl5sHyxDucLEyioZ4rLLE48ozH
Yel/kuuN/qJ2Ps1afk2tDNZ1YNCp7QT7QXK82DDmIH6LuUmkyJFCKWz8NvqLYgj3w8Ll53f8Y6WR
uEVjchHg3KxRukHDdRq3ywDwUo3kpdicN4XKrthLN2HLU2120yOZkaz7MLqUM+ZrqbFBkpGGnafx
wgrgsDx7GkU0XZKPyZvtmoz621zLjtuy1iayfdKmxKF6HnBkfTOpoSdPEBFDCvcK5sLJq7yTYcgT
SkZ4DK4GDpyBpjUATyAohJzzPdVQqKIlQUOjuQZJcw2Xdho4NUFQJw2lxk34PltoE6sqxxo7fDQa
dpXgr4YfnzD0N99e92WBz5Koh9NPQvKTdfU1oSCD9Hawfol+a4z9MS07dUJ++QhwDnrY8xbiuueR
Gbxmr+yYxCr9haCNraD7Yt+BI2PxxLevoWXi0bTZCbi51sCzqyHoKXS6dSsMYOkOQFV2W89FwStm
CeQeYrpqpWsRX4gisCj0Byy6t1CJXHrVT1uD4BFoOMUedGBpgNzjkymCVqCd5O2NPGgK0HRLw+o+
+HrJWVgNEd+03XSDGzEcAMvkY/Rmgs2bGqR3NVyfFzdfw/euBvJtDenPGtwfQflHDfeP4P449niv
IAKSvv4BGMws5p9cTRXMmjToNH2QwyNE8AmpJhZyTTGYmmwg4b64WJqASCaoCNo/DHrc48da0xSp
JiwKTV0MpXr24DJSOI1Rkxt+jVzD96I/6ciCZkGBENYX/mVEoEak5kgWzZZUmjdZNINi/Cg0n0L4
x6HEDrcafCs7xHF5nY2qg3Ym3xs6xta8jKcZmgKqpoOyCTV3U2sWp9R8jquZnVxzPBFkj4L0sTX7
02oeqJ1eWs0L+Zoh6vtzCmEk/jJH8Imb0VSPvmaVTM0vMd6+ifGYad5Jo/Gah7I1IwV2H4BQUGio
2SoJbQXHBE9YIi/ENxurIj76jrGbNdc1atbL1/zX0hKSBx8muWSIO/nZ/BtR57EcOZIE0S+CGbS4
VqF0FXVTXWBkN5nQyAQS8uv3YS57mJm1nZ4muwgRGe7+fFXKolUzE6MZdx6xdjk+Ywph97bqayAd
wTevpaCr9uavKpxTGdUhM9HlmFuLXpy9YvwO4Y7FPLXRo0Nejg2h5+coVI+sam6uksXjYAzOnUAE
BFPiP+CBYSIqIwTqEpBCObv7kv4TaMYpaFh550vnRshjl6w644TgSIKn2yJuHpcEQmrlQxEMQ6RT
etDDVa8MES4HBMx+VTJzK/jWKcNTjcjZr2on3uIbKyFxdVclNLKP4aqMeqtGil2VkBeyqfuffroq
qcmqqWLhtw/zqrNik0c1WbVXgsLhNln1WGdVZtNVoy0Qax09vEWreosqwwBEnxztq4Fhk1HaTava
WyH7Osi/vczY87vDk2mL4UmkvGEkhR2nCJAULLM63UfY2S65/KgC3zmYIlB3Tmele8Gn+oiBi3V3
PlQHFXLrQDP7kW16RYsO455SxTtPTeG2KSwbrhhiN4HW6bbwjR2rcPjM5grq3P//hUHdxICL4WTN
BkIUT+kFFispQuPJWZV1b9XY/VVtL1bdPcL7uM0tHM44yf9kiPPdqtLzQPTu8lW5B/DwqFYtv1xV
/WjV90WDr449H+kUuBurB6Bb3QAetoB89QcQgT8PGAawrWLhWz0EdvTktCVIIFozVo/BsLoNGswC
SAPjp1rSJ0b0r2AJvm0MCmEqWlwyITtQpj2P8G9XjpsJU8OCuUHgF8aui2m+FzyW04vXB0CdSz5E
Sv3ousAjkUT9XgC8hnj+uWCiIAuAvXj1VbgUHtoWJ+nVcZH5z9nqwNBYMTDmA/jAXoTx+k6vbg36
AMiBYOAwtfiTfnS3ZDwa2DtCB69yOpPW5t1ovBOSLY+VS5hhoKuENmdj9YmYOalcYIl4R9AifYFA
WxO3FhDHyv98JqvjpOU2ACz3JsD4LE6AVaPN/wZJcz85yQGVih/46l8h7nUeCxwt+FffPKOn+9z8
8LC8pKv3BddQ3K9umG71xSCN3wNSlCTv8Myo1T2jsdEUq53mP1/N6rBRdYjXpoQT43T4b4bViVOg
tOnVm6NWl86CXSfHEHMbBH7dzsC8qLkJY3v190DH/HVWx0+5en+q1QVkYAeq+ze1uoNy/mSRpfAL
Aa6Rqjpg6Kp2vCZoesdcxE+r3IIJ3RAg4tcM/T3X6djiGIb+yRzFy0HVJkUOypyuvLEI1Cg4PXU5
kd/LfYXjxw+fuxyXvZP3Tmz3AIZFYO+6LMnuRtn98aw57bcjPRe+Bxd7EMdi6JvL7CfNOfI/LOQG
PC6OORJZAoCYjaNzDHD6bumW4IMTUGHs3RiE57JLb0FN11brLBwUGqTrZedXQ7RhrLq36B4xcxaA
POljXQ+oqD+jvUHSm0hDSj62pbTBVlFzJIxuU0O+CerkX+E5Cx45+7j0y89CwlRG7pdJRXgffjuu
/gtROdt2vX52KmaLBbkO8H14ziJWDCoXCeeG/C7Eiwej9KocF5NV+kK0LN86tn70ovFuCCEBjiJp
VyP9GvTwodJgoo4Wlq6SE5Ic28elZS8qK5z4+VwOuMsBk9tJgX8+5aTnJ3OzKyLse4oQaTPvKfxs
4znCX6VQG6Wd3hpw/FtHGyFqvU9xlCyOoZCsh6Xa8SQnGmNWAbEei3VMSeCoGZlzC/2Xs11Jq6ee
93w5iNm5HR2mFUa+NhiCYJ/eGldVZ/FotHT1ucNgoYd09R47LBoUYJdaj/3Z8CUJOOmJ2FgSHJaV
aElq8TxhE3sLqRznY0w2rVV8D611ym33WBWzdyqU+14ZBeTTgSDkZJ8aMpeZ5zj3rrpm89QekqaG
myLjYYC+XYJTCNt+xUCwQAEhqUb11hsB2YF10prNW78+xHSi37WJC4xQn7kl5vaaRL8qMHbRzAGn
N0iQdVmKnKP8jyycn+dkzohytTiufAJVbBjigdvbZoNG9Enhx9AmIJnl0s4DR8Ti1pOo6bFcO6zk
4xCGMBcIoANR31yj3Y+54EDng5unN9aBuEvP1YS3JnwRbtlfc9yzIiWkk01gUgvHNq5WgMEOblQD
IZ6Rvroy1lqVvQtcr90aDaQeHyEpqvZJ0bb3phiDTSXWiNxkad6o2V6IgtixwCw3NJw3AiAfWwrm
Hpmt2i0EXJfD8ILnJ8M2YXQ3a85us6VnNo+KmJYFkiooQ7YPvH3NLNMX3RgwG60yuQ+qydw685MS
0npUpc+4lTRP6VS9hFH1d2J6u0atAQ/dXV4WjSjU6tF6V4H/IQ0b1r8Ni92NWPwvpYOhlLBtOFtH
k8szbpmod3CiTnUHLUircBtaaX2w6/a0XupbkhnHNuFjrlIMm1Fg5eTFF/xeo3rugv6XaZkOZaHa
5wTMhF+rNnYwPN55/plXYnAxZPjqjXN3mNvmqatLbw+XYzg39ghGZYgeuTVS+Azgyjurc04qN/d+
G95apbhS5fK9GFNCgo8WQ7685TR/qo4M56Q7FRs4v8EgFZvaLSLeIviz6/GXu7481YpaIuGihNkL
Wps7XqCYPRN++5s62IcVpa+814p/USG7J9uev8zeNP8UvtHsKX3nIKDy5c7lDxtn7UKyraUgiJfp
V5lqfbWInfNOVyfVdyT6I9M4sbZ5oMpovhfuG3aUVZCzOEWMBfnwypqPeaDaXWW21Kg56okR5aHt
oulY5uHw6I2LAUa1G+JpQdAXbXF0ovwOXgEZnQy/egnjgVrMx7nlhB5m2fM4Zld3Qc2mCCJFsbYL
JJYivxTjS0WQBcvY0cna56aZbnWXlvCcl71XBAE7lKFkvVr/Gfg1uyUr880AdBS1uP5hj7hrqaS7
WAXv+W7K/4xzqnkQ7PhyTDI9dHoqbZxTTY/adikoqWHDu2nXQiQLfzzJDI9YcbbEYWm/WqlLkzFH
Ux8aNCu+lLdhF1CTNsJzKxo8swbQb0nlYmU4eJ1a/0Ww0t4io/q3yWq2ky/3oyJkOHbgy4J+bg5Z
QPYpqq7UAUDatmTsLKWKTXZ7ZBvE69xSmwhVgvVD0SZ7QgSWTM5NM+cXehpvQxG8k0k8ZC6emQzg
iKjvtZCX1uqfYGw/FRy7qGAZovKIwAuzTz0IXiydMeyNxfxuAjC0rhvx4FYTG63qr8HK3vDgrFd2
fqRYz8GVXlwotH1qB5pyuC34T5hYqh8GJChVEdIx+/ECV1XFWtV0+KGYXFaNfpA2UXfXr76KrHjh
HN3y9GQ6aNpbxru9gcKP2c/FM9IgSXs2nUGJf+BfB1uf3fd28I5+UX9wc8YGWzTyWXCX7ZknX3EF
4cUd7d67HWAAhuYZz0+R4EuN8OX4PKejkD5Czns5n2LmIQRO7HuiU2F6wDgmXkirJDAF/R8+43uO
tCG/ASOzPae8T43wNiM2TLP74hjgpaG4Az0LcYAMgBrc+tWozBergc8eaGhG8uzYUR17kWbOs/qP
wDT+EZ378duWslzNM+jDJZTECD2+02t/WMDj8ATqxUG2LgGV1863TgkFyJAYzrS37430RZeBsclh
Lnqa5/BQuTeal8rNIeLQn9tUfvVP9nSwtLUXrm7J7oSP1VBxsEIZRuNiE8fm87cz55YlLyWnzatr
kf2MwrdB+hfHITkXcCLcKm0+8nR76Up90MDWgMM++FBa12y44qxBxIT3CafzMuUAwVtXWc2/ZFnh
NeRxNSMjijzwBQbUvotJFt7bXX4XNXV7dIGolqTgkjR7VYrlb4iuhVPJ7naGwj1j4lsYyum5CN2/
ubQ48URXreVbzmKWa+KK/+rSkxgPrOKfS/FG3Cj5CP7ujWbsTapIfafjj1LqxqvndwiKDEcjh8/6
KiHG7ZfIpBCpLg5chexP6h2HawLNkZaxmY73Xtmw5Zz6Y2k0r6bwuPgMqAGzXfqsJyEbJMFn5CV2
XJkLGnghLgksuESKgLoNP0NLxmoC/cfBQsg+mNDAe18kP6W2GQY92nasJvBIbwCY0rrdmwylJMm7
I7r6pu4IJw/1jcqJ4OJQU0VVVXsxgg+KxMZLG0C4At8UR0FCr6BMsQJW/mc/Mr54YX7qaOybpJ7O
IFp5TEpjDw9Z7ebOsE9JOrPUyLqdP+u3zLSYysvOi+282Cku04UT5HpceafhAoOcDwmyCM1qpyKS
yGG49DC/Q+I+eLl3bmo85ZU6dXXx1mhWq3QSVoSWNaslxwJUMONdKwtzLwgKsQuT2zHX/jWqGDns
AOtJxJhl9MI9SynNg9UXxmn0eGQEXXEOTYO7CpYM9RfgSkvh7psBrNFIkQI0eaLLwMJuVgrwumsu
jtFVHzVdJHP0kudmAhJrLTtOBr03CKvFcHkZFSuPhOEX5NOMNUPCKsmhFNGCF8Iz6z0CX5tkoLfk
iHnHLH4cz7voioOh9zarJtpS7YPhyJwufWO9ukSSaeflhmxkd5yimP2HIiOZ4ZxpyRono8QtVkUx
4cfiwmrnbrFc50hdBWsGn3rBvvY+G2x6WduMXyM74cDlOerhIeutKYvn8dsGBd7683c9Lbg9jOJs
+4a9zVoyWHWyVDt6BX+A1h9FGC9zZN61igo7OQcJT9jA5ggnn7NI/Gs6m1d0Y96nk8uQNRHHIXdk
7aVcH6d1WB1qm81Iqgn69TR2hEEhXgfX/R2oDeBY79+Aau792WVrWMBlTQa+UckAsC9wJl/CpJpO
oijPoc7zh7DJvmgsO/TS0RvD4QSe2hnofts8ILKq88h60Bvp6RmKdN5ZRnK1h+YFvpW5Xxnch7Aj
nZOIigVmQldVWr8n60kH2wd203b+4Q1xxyKp4kqKunjpVUVAi8cCw4JFNdy24+rcDpRv0AQIwdGt
8oMBqOFMRxqPKoOOlMnIYky25kGNzKXWojIyc929LnrnYIuYEgd5B0XnW0Do5ECZ3uvxH/6Z8LUY
oeJuTRD4BxZr407Sj+lnwVW3bX32HeCvSrlfxMZYkjN8HIlrnzM1ygfKo3/ThG7itRWcExlgIMkE
ZPbUtwKl2P/lsKDIerM/lpTCUpPAC5/s1ajpn4IwdO4sudA9W7u4g1OsRXV35/hDD5Nln6XM+VOQ
zXdr0i9AcP5g9PbPJU0+L8MQcJYqceyKKWQOTlo+m6QjKSEGGlUBayyEk3cZ4Afsy/ouTbLjvNTl
c9LQNuE7Q7+bUsmyeakPQ0FBXZCGvz7hh94OX6NMRic6Y41TL9sHDpwP9EaPe+VOiuxPLNmUdKN7
b6P0PAQBJxjVI+Vxs5BkqLFrGXn1N+plfqEwAsiFEZ1hZfYs1zTNGhP9yQaBW7aDPaqlF+q/WVf6
lyWBOJ/1EY+aBGduCUx846jVwExHTTQl7W5e0ldPNvZupr+PktqU5oeU2C9HawYuKD8RRYSOopQW
LBqFOiH85xSpAiIj6aGEQ4DH/JKwl6L1G/HOa3PGBYU72XLJSHDoNMc0IH01jVs1riLwqocpjVOq
rOvhnLUT/je8FMyGxfIY1iOjvYbkkrG41XlW7DoTCG7doJ6LxN3RCYxEx85I0yyGMREQgIfGsq2C
Zoe1gnqYoMXaOSi5o3TO44oi2uUnEeirrwX6dQ/JLu9D5+bQIIU01Cw7qRk3U/OOjprsyFGMbaZD
IXAPOHJXgc6A5J2XQl+TKGCpjCGB8u/gSikic1MxPEbkzZ5yCcOvDcyXoWrME75c3BopD+TUtv44
WKRxSv4GU49PrDYeB8xdsbbM14iM3iHhN6QmYjwny0Slt9LglNr3fJE3POH5H4rqKEGQ/XOb5cnZ
KmGiDPSEpEZvvNJbEl50jfyleVO++w2k2dDNHy2sHAfDcNWTb4vwArfyT+PD6SqXtwRYcxD6GBHl
v3Iyua28x5niIGx6K8XjzmNE2Jqu88g/b2ZqxCDG2QvUGjsuGaDGJjRl86E31OjENlvdKUqePBU9
jABbBvfdyGdQa3VEJ7x6d13NKOqE/9IKui4BrzN0RrzsXnAKebJvVhpwXnTvWfYv6ZuvTPwKPdYH
DhlXtw3ugOu+j/UOvA/QO4FPgx/+m+1FT3lEzG+ZaT3IOGQ61mM4WOc2VZgYe6wPK7u1aOQlI/Cd
OtlvuMj3CBWcE85vu6S/Dg+YBC0XI3n+0XWMxcE7HKrDb2aysvX41WYGPilvzV8rn04mvciBP39F
ElSVszJzAQtwAHoZTXVtI/tkZ0DA9fQ8fXYN0Lzegw8ytg+29A/LGvRsyg8HjXwz2yO4FnL96/8b
ddlfovoPS0HlWIRjYghPTMp4oQE9Arq0L2SCrK1IlvbWmHX6ELXsmIw7lCr7G5X3hgrhviZz/jtr
fCBRzmw0KA+wyeiprUdyGfwZtgE1U4os0Dzx+DwPqXErbS//HDgXb8lf+TFQY07JddDe55ZvXUEo
7GoLZi9cJMLz7tjds6EgJhGwwA2XS7WUpylT32Dc1WtqeA8UBXudMndLPjdxT9p7AyxUnyarhsXo
Zs8SIzaqn92RHys8dqqyvIlsrI8isr5pAJp3LfiyOzpErwG7pasNfbzygu7F4slDcVSWbrXMyOhO
yiFp33LMozAHEokRF702d57HpOOL8EvYIAKF5Z8nWG63wgUyGvTsGCaPmELZw5zDO7Hn+/bOhNXI
axf2QYl2r1sWkAVACo2JAFo1wvvcTJJ68wEC2xDeL6OLh9Ifl23F3RurrjzYyKiCzUjc+uFyLBt1
Z2SRRHRkCpUz1R+JPZ1NUnW2+ZeMixebIIMuzaDYBAGYp1Ape6JA9VWMoOj79iwJ/R1szY8rkump
Cjq+LZ7fsRN4Cey1ZM/lat4yehN3llBnFaRbgyPFl7JgaNZALIaoOwzw/NkCL4x6FYKPW40+Zk5O
pooQ4rHiybX1A/ri/ap48SCDllOZH31AGyKfsndf/rKmHTfIo1hqFgDgmewRgNZTyijes8oSRzAY
JlKKdx/mPEaoV2evwDl5CDZJkk0fdoLpep7DlPJll7YUG5QmTpdpyZYHIDbPvGv+w64YBwzpJAgg
NJ3GYITPB0uL23Y8DJG2zn3AYTLx3QcsF/oyzG67V1N2VDWr+shaqC/lIHcC5KBYqzUe+p/mYd9a
Fbk8D9BkGSWk9oV1A5JEM8c27aLlA8M3c4RFAR3DRH2abM6CXg2qZh1Vysifr5RSoSbPTvAKXL8+
pkpCQeLOKrzG/CTjeCz6YfkZ8vlRDwVopqm79hEFaF04pEyZQXGgNHS/5Gv9WTpjI8myeBg96AfC
/+7hsbAMXIe1tSlz/dviUwtVlI/ZHP6J0vKJwY/dRzgfR6xyW+SrP6MH1m0uyZf3YTz3DGSMy15O
w1CpRL9NRWRvqiUAEg4y1W6YQ+iSJToHgLFgGTf0xvTBNoHzxkpnCoIRt0/UP8/KuzpeHefsOT/8
1Skxu78lB9fAbjFgWJ/J5Pivo++gCTonwwOi4UfpDy9Yp8eF0Krgt0m8cpsPDCjovmDNn/I0wjo0
NP/qjoZNqSLu+5FC31CyNyiemyBjqbacEuw2+wVgFbhUkMZh2j7yRutukxw4C2OpOiGw3gZkxrPb
6/dKQnml6rg4BaF8Ib4BVy/EQ+K6K9lR/ghHnUhEiu2SMnKTEn0gl2Tfp6R67RJ7RJ9pHMjT7BwK
++oO4Y+BlNoaa00YB1GcAemjuaYweGTyAKVWtLGrb7hCjxOgD4qX7eI6lWcPTlAIceMapsPjILuL
5Sfv9gDbtqrJlM6c7FPeWxteV6i1nvs4htHZZcREGYHfAgYgxlBdbzWY2bjS0Z3KgotVQXYgDQq2
OWQJsVjIUPjVAhuhePIo1kX21VvIwPdeT9QzzYEdyfnMS6ChZDT9qVNNe5aHCJNyCaGZmAg4WwBM
Xlp8d2WdQNM0mniRxkQzRONi3zE4KvlkqADvZQeTcHbIypiDSmHvQ4ODQ54AdxOc2MmW35sdFa1Z
3mZ7Ce+Ngszha63CUPIthc0Wa2+tg3Vn8Btokb0Tudu2dXjykIGfvbKIS77tbenVj0sZ/lX58ErT
1Djq5YB6HR0WqvX4fKe1+RgTRWsNn8rK510iJs7PNkK7qDFw5by3DBvSXdaqx6gamckDgRqyuL9O
ykYQIyPzYWvgcmLGGmkhqrP3Ia2urXWZFGyicaa6rWH1QJrnUPXGXi7lg3H25mqX9JyJLa4gmrOs
r8Bs3hz5VTbcrz7wwBaw6rZRNIA4I6LV8J57dBF6ORYKU/r7tBV0mIgPkkF4JRPZ8iO26ufRIcpI
6yBeS92extkieCDeccZRSCh/+6IeNrrFNY9299jiZNwQdSvJ7vNmyQQvNWCM0sw/dB4RXTtgoEGV
ku2vHiW9Fa3YTng69OzQ9YGh89BP7uvYeVAN7F7uTBZB1czQDOdFHsrZ3FsAaMn5tKym/U8EuV8H
YYIEMBqDCALSkxVKmXlXLsO591yaiUn+bCeUZlYWHBiW5ZlQ1aYbmnmL2PINcwzQU9ox46PJ1T4C
riGYtJSE1mGb0aXLrb9gnN87zrtLBxIlEpgrh754Kj33vTHZBfYNVoz5GqXmM9ltn6VktBxUarzR
APjilQAnbb5yMGLk9cXXKLlr+mE++cVL0Uzv2GvtPdcbneealeLS8gAeaMLBjJGxiT5OLYNiv/jO
NvP9d1TenP3wPd9obIiIERdAdiTk35kMyo7We7+Yd9jYeMn7NV7mqXurHCLzuh8u0TATVUKJm+1D
lWj3qtMOrl0Qz95yx+3RbGAGiAlfHa5AxBhYIIF+61IuZfvSkRP85mf5x/Ayfdd33nfFTvUEEYOh
lVZBdGcHcC6FN8g9dHu7qEqaOaYM7lhMczpXQ3TfYcEtkMPBv89UOKBKhtUGB0xymhcBfqqsr11S
wlH1ve3g19yR06Nh0rgoaLlv2+kaGv1T4RdU4+berh5m8RDQ6EzI8QUp45dFvLMZWQdccfN6qh03
crEqUNla7YmQELbGI1Qk2a33wl/oFtQQRY/GOCNXShA4jMT4rht8YKFdnK2h/AwCl009A7K20m1X
lMhey+rxdB6KcfkDEhD0kv3ihE0e96z/gegsMbe8tfoYzk7m7Ryj9Ahfl8O+kPbfETdPKXzxONHQ
VsiWxmzRP+am/1DqCmMXtoYiHw+LpGFpBnldS4DbvVmeOxegqkbjwEJKgJmJM2H4vJLpIv+SSg5T
9KkoGtCJ4PVteqx6sOJLvpxhEp76LHvE9/U1ecO9C+AY4W0LeIc+kxV/zSofUB6PFvSdnVvgYwxw
Ymzg0oh/g9P861SX3/tp+i/Q8oIfb9hAI/kI2/BlhE4YAz4kXzrOF8E6LZMWe0syzV4N8MHyDugz
T9aC+uYBoheDB8cL/yYzPkYkjzRgy1rUNyMS3KETh5xdWg9/pEsu+VS3y9uUdN9p/mBE1stsg2eh
83M/zqtL24NtzxqzF8bfPOr/O/PkQGBwgMHO2fcghmPupJ8UFyGL8nsxDwZCuXkcjexTkb4qVEAD
KIvaYS4emjHIoHrZ+9zNFR/NiEWWRf2ucF6TtQC9x7HT+YpVVkciWo+oz0NvXk07OZlB/Z4CpOOK
psbDj6p4SSJAdtl0HobofSh2BC5DIhTecpATYUHBT8514rJI/VinxRv5RSi59W3JIofcMeGmZex2
zpwQ1UVeDOuCukPV7XMEmC11DGdiS/aWX62YTj+x7AD5tOJwcu8NtaxAgOaeRF3V+vBPePrxe9yk
wuo5BAsnB61fin5F9kj7pQRx1ek4BEUfafHqFNF0roimxwJSzlZUbX2fjPkDc667aZfJeXM71DsE
+1a22QEvF44Fs4YHreRT5iQzoCG966uu+6p7E9eP32KO5FGzz8J23lcKfbVubMRsV8JIAwl6IOMY
XAIaEmLGDtT51dcS+OxdqbNx2YKk/Sc66bFenGNDedhZ6JX8nFa8UdsC8dtsqDpoGhu7HK9c1/bP
qvYw6ird7E2nhvHdua+dV5fbMJqsZ6f9NM2cc33EMwGuPG8NAYkdPQXvr0wfacsMjr61HDqHxkPw
OPalz6b0kgzi6ozncsUwNU1xzjBCQKzCjonTyI051iUkLBpxZRv1icVneSG5iLBvNRSpNi6tjD7t
khyr1d2Q2LSOOZywKuoUSnBl+3GoSPZMbX7VAS+WrKIPyDQZU2bD/Wh1kVyzbnruEtqylJTD05Iz
o9K6AEGA/yVKz7/iweT4blPdPCMkktZ34KL7rfXMcYGJvP4tINRkCwfkLpNHIQLrcRyxilu9TLfK
qK+WZzYnfkDprZINF60pzkvVPzl9qo7kiF78lM2ECDvcURV2AjIE2aXx5C2MRo5g5Ds2BgvNvbSK
aJe8F+EzudLd6oYYEa15afZx5AFIXXprk/Lw3vv1cz3XETs8pu+FTbbAh1xzzoic6Q2sCHa2mBH2
LkiqD2fidLZo/Rs6mHjM3zJJz21PKGBak4Ap79uDjOobviE8yq4D3phwRVcCp7TOXJ4IHxlnjAmb
/0b3/Tvnz21oSCZK1d4KQ/z6TnilWIgDqeAFGEwl1j7b/dO5xBDFHrgMuxP4qKBNzG9KDDQFCPZd
tlYA9DwVwsBCOvgYFsxFWUPQo7POfkdgkz6kSxFSfG+4xbxJyn7njfVns+Xsw8Zopz0CP8lrTuMQ
ZUnvYQH40pO8IMmTh39FF96cJjmVGqw9zZmttXz5PaVIjfyBYXqa5Io6S7LiAKjc2tYEW/l2RLaD
0LwJc2gJ5Gq2fl5EJy24TosSdUBbPiprZ+QjbQWkL2uO0iDXh+Xitb3ewkmULAy7n6nyZExJs8uJ
Zax2Oy1c/9ZbCt5hWv5D6HIS/xTZFQucyDlHXk8lcU8VGge9cNeFya3NEuJjDrzKarBvA6Xde+62
eadmb9epzHrJXzgdhccuw56XoTTGjmG+2JI4v2Pl2EssQQ1TlNKlIFfSg40HTno9tXfGSwFh/+pb
Hua+ZWVS5OCxvILBRXDIp8RQvhXQWfb+BIHe9P75q9dCe2l7CmZ317bEPPIWw4V2/wVS+h+eBTgx
lbieJf1y6L7BR6iN8mwHaoz7guqDBRvQNAX/gEqk8ajl3yZMx4ciLH5SMYhDCDaXvUAxXrxTB/Lr
kR0PzSaRdTNSYaHQaAyowF5iqpHfsnmdDCAa1fldbXT13Wh0xg2TNeEYdQtdVCfKaNnlQvz3Rctt
Caygy/VuoI1iKSJ5lK7zxB+XU1nLxr8JxmtmWXrrd8O7w5qzM4rHyTP/jIXDaskQKIgFTxLMFSev
meK5vAtCsBi1+DPU990MgkWOHNW6EuzNdNAmCYw0wJEWUlzsp6iDskv+iISBO2Uc3Barh9WjWptx
TtQhl9TkP1hIKigl3NlecMGHuV1xwRAtshexgkjVGL0JDG26sf4yUVV724ieNYb/7cSCiRd5drEo
h95NUQq+RHtH2gxnVidD8Rhk0RHR8WkR4rNQKmWtgJNuJpuSGsSamp49T65+hTWQBAgQbRRJJ5QU
Eh/os2698MXT26B8VvH4A4+Bgi1W4UMnuXEpH60wqVl8E/8o/RR6jEEcLFtyuJixG3AcdaLk1aO6
KU4iRf2XSxVAbUCVIBVhNZWxVwpqk4nC3OAQwABK9MHcKpo1DrVo3gxoL/FQj8mxZvmzjrhbbfzM
ieajI33HA2Mt3Sv1KcwarF1DXLl1z+t7/duA/tylfDukBMkVEwGxS06JXYbXxwdXA4CNBs0xgjdD
Wm+nJzypXlR/AWcElkk3y0aEFQA+3f5JF3pAIiqKgwKLP95IsR/G8mO0mDZAzWJ1kO5nYOBwkEu0
0UuwNyLzQqEjNYzBC3U/BI1K62H2GaM0CYUFGSe/WzgTbLSb+odelN/Z/I94CzlzxVw49il2uZLd
hXfSlZNuysL9sfr2RrCuROmq0E9G8WSMIjwqS52HCV9lth/Y7bPlizQXWQMJKLUfA7fCBJjIHc8x
xtTJ4sHcL/hXxXw/kDDZcKajapWlZ4TmeFC9/PAtrjjGsx9v8j5dd2ScgI2OIwrDFLlDIu2Yh1PM
+cUiz+tf6CvEoHzkzBbFsBkxxAoq/OaV6M3poed7QLcwgKwRhSc7y9NSx1gDV75tSHVHVJzaWWHb
sVw4uRN45Q71SgWr19INnjiBfJUh/72oxpgJkp0600qj8Xc5qoxDKwn3Ka5X8ISAipxns6/PRGIu
1mx/9a5x1697yPBsAzcBR+cce/qdN13RP1KVjGG3uPc698hdBcvZ3Vu8vjQvwA6S3YY/vMkYNbm7
Bl+K6S6XkWLF1n5NBps5zEVS+Q8Cn5X2kTYBb6n/zl6S36aEaikWFLxZCUdsZfbgdOvCcG72bjIh
1jPLxU5PfrOesaRqU2QIMCZ1zAFEwFZ580UXXFaJOpkmPBXIDt0RIGnf+296inYov3vpUxTFFHec
XezNNSZfzHvrSG0/4ed0NmbHuyJgMsyyg+cKExNb9omZ5imCIGuKst+iX8Cz7G1n5+P+gnG8A7y7
0AELXSALT3go2PiHjwS0t61B7avRgX2B13fQdcpBvH5ODf0vUAh+lJw6oqUYLFD4xRraFyLIHA70
xbpmLbH0e+zi7q1JFIQvpex4ospwA2NyjMPO/nYaPrxGfQeJlZxECnZ8ZFerB66UPpVc7upatvLN
FuOTZ/JK+R9nZ7pbN5Jl61cp1H/WJSPIINnoLuCeedLRORpsWX8IyZY5zzOf/n7Mul2ZVgnK7kIV
DBgpi2cgI2Lvvda3horIEFe/Onl1b9MqhIZzZ+S0J4mVXDUldZ1RoNXVkwcbgPAuT5J2Vaf6Wu+L
clehGKFRl6+TctQWTVnsu6h2tuj0A3ALAdJ/ExapVtISrgx92nUlg8OxTA6wC/1NYvDbHTtF4NHp
X+rJOfWJ+NFwGN5ocjal+fUDUS1fg1IcMPYdskqdKAu/NmAzvSwje0sdwl7cxwzNI7+gIEu+kECA
Kv0pCIp6n5TQMxyQDInmLhIKmWWodw8lrknSbe6C1H+GekoDMEJuVpKxOKd8mcMPL4NuY7gHxC3u
CgUtIyQN+CmjSM+X9AJ79nIxXZEWvSZJsy7o+PC818eswnqj6BCm0+zlFRmfZWwdzLS9uHzbWybj
1FM6AaSGmuwDY9gjJijgQpJsmMmkaSKcXFupHLmQXY7RpiUhjXAGbViXmjo0QZNcwrxYD8p6HrrE
PsCHuTVp9LAvFCmH6A5hSTYOp6ZHHw4jPtkYUjukjepXBoXJanguzeBaNKjm3OngaOW19PWtZzIa
laG28pLqDX8LnhR4/0InAKTO6XUNZbVNi4IOpD3urSR57IS5OueeHO9z7xafU4IoSEuXwkOJNRq0
xI5jmyUbt6TDmk7QTVv2LHh95m7KMbzl4zFsekDGhr1xTUNQfeUuLnDtETZJsMjEc1Rrd2UqvkY2
d0KUDAg+WG3dtifUh/EWWc2TYadr1efBJsytb6FLv28IURJGQUyrP7c2to2GlgEJ3bqIJaiuVsIK
7D2c6QPGWtwuerWqOVEuy4hTWhB3X4v5vN0UPVJpymqLBiwyMhLGTB6usipasnnZw9tg5UDVPZVj
5+2Ebt97VrAnGsxYEkwO2dSq1r528IKWkqTj4Utn7NgEEn+CLHAYgfc5g3YiXq64lWg9t8HEmu4G
B8P0422PcmNFh/CmbECR6yMKaSem0O/pIe1y5c5bAVluzuht27ijP+CG0bqXuWTgFTR7yLwcTOaV
J8dKIqluCssUWydL822ly12cNBwq6e+tkUi+pQ8M/fUrzWB4XYV2ChjAGk1jEJ6IUq5oTEL3AuCr
YRider9/gawTkDkLt6QqZLyutB6NX9brBxs+rUx9sc9QFO36ikaU5eQnV+svyDoA24yIOgU9bs2f
dkXZaYBL5bgJuzw8NT69SdNoFGp5NZ3SFq/zfF+gE+wOA3i9XWpnP3uwOQcn9G8aAbogVLODWxlH
6qevZVZjyku+AyCfluXQ3Gut/gYsxtywtL8aXofTlHa6GEpjG85JGzmyptXJt4P+WpgQmvyWL4Eo
vdYCg1AMtIPHmUmFvJmFjdY9jq0KIyfOs9qnA9wWtr7EwXxoB0LV/AmMTVMRBeHLvZocENDDJtJS
b2tUKlqm5gnde3+OqNpcqAgepxXik6dvjWBqZFVTjkWrp9IO9fuag84KfTr9Eg7wi5QMpja/HT3O
wX1oqSVHPwdxpDqDf6MH3dZPSnWvetDcc/rXd1V2XwDQpfGRbjoEsjA9aaalPaBcUGfbVnjAckqk
ILl30iHuo6ppbvmdd7G5tDndhOjFWhJ7EPn7aNCGqdwX1Gs8T+gDe/oSrgG5p4QeRl9nm2nR1bHk
oyJyl7JqWA4dCVUvo179kMb0JEkr98Iy3ylyvBeDlC+0J9Cnl0VwNytCAnN8MXibRAPpjHHRtazp
/YK81+izBOGDlfJe28H5MqHi4S4XF8dFId+XV3M2tyMmDNeRKggGG7wfk8s3b+VvDB+qdemf2wlF
lpuM3aqYUL4z3jxzckf5N1LUd77s9kUQq4WtvjJbeO7mrCG0ZCjXy0VMuB151g2R44Z4tpxBcrcx
9M2i0F7YRDNuVT/eWVEfnbVpUzeKFrs/uUtf1MUabNu0hA5cbnyD646afUx85HEGAW1GFzLItPXZ
+tXwQbJ3g+IVCBAhBnN86hmKtPTflhif7Ue2um5pjglKJqM4ZpgH9kS500soWNwiazTJBpzgA+T+
1RyAZbBenckpczdkxeFrHMsbv4idXVxkqHUc/Rm7UnkbAag14sF89ZndW2V9rZxknzrZeJN3SsM8
CTO4j4ihVO3PvLwf9YJ2hL52PJSXSn3vpyLnaOW8YZU2V0K1X/U2Icy6+ZaVp6FBhHg1ep0HAgXR
UKxbwjiPnnJfLct5LsfMRqbEnch8PWCp5lTHkM7Eu1+fy2FdF7MywzGPeJ2fB3HxQss+Z4nsF6IG
GT/4rzayNGZwinolfUzbU6sCFOMAD2oP37GWmXemJ6NVAoiYbjXDWpVlYpdTSNu94b3IMVg1LINs
MnM3RhX3eAmOo1Wfq5bVvxRmuSJT0Nz2To30rJiaZVaJt1hnOlNbuDHTbnJuBmbuQUwLoEPywGQQ
Eaoj1dUgKwbPeVc/5iSuQiJPD62ygpuAmQLleHSfSMjjiIu1HdL0ap6pw9wkF3QVtr48KDONV0xr
h00YqdlvMn4nSdc81n32M596cfERXW4lteNSY18KOZL38eig+EteOhFhvTKcYKE3mIs4PG5A4sMe
CONdFJpH/AOXuKMAi4smWRMiNabd3jQxaE+qsPk6w4vTWZtaon1XVdGtc13tTFLo9lV81xQ2LDcH
oFsq1RYI80EfQN+1Ef5xbFC8lMlDp0HLzfKNVwcH9HrIRURDGLK2Fz6JBEAg5jaRYeyg2BzX+RJh
zzUO80seJpSvwkNNmRRb5SKLHe3aWrSeAeBXY47m2JdQ4akwpH1T0XGxQ4xz7AwLJ5D5URFuEZgF
6Zd9Et+LcvjW4hvucwFrZkX0FmSayIbVLp1kFSEaGJj5LHyz1veT4XwhLPVq2Ihch+ir7HCLxsN6
TLy7pG2AiXj2JrOEsTVFcwuY66dLLbahwTcK85hGOZl0GRkZxAY/JbqCqdGaJ6khGOIMINbgcZpl
XzV3ht61++p2CP3pbDeZefZ7Q9/auL/GztzRrWSWAUANtalvzPaOZTQU/QWFd7rgLllHmRfhKnIJ
UDXTx1YUDzGwsmvZ5+vUr7tLSsbpYpiCHxaYUaSJJmYe0yXzk9KV4wRlUI6T99wZGH+RGSOVMcZt
Zwz+NcE4Lw2mSgpa7ybz2/BEUuO4KnSDc1wg4p0W+4iO0uz8+x+18i8D5dHWLttqW9lacgp6vVmS
f0rYMQta11oxoeEuaSqx92zzLEamfW9ZRnDnpVp7NKdArZnggnpKdr5IjVtsYMVFm0J8VtT3/i0S
CucrGy69xo4XRv08nFNr9pc1brVO+oZtlxKa8FjtjQadjtu1Sfd+mF21Ih8PnWD2TCDmtREieg1q
nCpRd1EEQsN0kT9c+5TM6MPUMoq99+yX8UvU5nuK2eJG2Wj4LMs8xsDfz3Uu3nKs0ZtWoaTj+3Ou
eLSEZ9z+Zt5GD96upaddDZiGB5PnYGlR+W4MrSSUwi3so+h04hKHXLIZt9M6HDkFRrn30iVTdvbH
7OJqLr2NJM8YfGIHLS1j45gOkb661h/cnnEgswpyccnhRThD3NgQR8VGh6mCRZxESi8xbiLq/IXt
Zc7GGHODXUW3z67fAPsNtvWgtjb7wo8A82Y1pbtaJQVqdq8+eiMWeaTDZ0Ydzc6MYMS1bVquY9oc
ROigLSiCycMDO9R7BHYsfPjmcfXPA0BH2XuBdUI3IDo2lfDuvIFaudc89WOSD0j8VzWrxVFXUbuV
LUO7rvPpfDlavSEF4TXPbP8pt3y87YQr30bm9Oxrtb1RSecdRpNFhccV7maMkGGuBF1drkhuGI7C
YFDOgPWr6RbHMkvaA+fucj8ls5+F/si2CG9EpKnr1Kf7zoKM4JBxM8as9CIIdv5Afd131k3Jcn0z
N7lWXZxTDVN0b7tayEc9d1J8hfyVugQKxZS0hCaP7iqQor4ukzKHOhujMYytbLwY7BTrLnOW9dir
U0lBE0CNykkeO4Nx8FbkMe50hp2P0dC86eNJTQiOOzER+zp2uKVSUoqFJXcmKwOUjXaFhGTZBOMb
SmN5VLZ6q427rE/yC9/0oYvRStFlJn+YsKpNbAkwWDx0LCniRmYeA8vyBw30cjnVIUx1P1oVXSdX
9pCB92zDZJty9MZWBnK8Q+HMSC3dtKObbCxnNgpl+lUnC4XpEENUoN5bMSdxl9qxrZvboQA1GPZY
K6Y+9C6tQe6LQpYe2DjjpmaRA9cq0XHft3Vy7QwWkKTs7EMdaiQ1y2vdBjyPqsl2mT49+S2rJSYI
qE3pqrOSaK35KY9Zdv7tg2RNoftn+xR0CMag3Ps3YRTsbasdjgV9C0jNsLmchJWKsKaDqKeHamg2
jUv/NrKscZc29Ysf9F/CRivvCpr6y4gsjKySV4dB9C6oazgIKIhI9ZCPeQ8BisxlJI+dVe0NrI97
pgbtMq0qcdBsgJ220doHJH8/HNo4Ye+JC4NbdhGyTjZoeIs1WagmNU+98wyT0KQe7UkSNuWyj02g
E7Gzxc1oboXpGEe6AJU3Wfdd1ZDsUJLvWBxT2gHfmBW5O4nUiun86OE6khtSBBEwW8EKVsz3gsBm
VhXzWVchtNYKOO04RXA0cTlW6bSAimDdaTaC+V5R1xWKUycts0xUBTJdTlkqb9aehxkBNdsCIMBj
gVpubfQAc1R46+XBVzBgw2IaU7mGSHTydL6zqs5/OhZqr6AWzTpx/BZS29YscudY9WFzKhBMILJD
MYkcP9xVabKKM5e4jCR7dNIar39jAxEbcGvUzjLVjRa7MGIPUcbDtcC9vprQmi+NsvmZ2mXyPOjl
sVBr9vrhNMoD5ul6QyPYh6bqkl8TdXBV9SkgQbH/YgkPPUXdgDWqcY2oyDZP2UigE1qZL1Vt2k8K
ZOnKLCtOMfNfbfGlh4D1NQxrcewrNZOdvgdxMpxkWC8nwT4aQ6UKyBnSmAvtJ7ANeozY4z6jOkFh
6DQ4hbsrstS9D3dwERn5V1dXwUpWxh1Sl8da4MCyRPYt1qdH30lo+2jjOZFzntWtX+u3PiQXT1f1
gi5lAjgn+ZG1Kefh3wK47QzAfHFTObiYdDmuulFvt4xWl6oYm7Xtx0S/JqzTY4O4tZKnfNpVtrUP
MM+v7Q74jRty0tmno83KatBNqKe02FR5HgAquQkcGEdN1P2UdbvPuv7qeN631qks+sbiMYv6Z6lZ
5jqjRZj6syhAPMWxdfJpii8k+d0b+viOiZudXdwH1sDEvEewV3HD5d0VR8gPfqhDecihW6JUXtCK
4VVrUbhX2quTmbR8cTdAyvIpDRG20C2qTROEXdMlK6sqcEnRXgxi+yFXrQZYynowQ1JgzPImLWcO
AngwhFS3QQ/sZ9R13EIRgg8cl2I/CTAzmHKTldHkx86mS+EUxpYDN37FQU/3ZU/3tYny+pDqkt4b
1J/aRPMztucsJSG5LdHEj8AxKgVgnL0EUlATgGPypkMdyZPNw7vTvEhbdVyP45FFKG5nyHOXn3Qv
uFphNH3V5+yEDt+6FubNqkAfXJLTskgnztwVT8o2Sh8CsmwJ8ZHBi/B3Td3PmUNCbFobyO2c0jy0
7bXgi6MFNCzaTtCE67FSc96cSOCIhjWDsGZvsCHRfp4V1p1Z3+iGpDifMLG6dsuBzDNhUbs6pWdm
QJx6w3yjDlap9r6fXmyTgUGNT8yBZI0CnSRXecF2L06hP1y6aZ43hoG1TnPwH3mlG4d0KgnVqK1h
2zJ1XdY5hgi2FXURKIjA55CsNkTtm79huaACr9zwtlIkcmZi6LZuldMwB2bZIw1b+yPAid5Hede3
aKPyho4xyy1proTRr6oKfdw4dgNMOWQZdlOKZdHQvyDO198VAMeW+LvbZdxO8TasRLQo9CzbDDGe
TddAAIVHqy/LHgehu6SQzR6A67+UKdHHDmeR2I3cU2304e08ixJTXNwZaEa1hPu49NxLpjEuDhrH
vxs8awWX093VvX/Vx4RxkKZt+zgTp7rVmSA0TPvCfoggvndINDtaTo7uXQhwc5HK+fWuStQ3nNXG
jrsPPXLaXDjFzTYPunsNhjajxexvVNosu6lIQpoCgSgISevQKPdqNF40Z3a1d7bJZCpQiUlvyjiS
9axoIGL/qavEefBrNOvoIGN349WCk1ppn+NBPNKGaKDhQyMke/QQmTXmIL14jbxCP6kctX2WpwPJ
tx55eFPh77qc+VNyratr2kzF/eDlr14okaa2r7J+Drqkh8SIG8lQa2ob6zbDE6uRpbF3dExbskNH
M4FP6Yp8OtD4fKSOzA6Jh/cr0inmi6coE8VLlVJG+sUX1UTGAwf8b0Pug7rLraNoKJvoYYKAggS7
y02PHk9blTz02JdimhHKaayjX+Og0GqM1+YMzEoSdsy+Pk4OCXh1Kr6kZc9g0eq7a5HqP4Xtsanr
xvNUlYxvB8JykGGvVSrlRrNkvA0y2Km0qQFeWCN9d8NP91V0maxgZ8/BhVGI87RWX3RYs7LyqJUd
oGKZ+bXoMSYMKagDA7IJPQx9E7AFU16dDNfb9RI9QEjYFdBpjsVsL1TaG0M1RGfjeYjoH81u5Ech
aAdk2aStBmtJY8EnRl7c+FnFLqzNth4NHgpEMEJQH2SWX8zKMPZlpVj3fGvnhAAomrG31u1xqruR
4CEJMbB0LoL1LKFPRSjFt6klzWNkLIEeJSGftngyZxB5vkEbsid3dgQ3Hbxg8tQXgYGXMg2f3EFn
AdNgaimdxIkcaVZSSv/UUz7rfbryDXRxVYSM0bFrXHERS5JD96MNTlrtYH42o3ytGw+TIPV3LF6d
OQTQgGfBsVeN+zEV1xAt86oolVibnCVoNJA+BmujUNXF1kf8igJF+mi1B/JuLM4oAeY0e7zPco4W
qUjWVsT5a+QBPowJRTpQcewyEdmqaUzTk7wAhn15RAECnNvpm3VkunMeIJ3nqCmvI/Ey56palhUD
5RAxum4+xznrviqDizNl3QYPOoMfOSBz6xFbxuPPLjGnDQXavrHrfmdF4Y1j3xlk40GIahZOhv8n
n4R524fhc1vCoShxyodC5IfBrxBv1jTSy64gnSk3NrqgETuQChD5Lr3BiYnK5Pj5JkotOlOMmA95
M0Nlc8gZI3SKfUl2CXucOGu59pMikAy2AIlwOas9BuHQZREFJ4WEIyKjgjXLNYWysLCvlF7H4Rwd
dWOD5HLGRD5Ly31o7Wbc5yHJIElDmibur71k5LA1iocy65Bn1sgMnTbq1grX9aLGIrlFL/QmWhJb
XSoS0bXV2Q3IYplXqpDC8qjy7L6zjY5aGqhb0lXisWsdb6XjGVpQM2K8bNvhFBUlgxUPXs1IOW+W
bnCPyXxaSh9zclFgkrA5+KykCcAIz0GAqNRHhDCiRKQ0kUyU+njVkwt0yAdvKwR0+aFCQl6Ba1l6
ZmUfZDG9sECTCtTyhwPrfYW3QDIUptp2PFK7rMpbF7nU2GAHg8EzjABaH+TY9rQvZVIQMReinSib
INuNDASvQym0q6fbxBaaiFPQ3SwyjQAGE2ncMRmxxBkZw7RgIB/RLeo1MtCFKh1nMQTmdTIA3wYl
6x8p6GEA+8DABG/Y7nNkkBTa1cA78LvCo1R7L+UMnnvdk17CWTZHmrG0tnEYMMWeLBWvPaGA/Q5f
wwFYlaB0W+il85B1xIhyLiiYqVgyv23LS9wg83P0+G5ONS58j4N0oT/pRn+taG+cLZemRgtKZZHo
ySkeqlcnB4vDKXIsglceZE5BIlyrEqoBoNgevMNc5bq8YJ+s9JKMOFKLrC9uCZfBrMrNpFGYWA1/
4IZGokD/mim+jnwR+qxXdxtcNfu0JnB5rHZS6sdSj76DLYgPvvFGJWSioOFWMsj+9k0RL4yIHmof
c4gBIrL0Ynlx7SfdD14tmMcsy1gJ0jD8KVX0U1RRsATQhrxMU+ekQ1oOJ/faq+ex8o/YCtYJoqA4
r0hYqAx4qMRr2OmJ5Pc9HjjvoEfpJQPcw6SMiEMtYy41zg5qxfdXJ+6GFjruP+qkSF7jPYb1N2JL
MHJX7gPBU8yIGqJVXSB1bfTT0Jqn2UwJ1oeU68G6ivweyRWdo6p9ypr0FR/aq57nP9KAxyVUr31o
3KLqhgLH+sWxpPEHZ6UN2psZo/08m0ZKbCA55U1zcV3ywzt+F0GRKExSPPyCE5Ks/Z+apKhgejEf
KYGS+Pc5MMTCbR50cIN0z/dIqm/ENFM1+K2RSx0ie4ppTo7XSCAJ1GoXP7J/b9XiJgqccdNy1l8B
aLia031G0mEUSvIXpMUNG18ttFnL396iPr8UP67XycipnHwEktAeQsoSaTVP+sQAMaC8gMb5wMEZ
A5ovryXJCcyIszdFeBkT2YVOtHIJpSSC15Z4xOeZfPKdRHno1U84kwmnrZ/c7s62Wf5NceSM7O3y
DrNeMuMqDd96Zc9snbZHWjKavP3aZKk3znoZDHtnQpXOmrWuKHZ32O0Rvk7697ImMFwb+fYKfd85
xjyd8jbEGXK2Qs/QmN/jqb38ZjiwL1qonoYyQW3dv+A7u2mHaFiORnRfS+cLwL/zhIVQMJtu3fw2
KfrnYhxv4hCRsW6aOzdHQWMJcWqwEzl68uKa5uOI0Nuamrc86o+Ef9jAuaS31J2p+gfO/v98H/7D
f6NDnrD+ZfXf/5O/f8+LsQr9oHn3178/5Cn//8/53/zzZ379F3+/Cb/Dgsh/Np/+1PYtP7+kb/X7
H/rlN3P1///qVi/Nyy9/Wf8Wn3Bt36rx7q1uk+a3V8H7mH/yf/of//L2PwlhMHT+p9SnOQz/t2qz
l+/BS/KXD7IYfv8F/4hjcO05WUG4uiOFZbhQv/47jsE1/mbRVHddyzBsw7Gtf6YxCPdvBAlIIspM
A/Asjr/f0xjU35TpSrpc/Om4isSI//4wfvlSf/+S/0IzgIlI1tT/9VdD/yWygL6wsg2pdFu3Dddx
bcWL+2Mag+YGxYCD3yQ/1cUn3iUVQh83teCXp56/6WMRb10yBuApWfT5aikDsPOkrf/19xyLD8IT
zA9fhm0hyDAV74/3+8eXgQNOc/xImBg70hMwl1dgL+Xy82vMv+Mft/n+x3/99R9vFTmIYBnQlUX6
xa/X8NxxsEsdDR89gxCF3Y/Pf/1Hb+GPv/5droXfj1rlNfz6JA0ShiCIXBwjvfv8IurD92ApR9g0
c/igfn0Ppd37YYkxem8WFOrkwdT4BtTGjpABVES5/snXwh34rx+ZJU3bMV1hQW7+9XK9Ystwi9Da
j5Hn3gy6Kh5FYpjniliFh8/f2UffjoJqISU5dzo3/a+XqvU2TeCkWPvOI5xdUznpiCUBetLpFyBh
78cU9sbnl5w/rF9vCFc3bKGUdBnPWO/v/RY8RgSQEy06Nvgw07400Cx5krwA3Lv/UOOS+kacUrh1
lZf9yc34r3eLqwt9fox58FzHnqNE/pCCQvlmdI2iH6sCulF5N7wGTLHXn79BFq1/eYOC1oblKvr+
mI5+vQhiELA9sFv2lrvZYIKMGe59foWP3gZ4Jym5hgnV/t0NgjpRKU2nj13nfXY7gB89WL7/Jzf9
xxdxBE8thhdTvvus6KildWZrcl+YWEpBPrZOcf133sfvl5hfwh++DjhzJcQCn2WwOvtN/TpUgNE/
v8RHXwahOxyuKZUs/f2XYQ+14eBnZPkZZwmsS8hVitoegcVr64VU1jhCA4ecrM8v+6/PFYMugnvm
SzuK5/jXd1ZPxIH4YcJzNQD8ygryvQBEx5s6jiZcFkX5SKhjcPz8ov+6bkAGFJL7Yr6m/v62IL03
ZoCem/tkhN8jvQOp7Htm33/yrX303ixua1YMl0fZfLdmFG5OaAilBGLJi9a2qLTMf+MxVda8RbJM
0G959+nFnm42zcStN1kVVr6ypBLJfJl9//zz+ujecAxHCZtFHQPm+zdSaA4slMzce9ZXg1gA8t0/
v8BHj9AfLzDvK3+4v8Gbp+kUFuYe7iADdKgZZA+Ax/v8Kh997Y49H5/4rCRsrV+vost2jEvJVdBM
+5cALgl0eHu4M+nj7D+/1AcHlznZSpmWYOmW3Gq/XkuDuJADkjH3jZUXB8Qi3jevHACB9GabQLVN
cXybIrsPacEjTBgGjAO9ad58/jI++FwF75NdRBesT++XcU58JUrCSu7rhra3pnvXqaNt9r+/iNTB
z9vossHHvTu4uDIqzWjswHQyJnge6SfuJ+nVh//9VVBGWxw6pbLU+1XWUsDY9UqJfdSbJzptX5A4
Bn9yg3zwwHKa/f0a75ZZv8/GKiMkicop15YeEyrG66S/DE35ogJ9L7Eb/smH98E9yVOF0Yidg1vz
/aMVhRquMwTgOAPlodPkLqxWn39wHzy8v1zh3bOFeYcVUHIF9AXzs6vkWZWNucZmJ7ddx5xjkK1J
0IiXrD+/8kd331w4CJ0ToSXer06VpbtNB0xhD/JZg8FqS8D0VfxvfIKuRNCkwwcx2YR/fdLixJgC
+r6MDMMo3aApa26krbn7yhqLP3mqP3pDri1ch1amMHkyf71ULyNDK0qLPZIB1arX/e8jk9o/+b4+
uIjU2RN1zn2cWNx3K0cZTJi9CM/dNw0yLaJfmjUHYO9PbvUP7jvJZzUn6Qmlm8a7k1Hs1XXdd7ra
45mFz2yEqG/psC79mJnI57fBh5dylOTNIHVTc4H5x8VdR28C6Ta39wSKnn33toyrEwPnzy8ijQ8/
tz9cRvx6mTZTtEODod1HEn/QQsjIuYZpXISrxsuSb6R1uaeAgCYsO3kUoWS0ynTZQrQiHlfCT1+Z
cgKWnHYFCL6pj7cV7SBygjISrwMJqmsRZ20QkvvCsH6pzML0UGSr6KCK1njtvTAjLWFSNvSasiPs
ueol/buiNKaNXUSMrqaxSiaGG0F1Ley4vR+i3pvWwh+NRxfDW7PKZc7wWR/j+tx6ZXkposr+1qMy
Q4TcF1rPAKVvXmMXu0hLu3DrMvj/7qUpsMfBwyixYB8V7cZ1jewRW0E7LYx53wkcx/tWDHXLKDLL
wi3Pa0dmRCOzy5Bq8lskvOClGgrU/y1WasTGRDava5um3HqAkRWtAlERm9QyDGGSZxi0r7255oZo
GSMAmdoHmBceuIe6theV5/TnARl5AidL95djlqHY15zsLg4jkGWYmMvHZj7dxS4NMQ5qch/RuOdn
/GqvaIIt7QlM/miXzbdOGOGDhkzjywRV5osRVHTboF8RyJQH7U2KmgN5himP1vyEmLbdrHNVFOve
D+yLHRjRY6bXzBviwKVvnPAGEA2hbQqlbiLKbpR3GuNJ3yo70OF5B257VySaecPs0T9aUjf2AZOI
Cwz3Eegy4h/k3mNCWlGpEd9LahITuSDUYf+VvuM2K3hC5l0WeGaybTmYPRHvhea7cGMYM1nlld/j
0p34Xsljqoc0a5ckHTAsz0pffK0M+oyWY9FvSwsVfqtyFTkrtlY/XMnMNNUC9i3YiUTXRrkycPMx
Z0O51yzAroLIMEonvZ/Hroo3indvG4YeaQRtDYJsUn3SnCUBvAaxiIU+011bE7KMWej6uvCQFCxZ
RAkRAA/EHtdoUk9+wiqkuVzWtaXfOuTiFRiZJlkTAZPYgfOgtWN0P4ZJvhoQAsNoFuktEMYRXZWy
14XhpS8BHeU9doqhfk3toEMuYjs+c2lO5ks6sdnK8JAiFdi4f2KPhFxOzg9MfXNY4qHrlhojIIZe
hth4bT1CXjfbbR3y2Gqw2hbK9kOmVxHMKh/pZLgQmDcJnKRJp3gYydIe0KAv8CJUx5J65o1V1cSV
6dd3sTG066iDs04gQIupC6MD2wgmRJgS2j6GoLQy48o5ainxQVGCpqgjGoNsX18ioG5drMPoEhlQ
AO7zaUmBoIi/k6nTzYSF9CujwOys53q0gdNS31ld7d/mDmgZ1EFU7qaevQReZcP6GcqXvrfyp6BK
bnM5ACxKInSSjAOwxDiJe8qhfq3p3GVLlNVy448zkKPsX6s6q5/d3+ZLAeEuz1XgTyv6Id0P3cIw
OEVVessLmpZ5ZxIdbkQ1UYgRyJNcs7lRpS6BiGgegwSJlIvUY8wik87ofIyc59CW1U+gnNGPlqnW
z6qb6n7V4LvM4V4XyVOnte4xrYJ0j6S6eEV6Wm7CJvBvhZVmX+cMnqNeSLxzVtz9xKna7w3InpuY
4MYrNEI8LX2FB1Xv4AWPFvwi14BDihQ827tTKcCVw3jPuzpPd8BT8xvTzHy81CXGDyVj7ZEL9gsj
tY2zsvwG5TRDHTewrO/lIOAsYnEC3ufJTUBzfN3A/ltyoPQO3WQPK8QfzUE4QfSja6Nxo0P9bGb9
ZXb20EATw6A7zG6xXRWJoT+WiW5cCw0hIfCPsr/QpAsPpQeCjAQB/2zPbIWkF9PGKS3tLZsS//vn
G9ufbWvvjgNOXbMkgCJBs050Ot7KhavQun1+EaRm7I7vmk2SgfY/N+n5ZfyhAtPIcMrQ5qKB7UJC
5rLGdw+OzP2zh2LYQjhFDxl1QNej4GuTAdAckNN5L0Q143Ue+RWmbDx+JCt7/nmPFX5dwjLC5+pG
jPvI87s2demKreQzI8SZ0nvPQQdT2UTwmWFiD+3h4dw0ZIgsmv/H3Jk0R45c6fa/aA8Z3OGOYdGb
mGfOQ3IDY5JZmOcZv75PZMv6lVhpVa/0Ns9koimrTBmMCADufu/9zglZlYNeIX/low/eZJrAGmAw
CtSIgTjThjX/jPwFcEg5FpfBAhqqIu0x0ZvWxVEzu09jjXaclcX2g0vCfpk42ZQumbmnSZrkMUPA
cb8JtWV8p92C4daaUkUfknDtgCjxozRbYGqZrNduUrW08mejqjZEzYH9Vw1R/F0e9kWZLW1tNWLF
Xjq5YRy1CM4JCVPmVPzSzj/LrBsYIhatWQPnNurQmN4sDLdMXs9FN+x7Dono3ZimAUZoBs0+EYYi
Ph76ve2scFvpZBfSOKIdFuVpdR0DgrxVE29YhHVuov8bk4+ClOfebA2D90CznckC0XxXqYMHVVop
7NveXzu1RufdUdRjeo+PpIxDcTSNvLvLkPwclV2Z3x07JomBrgwqgJq2nsqcx8H2mXAgNb5tpIDp
mHdQE2zmAmIykAtJJfsToALC2iks9wblHTjAZsI8PAvV2DewlI364hvjsOVLByunr6TiQvyWXVc8
h6/kCLvNOtc/F0PBiPAqvq6Q2XWtpJwmuy07AiAXBQb2YjHIWt+XP1datgeCJsAsxW/lz7UYkiGz
5NcBXQUpOAmYJO9pGSwLLfxzMnXOfsgsf/z722iXc5tWJoVSqklf9rbAXbpMd5Kxg7iZ9LbQTAtt
yOD3G4yFL39+k/5iH80H6JqS2dTref7LQacgD0qUaJgwz9XNYabOvqQwBMk4bG/+/JV+8cyhnifI
Ljqu9P5wcHN8ntNTdSXWhkQ4GkLpwl/9P72EvjZ+fve8cb1+dELU8/veO0MMP1bF8Bdv4hdPtN+/
Cf3lq+Ec4qumTcb9qMlAp+aS1DYrdvEfXAHX4jUlZin4sL6U4GSpo8FN7HEPvaE+j15vv0ytJhPq
ZMHTn39mv7oAHM6EGjc6/1Vf3hEAfqes/WRi7tMDaDgj4VkkkWi3c5HFD3/+Wtdf+8t64HJypwHo
IOKyfq4Xv/t+2PWGrp6bcW8w0AK9IRuztbZnjjEeZOWDNeUwzDIprK2a7daC5zdOf3Ha/kMziaKp
afPqSnFO5Xf490tEstSiIHC6vcyBwi61Npge6tEwjaGdfLOTooj+4qL85Su62nSodFKR/loDz1LG
IC1r6PZIU43zDIUHiGTfTJdJMV3NAcD8+PNP+Rc3GqVBx6MAwzX0h+qPV5GaIfhk77tC7aYq3DAX
9RdL+y8uGs7KrqQG6KF9/1qEmZFcCcBLNoKiuVo2TvLCNw5KxCE29R+8Ga1NlycGnVL3y/NpwonU
sc+29yGsyDWdF1aJxv37ZUC+Gm5e6mVUV7/WVd1SFw2DRlSzUqbK3WgOmFuGhfYffGxcc9euuKfA
Znz92HwbDNkEynBfFc4jgc1hZZacLiy2h3+/GeFo2u4WFzn1ka+Pdc7IyRgx0ryndST3pQAmPdrN
SttANP/8C/pFJdBxBW+JK4429tdXChQj2yhMzT3XS7POK7c4xJP30M3jNoq1hBAMdXQ2LeM/el16
YxSAWMG+VrRYxTXups7co02z14EVe5dhHCSZljQVT2GTUchtGIC/C3PD+ItF81erAF8h/7EUmsev
F6UfCuGnzLFic22y8o5h5OvYKApqcK4EGRcoCMx5Y/Te378dqLNQJ4SMRTkPY8CXxxfwdpmHBTHJ
jHiwO9VrnU1/Ud7/w719fQmH1IZDzIan1pe1x6JiFbB57fZ2znOjVcU57NJ9AVrwzy+cXzwXBcUO
stwmb8n8usupmFVLhVN3VEPcnXQhuc8SB0sEV8PZ/flL/eGJSLfZ41OjPWMz/PGHZgIeIdHFHBjT
lkx5POny6MXz331SXV/EE0Jee8+W/bVkTAAsyWnQcCqdTUF8WEzxzoqU93fv7GvbT9GvkNfCPv2g
f1/AaGvGjArrfh82qGmxPBogJlENFi+Ud5k5/vNPTsuv1zrvyLVN06XcjrGPP/z762HnqsBXm+He
lU3frvyrDHjVRsV00+SZ9QRNX4EXKwD/JUMBitEJxGte9/ljXhnQ88NUfAoXxiFgh7SnklIKG2Vp
q+edIW3fXDBqZrfLwqV4shjMAUlX6PhutZZMxWAGdUVIyCxzh5tRpRxrimQenhvO6/debNakLcsh
BtlYRoTN57lLbtuKsZCBokNNKsCy2qUIwVJvBB+UtQwTk5IO0S8PSIXX+Odo6LDacVnsyywuV0Vp
fOq2jzYjk+CL2epHxC+Od/Cmfli4kuInNedgGXh++zxkA2Q4Zc4UTgUsZM4oCgglZ0oMBTAz1Fxy
MvTmaefatUEhtSdRmW5NL49SeLE4Yc9BQ7JFBN5VXcN0xKZpmAZKg6KCK54azoW1ot4ZofSPTKZa
t/HURIeWI96CjM56tghDRFGpYTZVcbTour7ZAb3Tpyiry1u3FvZTbpTWqrfcCtqWE62GAlZRQCoG
IrI93bpDKcFVt84TQyBk2djb7lM6pqTx6MlfEZb9mwWZ8lR3BdGt1g/kfacIU1AdttHlAnohXsBo
JZwrXC/VGBxIkPmnJp7AllIIve0dy3gfZGU/h2R3QY4bDIsD/rorwqr+jU1Rd/FwSkUHGTQ4v5C4
UorN+8DLP/ECla+puvqy3YSlh6Njry8lTF25clLRcEpGLsfEpTMFUX9hVr5eD0JG5cI0++wN0KAQ
h7HzmHoyqQ+SPItKZC6Eing5EmLz1hiD+Z1zY+SsaWUx0ahHBdpwIr+cbpufZQX7WmFQP4sN5c+6
gyFC0BOpkdwPP2sSXGDUJ7yftYrkZ92CrD01jKqYxqfhZ2WjlM7MubGeMQQ1/hRcsmsZBBlchhBS
uf5dXtbzq+Ju/8HH3O1Cyvosm9aVil5WgGqTWOLEyaS+7aYBINfoRmBDh07kz7aOE7aUicL2Y3f3
ODtRfTWWeLStIj50nZrPmCRMUowmsBMeD8WiytzpCD7bWLqon0lqqNQ82C60Ms7nCFHspOpOBtPW
IGZI36eFFdhE4Ydh16Z2ccRvX+11CAuJX74E49FV412PRWPTl51hkjdqZLyCnqW3CcPTbwwK1yEG
no5cVIOe6t0ou+6YT+iTQeVAgAC40sM2zKj5mouYjDXeBDkIanJtFN9H6FXeywb/ugC3eIqpuFED
wCiXwEMVejcOeFxXcTjJpTJTQDDacqy7KNJptrT01NerWtkI1UBmNmqnxnZ6M93auAwmF/zCyH1N
CR4U4L0BMvisOrZkhm3Fn7Esu4i4fOO+EKJlSZ9L5lQeHdsMT7LJY/oCFn/zojTq2mbfa0pQynX2
UMJIejJrpcNN2SukZXFRo4wpE95clFXpb/TE8m/m1I/pCqAJyNgOCg+BZMLf83pUQ/h9igsJ3b1l
6D3Vhf5IE6e5Yt+Y9z9OUHyxBeaOQ7KLDuU3h4gij4LacPpdGXYOVSHCtZoG8xMp+PC2tXP3O3X7
9gFoRZmuCycZ06VVZ6i4qzCJsXaY3LuJFwYDYcbZZ5qZE4nkfGv3S9LPwF/B48AHcxrv2zinxm9t
B4SE1IxtktjhWZKxf7X6M1opMjShZQFLaZCMEJRvvEPeDNF9zh3FaHjoBPuE0TpcflmAnz6xrwyj
pAy6vW/0MHNAvrsfOh1EvDRyjoaGCvt7UYvwxktcFFqt0YwsM+HcHps69m7wdHj3dSjzi5prZqun
moBGjvoJjIBJzmOZM7cerTO37eolxfT4vVbGsLUy2g546DWvMwpWLR7YsbWyuTyxYxkWwIXaYjJv
nUIdHfFIkw+gNGVDps/MDs14lEXkJGbIymvcJOqK8Jtsgik8YHYUwrIc9VDnPwINzQFeFjrbRQgn
QcnbBc2QYeSfAALpiFlKw7K+uXY500qTzWtXWc1vY2BCDDBauO0AzuLgWTCDiIUsreIc6ImhDYJ1
HewBjikVa2aNk3rZ50bkn+fOl9bK64y+WgQ1LbPcC+ubRFQFbM+egNRCDU14zSYFgChkbVqXCjQN
ldLRSveBPZTIDzov6BlYp2x7U4l06lYzEAf6HtZAPm3Cp9tV+O8AsZFq9Rz8gqpWiB1rVbLeh03d
oImpjPE2s2S4FWPWPDNY2H4G9MCmK8owIA3RpQSlJ27CdzpOiB+KvHWWDGNWoDapwi6w4jjHOYgn
HDRxSpxgNqBxe14JldEqw6GhKZFQt6+4g6Zl0M8AzKGd7uO5ax8VOXnYn/5YMC+fWnmwtUC5HElT
p2vXUOM2rWysyaqOLJjUKX8ZJ9xg3bYTV5dXX59GZWTSDuMhCSXMqfNiE2XzMC3LpG56HCQGu9Sx
UhMZfYc8IIKWck0WREJBjsphVZspoOGyaoOPuZ6tY+O6jDlSVp1Hor6ky4FeJPPOHxNNeC9UZrfs
VSzgeo6lKg9iQgK9ovc6vZUemwizi7OnsfKqHzoZoCIaXv6idRI+E6EX75Z00qfBNMQeeGW7bezJ
XtMFK0mZ5HDHRVnkqxKeX7xJ/QQKGKP/zvee6/sQhF2DLSRWBXe+oz+wV5CQh5imH52+ng8z54/9
CBcPVMk4oWIYArXibq1ucq+Irq2UNL6l+kvqCWqQXFT0d+4dr2B9LtnyLYMGq6AOS/uz55v9Prva
oVlj5tkSluj4mHVjRxMrrN8IgPKk5zFLfCo19cEnF/+CHtFb9W7Ub+nlDGQeXSe/KTzTSYhJxJqS
US9p1wnYekZueRCmpHMh+l/u+L0ZZCS87L2FnQVQS5UQlvtIAbaaRYJ+Iyt+cECkJYAXzaoXxhU9
NNWufFJ17Z2CXEcfhJwR/iSpd8NOpfhO6hLVKMGNlt7f1ax3nZsDqRRM1wZT+hZbQ34G02RvpZc2
xBjcHFh2gWns5378byUU/u/iB7/OMfz/GD6wKSP97lRyjTf8K7ZwzU/81z+O73XOP0ve//Gvf3wd
bScicP1//U/cwHH/qTWVAJtxT1MyMMYBcPjRtP/1D0f9kzIYs3kcZPkhNKfQvKjbkL/B/SelHqqB
P+tY1zGz/80bCEIKnBI50Emh+B8kI/5O3uB6JPs/ZU9HARe+Vj2vfTD+KgIM/36EshttlE7rYdFo
9G7KpxvbT34TKGt7KMJOYq95NK0smz57+lqptv6Lg6nk/P71N7Cp0tEHuYYAKPL+/Pe/K7wGtKRm
m5GZdVsUm8BiJ6qpB519uhCMMYgGri6xnjrp3ibfKvckQQXEIvtoYtx4KnvBWhzTWKeg804zyDmz
32EtalKqpiBVSsa0oAsmGVd8oLdh2wVLbQUQuUnpQpX0fpBadFewcejTyKcI5uE3MqgvcWw7CArb
FwZB5x1Wu+/IXp2bUEOrmNS0CepUvhKpC9m+qHJgwCcbDw585UMEOzLTg7tt3OjTFv0r+HR1ASTV
LDSzOLNVhYeC3RfxRb2PdHUvaUFtArtZ2lUQnG0C5bNFdcziRHb8+UNcs/OUwHd+JeA+0Gpp5GeR
7q5e8NHCWbSLUuWudfjuqjBYlXaBEsmN2nXdxfewOoFJD+GmnsJ4m9OaxBaZoSXSz7ZUzkHmwM98
T6MlyXpWpt7f1GVwaTU6+FYAwhhh3kiXGQlbkO8s7WTJMFexGawroInUDEM6KcvUHO4EYHoUZ74I
URGkV51nAmMCUiFpOHOdOBcdBgC/MNctVObChR4qsWAezFvHzayBG8ud6SOLSKoVkVG1si82XPUl
u6500UU3c58vcSuczn4WB/vC6eAGDJiSUhhoo7jt047cef0cuGUN6rsncTjlF+I0aLdHfWSpXOej
GldVR8zQKt+sNriYdr25mrLve3DUuzIXIMYdOHVlljOl4NKQbEy2buJWFkkN6pHduo5I/EJRAjKK
0cOp6hYYvXVHMg17F6v/fgzoAuI+QhnTl5uu6Y2Tiipsnj3Rd1Gkh7oW7+CWa7glFg/icBoJmTI9
ZNsvIkEN2Lm7VqbP5ZWe1PRbh+7Xera3kEMnIB8u8zf+CYg9m9TE18tSJ2Lv1CkH+qjnrG6ZFyIM
Z7qKXGuFApQt3/uJtqNtvqP5A6BVLii7tvr6KRkUkwHMreEn+Iu458MOUvulqFdhwVTcePUIdkZ0
i69qYY71Tov14DXmUraaXXaqj+No9pQvMMKYGRMz2fukJI6/qXvLcvJ5CoOSLmFHM1nANEMMyj5j
9fM9WFKN84GLg1rUFD93lgI+FG+9ifGXMhGw2Qn5Vsr9DBSVBxC0WUw72QmTdiViCSQ/nnLMZvUK
i5XFb6sMuclc/7tm4nkBS23tu05wzKIXUenihOjOi5NtOnuPFZlucuUZILllJOFjS94PhJVFFqt2
WaebueoOFUDIld2rz7bJjz68pb3vmcOCRDeDS3hl8sA1dhbQbfgWqNqVHldj4nyO0fAkGcHaj3GD
K8FYNzNU8DkT3WbiErwxrz8qWe0wUm0yztyH2hMYvCt2q55VXkBubkJ/L0cYgI0D2WNO2Yz7I0v2
y5XSXsMnIncYncqiae6ktJq7OCL5iCaB0yl1hCWSoGrXpbO1iMzoaOFBuyembdWRe0kZFtggjRz4
FDMiw2M3bCw7GU/KHp99zrSHUKcfnK8gbIvcQYElo5VTmP1eUttaJkn/I6FWgMUkt2AsCeOZk7s0
0B3p6T51xIfNIrbSqFJO5khwlxbbheDQ3sz68zRO0y1mpR/D4AEGj5FwOE2lV5o/UcaOzxDGcDGF
/rOFt+LRpm2ZEUpfmHOjDlmlH+yyrQ+SJ7ermuk8VsT+De8+8rdlCV/fJ3/NTcoAI5xzmiN2BSc5
YrLFCwTYxHY+QkMil+y8kdrOdjhfSFbbXbpxIPrvM3VVUZjBulZtejezpb60JWgHZ6z48mGGO12d
0LS3bw2/dzc6M+5o2Ns7ZGzVEtXcA+g0Cvnle9f+BKSi/IhT21uXpRGcjcRrjnIwDiUPzw2FLPAb
EhglUjxUMHUK5CorMQzFD17TifNo+PC6c+cSUKCCt23l3LYWjznN4Je0o/LkVE15gvZZnmKe+FkG
3EnWm6HxswsjShHqANoagOhR2EwvhS6mFxfxyEo43XOQ9MNyMGV1yO57/s2iaUUEn9IHYcGlsgCS
E+9Ko30YiJ/f66E+4OfWV5Ubs53gg/bSHpyrIzJcEb4oDtIv/RfGzhipJomsi28ahgJCC0610iBm
nWhVP+oOFBYlr2bgcCJnSoq1O68NvR9yP6EwRilkMpBlMAbSnj1z7Remz9BPwQxJROH2WOf2MYMP
Db60/8in5GAE/X3N9MiLO1QPXilfmYKd9yRenLvUo5kzWvKGjNcGdyGGP07iq/FRRpNaaG23mzka
nVOGyaQKkvY4FbI9MoRi4shy4mZRt5DLS12isU5S0glUQHpacouuUe2mR5J4/PnDT78hztIrV+N8
969aZN+oCMWN9kvg5vZjWaKbiNUTzxvxCMEmLo5lSoXCgYi/1fGEKDpIHqe4Ppux8y3sTe9bzVCg
7dcGniWhN2Yk67MyfkgPLzbQiIs7ahC2Mt8b7fwpIGStx1zbuziO7gKG912QJ2tFumKRYekg367E
lsG1TLlvfeqtZmwkN76yHqysj24ZtaBqBzkuFGn0Apdm5XJVZtk03IOmAT4q52M3jfd5pOLjGOly
5zeUIbQziWPfWxMBZyXXkLS7s0j1kpFqRlZgsGzMdnbxXDL9mcXpqejOTqKwOuaV/UxzmQPk1HYb
mwk3qFNdtFdW8Z543VGosnv0nBYbnSDen/aVPvz8MVkUL60oOuouzM+5AP0AVGYoVXMY3eTOr2v/
NbjeTFUWHEHQf7rjVB39648JfIs1l3ibOW4xn+RX54bZTIsBGhmN2KJKZ5uIVt9UDY/zxo6z4xhK
hE2TXZ7nYvrIi8Jf11jMKNAwjVoAW+HtGC3Fw8BcOnbAPoABpZss+F76kNJhcq49EOBAMsi2KOxK
KQYpLEMjPUZsASoKp13TK7UOayYee5dqWNoO6QEYKWnzJOy2HahhZrTqaB2qDsFdTddiMFy2xAKV
Z+aW7k0FXHVR5uUP5ZvJneQSuFTJzBl/jMR2MCA/m2D29zJGYybL4k72ogURGVu7YZ6+p7HpHVLW
nQWob3vFjO6PjmbG1jWf46TLnoxzPXjeY2zM4bJzYet3HpCNGdoOGiT9MIVzf7o2DtizMlDczQRG
EmH2uzEsL2Mc6keqhOmySpz8qR/7l5wy7CYeCkiooh4PRZLcy4xSd9dX1ZZ554BfG7aZsp2T6YZP
k2+0R4iINQNZULBS07fuYVJqmny8OdtPaWIUEbt+hAqJNv19JuzPQb8zYg60Im1gaVUn5nvCE7vi
ajXnLbs01pxV7rL3tdwerwSUK7ap6WuurXrPeGS3NjFYlyycAkbaGXkIF4Mx7CIr0Ed7ciWl2Fff
mIcHGITGsi+CG8PAa9jSbn5mCheQe42NM9fDd83FjRZKyu/cfCuQ5sU3MQz7PPD6k8XczxauieJB
2Pf3TTSuMoeaq8GTZuNgH107ndXD0k1gHiRZdwwo+N8BsGBz5PIZFb5gcG+Ob5FGEsJFHnvMpWoP
hgXTu0z2RWo89mRedqNpiq1rje2iC+vo3A7Ng5nW3W2p6mWqpF5HI97e2oov5KTkouvt5r4rBMVw
EMD4BPQqscCV6Z4pkLjNcGBYs/m0Gz5jRq94AiTFMXdQFCJkU/OPqxUlCIv5gQ7D01Cxc8Fl1C/Y
DeULbLnGJZoZlVRznB9xWBOHmYLsCKhz7Xhwl5RCl01QK1ops+z4xILk3CbmURWK7G+FaCBo+ba5
etcMvUMwZzr5CLqlOsYhMKGmhYjjC4b/OpvrTIRTw2D78O6gKjpGsbcxCscj7Gb4F0bL/Euc8Rzx
mYpMe+lg0SBhMA6KU1seOkv6GfHB6KdTJcf6mSrMTB0M5xwQnKGFp92MehvPgXiaXY6KwxCabHHb
6p5xLuCv8pilTnLuMfUy/suYbhCCzDJFjwK6Dp2jVYhh7RZoVXW3nn0Zr+f5w1d2/RBAbkXypgYG
RyHC9iGNDweK2k4O2ILCRj8SAZNPbWMCwyHn4Xfeh/VYdwO/jsHlUAUYGMIYiXU6pTejZG7xERez
sfbMst55M/PyQvrBLeSmYT06Mxu6foCUHoVA3boQ9/TAkh9oYD2uG0Z3PrxpJeN3u6u7TZVZSD87
yvxY8sw7p7Rvw6K1bqbWSZZ+yIY9C2ANN4FroqdzxbqPje6mMa1wNzC5ScvNEksrG4Mt27DhIadm
QmF5HA6JQSikL4Z0SxNiMXGA6AoMdDqJnLM153QasqpGhSvEhfWYJrJvArtrrQPYDTxKRlWv8dcN
e8e5+Gisjtx+6xxl8qGbbL6B0j1QsDQPeRm9ZhiZoqpEsKK7YG8mM0JDyjQruNPBzqZ3Ws1OcZq7
mhNkylTE5LbipejmfT2bzmLQSbY1ObFtEwdBCc+R+m6MXkpGPs4Nl9kYtKAoo/IwAb38BKDzYAXx
us7nBiqtrE9Nn74yRGzsjaF6noykBlODfbBmwvxguPhF2R/f+F3AxDp7u1US2D+8LJM/jOpxmqxT
IA3nxueSe7Di+S2c8ADNXvStzFJ5kFn7BqEBv7XoxfUE667TNEHt3aofFAfeEBqw9Y7RI4vAjS9h
miSrcXDu+OWcPUwZdk7DvQLid+9wCmHq7J5T5kK2jr2c+1pvlenG9xLcy2bWICyzrF1Uvaj2qguK
g98WZxJ83tZtpHss5himX2Qx7euM9kJRT1+xrcu3sufsRjE1WuNyP9ZzklyiOI/WCb3bZYje9/qk
fh+b0dyxQp88/MRHk+bcuW+rH35evPSVoe86a9Z3VVm6Cxpv9GdbsF0tz5qYB0kcFuWpNMJHyTHx
HKWT5EvlCZSL8ckuhm2hnHbbO1G3NRBPrwa/i47X/t0G+P0noNf8dhJww2qLIn7SW9sK9MtTDTRu
JcZtwhZvm3eJeA7sFCJbwdC8Lb2B2fsgewb7sybjYt6ilUuvNl/GRPqrYChH8VZ1LDLZ6Dy2XYjj
tVY36TCNx7bst0WXQJSW3i1TjNaBqbxFKxGqOF1FNsLg/kMakEFBjihNMftdXks8MQX0QyjKZhf0
bctBXJS7hOyDFWafRObKd159EXdW8NGE8SGu4uBipyl3NxujbRGzbZxcAjzDrM92Ix/nYOzudO68
0l9SB8IG87aNw3kbEWxcVbAWqADm30c2o6xNPd74Md+owQ1vU7KbK1VbhzQcD6kcANOyaW69YVN7
ubUP4vAytVfY6lChNuI4xPT0+JI0qJq0CudVO3G/R16zSqL2syGst4lwXDLcvGQEoTwFJtIfG4mQ
LHPsluWiCyYCHmH15jLbtRwDFN2jcIal6Ppb7UUXYUOwq6LqJXX4gw7eR5GTeQLLvWwwyBs69c/B
euBBGsRbq0KLGwFP69sM+piTIji1UC+JQdt4Fvonui9sVyE3IIkdADhSGjI2lNNARTfVb0Sbm21Y
GDfIVNQNCybvwuKsHOGeR6qZvndmH53qXpYXRW3ALfPtYKl4w1wxRrJB6XXMX41khX1P6UzxCR30
A81fpIHX5SkdjY2VyS1+xIcwNI0zbMIPOuDpUyDOdiDMlQ1386YwaqjPcc0svMrXujewWIzBBfre
c+5bKOgGjkoZ+FU7j4K9aGLQS+WjUuFF5f7nMIKKh3kMaVHZ29Zu4nXDlDfiN2SRvt+zt5DYlgMX
yDbuvw8DEeJN1d7y1KXBbOzh3J60g6TKMHvArnOSbixCBMs+md5d385XVkOPRVSfbeUw2tIVdMUc
94Jxwz0Fo/gRDOiRUyEeW5CPLIdspEuWEfDc7mYUtHeaGEuWGXrJbdZI0oHMwy6HSjZHmNTLvqkp
UKNSOpQ9p+GwdP1rJTN+tezgZGB4vOrb8CV4NbivevReDT8LVtDJgIbCGF43ktJb2gbZUtN43Zos
mavCGP2VCpG1oRfCTxgZxKVCogk9PFHiXOrG7Cy9ZC+Kn0E7KN+DqjzHTseZvYg/3atFRjHXY3M3
f6+4pILWO5Ebl4u2xtUn0oTkTCcf+xnRUosBL8u1cTbpiluqIfJl29Qkq4YTtwKsCgEwcpP5MCgb
dnfCEt6Vj0OHfNOs0SuQjrtzxJMiy/jQ+wnCTfboFT0uRvFDvZPjFtsXb13auBdoBcduqM+9b0HM
mhMK6A+Rc91WRcGh15Pa6OG3BqQNwSTv0y1pGhXsmMk+cvFG1UZm1Q+g+eMpo08GEvV7ihdvpdr+
lbpusWmG2js003SNiObRnRg9mPig9zZN1Xcb34WFn7gwxlpOjWd0vuSIBaNAMWDIEPxWPnBcAs7G
e+pafhOGqdSIwoB8VLCPZBSsTK9HJZ8IyPtNfVuThF54xDMZsSqx9CC2XNhkwlbJFADcqeZuFYTG
Qchu3OUTnNEsnh8gD4dHPrRgm5JVWeDcyU4/f8QhT+x6rPYt/fu99OBsRz3dVdt6G2iJ3nqk2IpK
GMcoHw7hnBxdQa0ulB4HHiDJsNUB/M4ESrscAGxhVHAGJuO2kd6rnVPhcGbRnkLO0NexEzKqhhte
rhlEPoDuJe7qx3iaaSlmNN17miuq97yNMxJRg7N0YacsL57nRNvcdwChXf/Y1nDFoNqy9IHc3SLZ
WZNthZNbTy/0RcpdajU3VWBY94M297q6I5RoHdkaoL0y7Y+W73tDQq3ag2hApso81ixlBvHUwOky
Wqd4Js8BaDk8wDPKj41XD8yFieA8j8iUXLtFot4qZx3wVLnLq1ytqlYQwdXOKyaW4aaYrOpQBPmD
rHqekgKiKnja4YEi+bS2A0ZXhN4S8i1uyk4Qdk3MyxB2797c6k0bIsk2Vb8hveDyHdjpTZN2+WpE
iEYkVxW3AU8to869S+DXOXdJ+UaS0LuVDOUs66yot4mchLEwM79eWe3e9Ov5FMeZy+HO4viIjxG1
Ir44QN7zTaLpb9AIGbbykHZF/VEDzl2UaXA280Y82LkRrOrCZeQuoSEeiUzu4q5HTGhW3dEzQVhG
LMFaB/6PweneFf7TJ9kVvHwnjA0xVrbx1qDpwShkBtmElgNIL+R/8RGPzXQbeF1N1TZ5zRW2ix5p
0jKpXH2XcNfKfHJX3WTdWNgsMPlcUEwxGo1NwBqiJ3MyObIVnM8sNCsYwRZ21lzydqZgO7WYbKAX
b/iSICMiy7UB0RFvX4+4Z9BbNPNyaPN4U/VusFByY8n8Dbc5EtvYgl/ncatGDCyuDeyrMyjzlbDS
97K3Ag4G+TYIvAembzoKTSEWeFwJx+YqNMxqzz6Wda8eE0u9plXonCn9LHtohI8mUgUvHWMKQJDH
4ziID1FnInJk1oJzQMY0ZheMlzKp9BW8WB1SE6S0yROljweIKA0XfwClhl55Vm3qEFNNlXv5bd6n
JaHp8aVwGVDwPVDR+CHbR6DGejMSClsFjnVLJLvbD4NsD5l0PyrZWkfKmBC5+vLw38yd2W7b2JaG
XyXoi76jm/OARh/gSNQ8WHYcO8kNocQO53nm0/dH2U5FFVchFafR0YWQWPYWubmHtdf6B8W9dR3D
OCToCRqRsVENfIOIObqb3l9D7TIXA19JcS2/hrvaTJtCEsgiUG0KmiRYBQCEdmpC3shswBREKK/g
IjTcgSNIbuIEfqmjj37V0NJ1NQdonZLDc2pxYjrUcZS2BRMpBsVatMRiHQgOZSDyxbZQipatGk4B
6CIzqbAIqzYM0nmqV8LGlUOcDChQyIA10OrEhZMBuS9bdHqB4a1UIN3vYD9PzWishJaxyQFVbW9M
pCHrntQbWea3A96B04Dq/xxSOUGqMSwcQC19PjSzDLWe6w6NQ18qiksZXsisxrCsQxl3jrR/uIpE
+aYPA38DDXgZtiGbToQSIhGmtKnK+6wDjldKhyynaFtHknZnsdtPyrYqSP/4xNgdASk6xdrMwA49
sdzsYBHHYJ7VHnwxufMCUV+QfxUI2nPfrilPYg8DkoJaSgS7XcC6QUVenSSAKUr+RiScY7EpLn1n
NKGWu33HGFcQBGeBAweBexEFQ6vcB8QDM3oyQgTB34VVaG0Kh9S51HZ4PqVasdbgErskdBelgySt
VBrUVCnrZILUkjdv97gqXbu43L03JGcWrwM/4zTs6dVViF1v1aGxn5oVppCSYZMH3SNJ1E4B7FUz
OHjawi3EAqNdxYeX7o3OFkGK+URWgfBELDsvq2QDCSHEfbyct0JqIu4nvi8N5E3J5rQHD64QAaOy
QB5W2yUhNe4wbteKHneEUll61IuV27TozOMeYZOlx5kK25k9mcN+Ktfv8W0sb4iGm7kjaBS2w0/R
gIsdBFFlCt0bTGSSN4u2J16ttENUS9nt0K2BxgZzNx2q/ZjCDULMmdnc0dNuarQdTCcCuxTPM8eQ
J8ToyPoCp6JIYRXXVl1+jnGgxpmjulY6tHkd6JELy2zflV6CSn8jqZTq5YVT1rINo6WbmujokkwQ
RW8h5/VHWcscfNWxoEjNEPsSdFB7eCtrAD7hMpWArqBpPgP8NqK40vwyrj9KsG5rFCs2lHekbVff
YkoQ7ojMKf+y2yxSIxDmTd6QJyi9jymZuLlD2twn/kG52rVmBgflLNCb2xhkVQKQ81YRg3Xrp+WS
xJY4sXqLbGSh6XYf1P48HiwgnRikYjIvBrZRUMuOQByth5oKOmBYrAviVYQLvFclnJzd0LLFyl0Y
gnQVmO7R6rE6CMGzBj5e1Yk0uj/dNBrnQAX7DXKfWN+A3I0Ar01wd550TpG9FVj5455aSytlPLqt
5AaUcxpzHQnmNeXumzgQD2W/zmPAWoWb9RwoKPtRZOLkjC89brdz3wQPpRrgJAAkGyr6vlXRfiEn
5FGwK9pp5gOmw5J+TZZTtUsrqKetJb8HCjtsxKg16AjqCi7k7yAEj+hYMctVN0UjnIOXHLrZ2vX1
L1rddRNTzZFSC4FeMiVd9xI3vXWl441cO/gCE6mPNhK3ohcEWzktQSsN1D6pL+aNmk2q6F4XcOao
DSuZGg646UEi0Zz5H0sePod1NArEKJxksnc36DxvnN+9ommX3RBI1EkvM8X/jDTmZadg3BA1AXBa
gRRnknFg8ljOfTbVQWq/xMmgTZSympCGeZCFFitsP/mkiu2HQSGXibT5vtKxcmJsqQqH3c4HTYDt
OJB7W+nIbSs+Z4lm6D6qpbaTQ8fCDV0GAWgscTmWMKETEBDQ+ne1W9G91ZifS3Gi6VosZJatKXqI
HEAfL3UWb9XZRSrALysGV9L6HM+kDGPSOFpJeZxjRh8oHBCwkQybraGFV2KLgaHHLhU6eN9UNSEj
laze1Q+5pS3jQdQ2mWIQipkgj2VvnSg14EXypI54jwadPA07rZhgtrWQsuY9Jqus16RxPKv3p6au
7qTauTfEpJ26KthsHSU8z1EUrHAus6YgYCw4GMZYuExK2B3zvkJwXMIhQ6tAagB6iCg/TzWUshdN
4szlEtMNGN/hQgzB44VqXs174oAJMjLtvBSJ/zHH6pVJ4DrdwgKZOgvCwcWwh2p9QeKuRseKGmVR
E9zlNj6zaLLgqXglCyQaSGmBiLaQ0WsxFNG9oN7F6EtOUw/rXQKUcN5wQN9kjZ5xSqqlD/Gw9zNz
pyHc8SlVv3BURofGx2GtGuIbECDS+2gEAwRZNQ+Bys3x18iA+SkNGb1kGacw2WE5XUY6TocNLi4z
KLE9afmq3lSfzB4ra6FX8W3Iyw10zy9giqsPQ4N1bVHsO1bQbW8KeKJIGFSUITk5BQNdkuDBJU4l
zTxXxHBb+Q05ECUQFiRnL4lWwo+JRNbQjzK77er41ijjQxX1hyZF2K8AS7nIHMmyWzdVYeMLDpMq
/hzlmbYng7400pLtKx3lDNKCOo1lXQ1jCKJ4nC2xVySdNzqKpAaGuI2JEyaHGpvKn7HBpM7guG5M
9NJbCU2Qr8s8r2dId3SA76N826iegBl7yQgDloFWL7lSV95IoaRu254lxxJBG4SZVe2iStl7glIv
TBnXhqjog43fo38hBwwx6irVgxtujTDK7lVPYur6XXtdJ0m3QH9VWUEDZ8EHfwN85g4hrngjAnXG
DVwpV2WoHPIeIf7WaT6IFYa1pmAK9r41SmMZkUzbddGQzkBClqK7CpIeq2DV2HlWjkJIW35h2KOK
I0+iMu9skj/pzo2VK01NJ32b9g9EoOijdcA0I8RvTDIvoQqjiTUJJKx6lMXqQUh6/L2MNj3UCKss
QfzdWlpkTrtSHDa5LBWj33d21cmZOY8KAqYBy7C54mPuR1Z6kSEl8j72ymvkJj5EpWjmEza2Swyc
/LeOHqO+ZT50II7v8CtaJL6efUxlI7RxHHF3Slyk00Goy3VsjXATDx2g0ApQ8Y7BlGbRO9lplak7
BM5e6aVmmlGK3MLB1JeonyA0Ejq9jQSJttB8c2N4aGPJMJI0P0vXgO98LJt89uPIrbdAqdJFqEUP
hEyo1PhkPzWG7LRKQ382evDsTm99MUBzx0ED0x9knipsTwUAchRdQcrfN4FYXpPaRpbB0KH0OFNK
Jmj0Vqp4rVcHNVcYy6JRLkPrBrGJnlAKJ78WzA6l+JrEA35mnZVdlmSHV4pcB8sA0dN54TQkd5pm
5xhJz8mPOnlS5OYcmUGDplBVkMZqfQ+SdkXN9456ZIrLdpbZFKJAkOT9QZNzc2WExq3gpu22Bgq9
htayF+JhZlRVeekWzS12DRh+RloHeUe0Zk1YhFTwmpgK/aSqqaEjU18CLug+ZaKbgEsSso2b5aw+
ibgIx/q21VVXWVFEHyMDyxBIQrPc6FgysrDfJUF4DxVkFWs55LXUE0dZHW0aUgtBcx/7BBkSAs4O
SX1IDWma58noaQX8fvS32cvkBbFAlXalltp6gVOyKwGhhMulkr1JHRt4eLqy5DoBlk/tUuwMZanX
mbBs424XZ4K7sZLU23ilBFgfPp2NbSKGE1vOxN67PNDvAeUUE71Tb4NUi2aksyWQlV5zlfTtVSgE
zQZSVKh4JoywOr1qWiT4oE4PFAeD9Ap/yJ6Ua6mjoIR8nV7dxubgHaSqugMLRminGsWiUwNv0vTF
R2rv8ZxnJKBBFWazZIijfZjEb+vOId2uOMFKlEZnYqqh+0FrsTxoH3q/yj8Zar0Jgl5dqU1bLXor
21tULdlQinopqeQkilbbG325a5H2mPWNZ5K7jI1ZjBbPtCe1vcrk1nZCSd+gCSQt2W2WOuWF9ekt
GQCDUYbRF2TZqerjMxhQrbIHSgF2BsJkCRV81pZ+TPxBUk/S3zti62EOqDykcN4XjRXdYdvZ7OpI
XctqrYD5EtcoVsrzwrRMVoK0oDbaGZBzSk7AJUA3r/EzqtrGB6wCLKYikaaRgYsU1eFGL0XMrZ3q
QQfdOolTN15iByUS0obZpDB4/s4AJiuuhoMO5WkSRjUY00rAgXYVD/Wt6RQOJqO4GfeeJCLYSbzY
Vvr7HmA9Cetq1mMflLsVaR2nxRnNtT7pZkIioYXXAvyuba8DX2QXZjrYSk/hGJDufEwhWTYW3hJu
utltmvgaFymsXBHfWBC4Ey/K90mAw6wQU+puTe2TSM7SjtPq1pHFg5bgQ9YX1rRT81u44QfBhI4h
GMKKv5E2CWkev8jfeb14sIqc7hhqbm3M8/fQlQYPYzcrDK410GuSXN0I5AUnRt9hmAW+GCAA6iVV
HmIP3Gdzpy9uga5JWHRbAFDRwSq98NIgE7kYDXT8xtbkynlL4q66jDRjPWTWfZW4d4PXTZqoX3ap
eiRv8bYvmMVMUQUscITLLQR3NH3p+6qTD6cLVC06NzUN3LnUA5HApzzxb1HZgrnV7Z2mw5fH+tDg
S7aTEFl6CwXmLlaBFFCqpf7kLBqZcsr4JK2EUgvIpmJiJNlalazkUogOGbtGbxpstFmGkxwH3Dk+
KMauzAZSqaGjz3UFnR+zDt8GOiNKNDnuirl1RZZvPRi1DrisIA805IscQse06wXqIeODTPFsnxjI
Fwn5MEEiQ9tLI86kT1t/oTZptCc7Yo9SuuRcYam0GlhxnFFzcuIkAupybvqlRA7gI6JuxhJ4n+2H
VWP7efO5l3owQRhBR/o68ZFeJoXIPfqcqss0hcLlhAhkdeP5isjGowPC2EKfG4yop3bkjqnJ2FnR
TSH7+ECLGXGUbouZxbkURJVvzvIi3HZS/parbZeooC2Dzhquul7B0qRIV0UhrgCX4usjOrhselEH
39RBP870Neq1VmeDVBa2QMHVqeRT6TDqtkZQzrNI5Nc2ppR3g09MiIXFZZD1C/BJ10JAJFXDyoBX
ZPTEGV2/y6Oim4lBoE0MMpRbuS/jLYQO1NR8Awy6pOG7oRo97Ed6pkALHYCzDkbESfONmwLRgRo7
Z78ZbIEhM22RhCBoYqbXEYuCwcqrKQjT5bqxVNRYWccjDM+PKZmwWOGvBFPLDAMeV0iuJA7x+63q
Kx1TRjxmUTcBYpWTbPa8lZpCQa+BESYpyebIBRicp05weXrrzDS8rOrugx9X+AJpzX2dwXjFVMqb
p1GV7xsK/ms1VECL5CZZTJMCklOYC1O6TiIr3CYUF7d6U9xYsmZCDdKbdcmAjMTgNq1KsIE5Buas
N43dUVdMgia4UsXPHozHRVZQE6xlqtlUlq9IzN/6XlNDVs4WmigNlzECfICF5+KVh727DWXTxSbE
0TZDnKgTFwU1OyKqLyayKgZTL82LuXLCefbFIjChg2VNuwgdjro1tLh3bmwcHMwfFlzNwKFLwosn
0toNoCIc7jw1mWiC3u0IQ4DEiVDAhVh6V2FceAn+ugTMRpJJSawDXn7DdpBGAyxIvZSBYttQKvx7
jZyp4OZ7BUFDO2xIo5jYVkz8MFM2XiRUS8hQH6lsH8zGXVZt4d7LWCCSd/IBPke+MIdp2nKu178g
GYNHnJG/qzmtb4dC92dZWQcbEFjDnEJTtSSHla0ooIFkqui8UEoC/MBNKqXGMCYqBXnFbrLWyUlO
Q6+ay5rAucKwrlhz+40/IDvYCDGUdLY5qWom4FK8fZSq7KmuabCphosWitocoGQFnG0o9hg/Z0BV
XEhaxnDlhKZy5fqlC2E0FCZuV4gzeM7W0gLEhd1tF+01a1hV1NCnI7FRmAQlfF8m4lZtFMlOkPhb
ZVjkLqKCxIOp+7VtgKNfkEEv54EHJF8aUkT//DhdOqO2IfGrCdK6qtaNFFZ4eAH2kVwiAbbHbt6R
yJ4VZFTiqq/nYtd2S5K5gDSyAKMnrZ8QgQHhkkG1gbj2rx0T990RKC97QjUtG6AQ+fh2+pdZmtYK
KSySGSXwZ053vCXGUgbzCmg1fuDsnIOKUfp1bYjFnoohzBZVXKZGnE9MX8eoi1LUWnGMiGtcdmaj
r7uWoCTrQ92GLVpvq1q8DcEvTAIpdmdK3mezQaAAK4WxCcrsNq6i3IbZLMyiGutktWyjGYUlQG1u
oBwker8XO2EL1QSthE77lBrOZy0AxJoGGXaZdW+LeGa+tchAT3Dqq1aR1R9rzhNFrIfbSAigtVdJ
ibE1VOQ4RgM27D92cAB2JjBLIxpmiaQGl1Zb6xO9V9yZ13rlLlDKCWFaukxxyqCQjhNq5mDxbKqD
vxsOrRarN5BesUX1k2zWteIhCC3iIkRAdcvkoeE7V4XNztSTeFYXWbbUTBI1PinWTVn775n6DcSZ
TTW+paUirE//hWWyI85x11oDJtPJwZqHQQV81Wn8aTkiA83RSJQsviE/Svb8IyLcyxS3M+OeH+PK
/R9Y9Xzj6vOdV8+j5dCTk8/JpeaGQzF7bf+N288P/dIzK23kzH3f0A+a/7zAvzu1dbqYv2sjOnLN
9T0UPUm9MCRRJVEui6cXFDgEHSgKnT429AtJx+YGzXrUS3ghW/NfZ2ZH31/8955HP/c7f3cDD6dO
P9EJkax+vKhHr6ivHfoPOkFRLjTuErEqmIOn13knaBeSaJxYiI+fQkX8zToBQi+SeVzUKzpBurBk
RUNn5+WRYFzAv0fBTTcfB8rv1wn40zxe1M93AlZWOEtJloq20vk0UFRSkTBOf9ObRzROkRXYo68a
A7J8gVYQZFfjaR5AeP22G2DXWph+mPzK4+t3mwhjNwBZfmU3SNqFguQUWvijVcv4Ou8G9QKi0Im0
/Pgpg+U3Ww/0UeMPFdJXdoQsXYzCW4hWvbgmmPIFXgGyoYmPA++brfPnlvwf2Tp+bFvg2b16MmgX
bAqmdlJsG6f9+dZo8rFo4R1j/XY3L6H49conzxQwIH1hCMHdfbsEWBcWxlb0Lsp94+txiP1GT156
Gvuv7QFZudCpgiGT+RT6oJ/2TUfw+DVdReRXf1ojECH4f1kEPqd1UhU4Tbp+mpwJLYxqmD+yHfyp
hT+CQ7YDBcci0STGenyddYFhjcskXi6osp5ev906OIpA/FgfHO9jfwT/YGHwueIuvwbIsk4foP5q
SS/uBZZ8YbIAjpKtjz30+wXIL1uE/tODgmyw9yv0g/b0sM/XBYuDgmgoyGg9jZR/EB7+wOLx9Uw1
9fzo/nTk8h/Klw5df/ULz6Hx958/bSinwwRT5uwXb/rs4fG7H08c4///dTZWTi6w33z47Ap7+p6n
P3+6we+/+uy7nu/q+YdL/6E4Fp+9/vRB/3SZj8oq/07uveL45iVD19Pa/8cF/c9/nF3uN7Phb9un
Dv2XnrE4QbK4vvoryvIYPzczdv7jZH1ts5AKjsW3zT5GAq9tdnks+mNyLmTzeN54dct+/Jc9LT2e
6177FetjHNdv/vMYZ//9ZnMESeef9RABzniEfu23/K3az+m8Pk6HnxuPG6ZCdN77BF5sua+96O0x
LL3jffvwkD03dloIEFZnv39t67vjvde/PE1pf1RBemW/XN77XP5zO6dZhLTsL3iYh/q+/uw9FEV/
1riuSETBr73qA8zD46fndk5XrXNwe/7Bzw+T62NwLCvveBYH4UGo/oK23/oh1aDnaxwvWiEw+gXP
8OYY+9Gb/fG+Pmucgxfx1Gu7+l1VHYuX9gn0rzHjfnX7dw9l9WbykLjH6LmxU9foSDE8/+Dnn+fu
yGLOglUVZ2NcRWeB+OK1fbOo0Y08Eu09NjRe99c0yqvbTs+u+Gte4rXtsvEf42Py5pjcv9n7n9NP
PN1VGfHf8vw+JEn6FaP+338XCKD/LWKf+guG0c4f0uI8HBgbN6CDPd/Wz4+imwLflfMR9NT4L5i9
9vGeQOz0OI4uD2N5bB4i//mixzF1+i7Ea59/9vM3sucbxkf93NJT6zLCeb+gm3bHZOynFxr/Bd20
gxDHtfdns4KeGa/9FwST9kPk/bnTaVolE/jaGWd/nW+2f7ZCP179aLvy2q+YsmPd+4we77mtP57s
r5jEU887VhW14z9/wx9pwtfewmmfOYbjjZzdw9M3/IIlYs1W8Jft/4IhdPPA1HL/HOPrFH5lql/P
N/Xzk3d7vKd/nts5bTakj0QMFCi76Pzj0Vbn7x/ESyfJr+W478+Xz/nUl/7s/PA8/sbn6OFY/Ot/
AQAA//8=</cx:binary>
              </cx:geoCache>
            </cx:geography>
          </cx:layoutPr>
          <cx:valueColors>
            <cx:minColor>
              <a:schemeClr val="bg1"/>
            </cx:minColor>
            <cx:maxColor>
              <a:schemeClr val="bg1"/>
            </cx:maxColor>
          </cx:valueColors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BF24D1A-BECF-ACF7-6559-7BE92E8EB2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6B2EDAD-C21F-45F6-0786-49825B6DDE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893F9-6450-5144-8976-1ABAB9172798}" type="datetimeFigureOut">
              <a:rPr lang="es-ES" smtClean="0"/>
              <a:t>14/5/26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576F17-768C-887F-2288-FF635111C2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9ED322-F862-CFB0-90A6-9C7564A4D3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1A487-BFE3-8941-886C-244C88688EA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678847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6006A-26D4-4F5B-8621-A2ED5D6E6449}" type="datetimeFigureOut">
              <a:rPr lang="es-ES" smtClean="0"/>
              <a:t>14/5/26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4D6E2-E307-43E7-8CC9-6F83704C7C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94837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4D6E2-E307-43E7-8CC9-6F83704C7C0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436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7702D-3D2D-AB49-920C-0D8EBC2F40DF}" type="slidenum">
              <a:rPr lang="es-E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64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7702D-3D2D-AB49-920C-0D8EBC2F40DF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40128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7702D-3D2D-AB49-920C-0D8EBC2F40DF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01661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03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83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D5A98-5B71-0362-EA2B-F19659254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449D5E-7658-341C-159E-E84882094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731670-0AE8-5DF4-6645-6CC736A6B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03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666666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Times New Roman" panose="02020603050405020304" pitchFamily="18" charset="0"/>
              </a:rPr>
              <a:t>The Group has the widest portfolio of tubular solutions.</a:t>
            </a:r>
            <a:r>
              <a:rPr lang="en-US" sz="1200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We produce and sell seamless stainless steel and high nickel alloy tubes </a:t>
            </a:r>
            <a:r>
              <a:rPr lang="en-US" sz="1200" dirty="0">
                <a:solidFill>
                  <a:srgbClr val="666666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Times New Roman" panose="02020603050405020304" pitchFamily="18" charset="0"/>
              </a:rPr>
              <a:t>used in countless applications.</a:t>
            </a:r>
            <a:r>
              <a:rPr lang="en-US" sz="1200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 </a:t>
            </a:r>
            <a:r>
              <a:rPr lang="en-US" sz="1200" dirty="0">
                <a:solidFill>
                  <a:srgbClr val="666666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Times New Roman" panose="02020603050405020304" pitchFamily="18" charset="0"/>
              </a:rPr>
              <a:t>Our seamless stainless steel tubes are specially designed to be used in industrial processes where high temperature, pressure and corrosion conditions take place</a:t>
            </a:r>
            <a:r>
              <a:rPr lang="en-US" sz="1200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es-E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00" dirty="0">
                <a:solidFill>
                  <a:srgbClr val="666666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to its manufacturing capabilities, TUBACEX brings a different value proposition to the market and offers a series of high added value operations and services to complete its global offer</a:t>
            </a:r>
            <a:r>
              <a:rPr lang="en-US" sz="1000" kern="100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We seek customer satisfaction through a portfolio of products and services that are constantly being developed.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4D6E2-E307-43E7-8CC9-6F83704C7C04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642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68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FA5C2-C080-5944-9D52-3F1EB907AE5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6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4D6E2-E307-43E7-8CC9-6F83704C7C04}" type="slidenum">
              <a:rPr lang="es-ES" smtClean="0"/>
              <a:t>41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4BF2-3086-8A4A-6A35-EB7C14B63E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57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4D6E2-E307-43E7-8CC9-6F83704C7C0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572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4D6E2-E307-43E7-8CC9-6F83704C7C04}" type="slidenum">
              <a:rPr lang="es-ES" smtClean="0"/>
              <a:t>42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4BF2-3086-8A4A-6A35-EB7C14B63E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68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76982-5848-0C78-5712-82BC36B45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7B39AB9-639B-55DC-FB28-70A3A7B71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CF84168-2EB8-DE4C-027E-75F6C5277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0A541E-5C99-7821-ACED-DAC84D2A5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4D6E2-E307-43E7-8CC9-6F83704C7C0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492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7702D-3D2D-AB49-920C-0D8EBC2F40DF}" type="slidenum">
              <a:rPr lang="es-E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37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7702D-3D2D-AB49-920C-0D8EBC2F40DF}" type="slidenum">
              <a:rPr lang="es-E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13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7702D-3D2D-AB49-920C-0D8EBC2F40DF}" type="slidenum">
              <a:rPr lang="es-E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694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CCA3E15E-CBCD-4617-8EB2-5A2AE75D31C0}" type="slidenum">
              <a:rPr lang="en-US" sz="1900" kern="0">
                <a:solidFill>
                  <a:sysClr val="windowText" lastClr="000000"/>
                </a:solidFill>
              </a:rPr>
              <a:pPr defTabSz="966612">
                <a:defRPr/>
              </a:pPr>
              <a:t>52</a:t>
            </a:fld>
            <a:endParaRPr lang="en-US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9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666666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Times New Roman" panose="02020603050405020304" pitchFamily="18" charset="0"/>
              </a:rPr>
              <a:t>The Group has the widest portfolio of tubular solutions.</a:t>
            </a:r>
            <a:r>
              <a:rPr lang="en-US" sz="120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We produce and sell seamless stainless steel and high nickel alloy tubes </a:t>
            </a:r>
            <a:r>
              <a:rPr lang="en-US" sz="1200">
                <a:solidFill>
                  <a:srgbClr val="666666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Times New Roman" panose="02020603050405020304" pitchFamily="18" charset="0"/>
              </a:rPr>
              <a:t>used in countless applications.</a:t>
            </a:r>
            <a:r>
              <a:rPr lang="en-US" sz="120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 </a:t>
            </a:r>
            <a:r>
              <a:rPr lang="en-US" sz="1200">
                <a:solidFill>
                  <a:srgbClr val="666666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Times New Roman" panose="02020603050405020304" pitchFamily="18" charset="0"/>
              </a:rPr>
              <a:t>Our seamless stainless steel tubes are specially designed to be used in industrial processes where high temperature, pressure and corrosion conditions take place</a:t>
            </a:r>
            <a:r>
              <a:rPr lang="en-US" sz="120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es-ES" sz="120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00">
                <a:solidFill>
                  <a:srgbClr val="666666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to its manufacturing capabilities, TUBACEX brings a different value proposition to the market and offers a series of high added value operations and services to complete its global offer</a:t>
            </a:r>
            <a:r>
              <a:rPr lang="en-US" sz="1000" kern="100">
                <a:solidFill>
                  <a:srgbClr val="666666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We seek customer satisfaction through a portfolio of products and services that are constantly being developed.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4D6E2-E307-43E7-8CC9-6F83704C7C0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37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Business Units</a:t>
            </a:r>
          </a:p>
        </p:txBody>
      </p:sp>
    </p:spTree>
    <p:extLst>
      <p:ext uri="{BB962C8B-B14F-4D97-AF65-F5344CB8AC3E}">
        <p14:creationId xmlns:p14="http://schemas.microsoft.com/office/powerpoint/2010/main" val="298088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" dirty="0"/>
              <a:t>1913, Sheffield, U.K.</a:t>
            </a:r>
          </a:p>
          <a:p>
            <a:endParaRPr lang="en-US" altLang="en-US" sz="200" dirty="0"/>
          </a:p>
          <a:p>
            <a:r>
              <a:rPr lang="en-US" altLang="en-US" sz="200" dirty="0"/>
              <a:t>Harry Brearley experimenting with alloy steels for gun barrels</a:t>
            </a:r>
          </a:p>
          <a:p>
            <a:endParaRPr lang="en-US" altLang="en-US" sz="200" dirty="0"/>
          </a:p>
          <a:p>
            <a:r>
              <a:rPr lang="en-US" altLang="en-US" sz="200" dirty="0"/>
              <a:t>Samples with 14% chromium were discarded as they proved to be unsuitable for this application</a:t>
            </a:r>
          </a:p>
          <a:p>
            <a:endParaRPr lang="en-US" altLang="en-US" sz="200" dirty="0"/>
          </a:p>
          <a:p>
            <a:r>
              <a:rPr lang="en-US" altLang="en-US" sz="200" dirty="0"/>
              <a:t>Some months later he noticed that low alloyed samples had rusted</a:t>
            </a:r>
          </a:p>
          <a:p>
            <a:endParaRPr lang="en-US" altLang="en-US" sz="900" b="1" dirty="0"/>
          </a:p>
          <a:p>
            <a:r>
              <a:rPr lang="en-US" altLang="en-US" sz="900" b="1" dirty="0"/>
              <a:t>The chromium alloyed samples were still bright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3E15E-CBCD-4617-8EB2-5A2AE75D31C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8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" dirty="0"/>
              <a:t>1913, Sheffield, U.K.</a:t>
            </a:r>
          </a:p>
          <a:p>
            <a:endParaRPr lang="en-US" altLang="en-US" sz="200" dirty="0"/>
          </a:p>
          <a:p>
            <a:r>
              <a:rPr lang="en-US" altLang="en-US" sz="200" dirty="0"/>
              <a:t>Harry Brearley experimenting with alloy steels for gun barrels</a:t>
            </a:r>
          </a:p>
          <a:p>
            <a:endParaRPr lang="en-US" altLang="en-US" sz="200" dirty="0"/>
          </a:p>
          <a:p>
            <a:r>
              <a:rPr lang="en-US" altLang="en-US" sz="200" dirty="0"/>
              <a:t>Samples with 14% chromium were discarded as they proved to be unsuitable for this application</a:t>
            </a:r>
          </a:p>
          <a:p>
            <a:endParaRPr lang="en-US" altLang="en-US" sz="200" dirty="0"/>
          </a:p>
          <a:p>
            <a:r>
              <a:rPr lang="en-US" altLang="en-US" sz="200" dirty="0"/>
              <a:t>Some months later he noticed that low alloyed samples had rusted</a:t>
            </a:r>
          </a:p>
          <a:p>
            <a:endParaRPr lang="en-US" altLang="en-US" sz="900" b="1" dirty="0"/>
          </a:p>
          <a:p>
            <a:r>
              <a:rPr lang="en-US" altLang="en-US" sz="900" b="1" dirty="0"/>
              <a:t>The chromium alloyed samples were still bright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3E15E-CBCD-4617-8EB2-5A2AE75D31C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5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Oil &amp; Gas: After a strong recession in years 2020 and 2021, Oil &amp; Gas investments will increase in the years to come driven by the necessity of securing an affordable energy supply. Positive cycle in the next 3 to 4 years expected, especially with investments in Gas, which is expected to play a crucial role in the ongoing energy transition. Oil &amp; Gas companies have updated their CAPEX guidelines upwards. Great opportunities in specific locations as Brazil, Middle East or North Sea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err="1"/>
              <a:t>Tubacex</a:t>
            </a:r>
            <a:r>
              <a:rPr lang="en-US"/>
              <a:t> directs a significant portion of its high-value-added products towards this sector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Industry and Aerospace &amp; defense:  Traditional </a:t>
            </a:r>
            <a:r>
              <a:rPr lang="en-US" err="1"/>
              <a:t>Linepipe</a:t>
            </a:r>
            <a:r>
              <a:rPr lang="en-US"/>
              <a:t> business in difficulties due to macroeconomic situation and fierce competence. There are great opportunities for growth in H&amp;I and Aerospace market that are growing at high speed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Low carbon &amp; other energies: New opportunities arising in the market especially in Carbon Capture and Hydrogen. Recovery of nuclear market with huge expectations on newly developed  SMR technology. 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ever-increasing involvement in projects linked to the energy transition is positioning us as a key player in global energy security and the quest for a sustainable energy mix.</a:t>
            </a:r>
            <a:endParaRPr lang="en-US"/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Overall better market prospects despite macro uncertainties that could affect our forecasts.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Tubacex</a:t>
            </a:r>
            <a:r>
              <a:rPr lang="en-US"/>
              <a:t> is ready to take advantage of its strong positioning in these sectors.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4D6E2-E307-43E7-8CC9-6F83704C7C0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126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3E15E-CBCD-4617-8EB2-5A2AE75D31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5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8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3C6BA264-7547-1E89-03A7-3537CC4A072A}"/>
              </a:ext>
            </a:extLst>
          </p:cNvPr>
          <p:cNvSpPr/>
          <p:nvPr userDrawn="1"/>
        </p:nvSpPr>
        <p:spPr>
          <a:xfrm>
            <a:off x="3" y="0"/>
            <a:ext cx="4071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134C43C-3037-7F16-C971-8DD2EC100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988" y="5501742"/>
            <a:ext cx="2263888" cy="6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24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C0A6C-F9F9-CE92-CC88-684A36A61F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E">
                <a:solidFill>
                  <a:schemeClr val="bg1"/>
                </a:solidFill>
              </a:rPr>
              <a:t>staticarabia.com</a:t>
            </a:r>
            <a:endParaRPr lang="en-AE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478E44-0334-0191-09BE-C20FE187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302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C0A6C-F9F9-CE92-CC88-684A36A61F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E">
                <a:solidFill>
                  <a:schemeClr val="bg1"/>
                </a:solidFill>
              </a:rPr>
              <a:t>staticarabia.com</a:t>
            </a:r>
            <a:endParaRPr lang="en-AE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478E44-0334-0191-09BE-C20FE187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54903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08889" y="36171"/>
            <a:ext cx="10972800" cy="492443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defRPr sz="2000" b="0">
                <a:solidFill>
                  <a:srgbClr val="FF0000"/>
                </a:solidFill>
                <a:latin typeface="Lato" panose="020B0604020202020204"/>
              </a:defRPr>
            </a:lvl1pPr>
          </a:lstStyle>
          <a:p>
            <a:endParaRPr lang="es-ES" dirty="0"/>
          </a:p>
        </p:txBody>
      </p:sp>
      <p:sp>
        <p:nvSpPr>
          <p:cNvPr id="7" name="Rectangle 32"/>
          <p:cNvSpPr>
            <a:spLocks noChangeArrowheads="1"/>
          </p:cNvSpPr>
          <p:nvPr userDrawn="1"/>
        </p:nvSpPr>
        <p:spPr bwMode="ltGray">
          <a:xfrm>
            <a:off x="423985" y="487981"/>
            <a:ext cx="10500923" cy="180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s-ES_tradnl" sz="1138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551245"/>
            <a:ext cx="109728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Lato" panose="020B0604020202020204"/>
              </a:defRPr>
            </a:lvl1pPr>
          </a:lstStyle>
          <a:p>
            <a:pPr lvl="0"/>
            <a:r>
              <a:rPr lang="es-ES" dirty="0"/>
              <a:t>Haga clic para modificar subtítulo</a:t>
            </a:r>
          </a:p>
        </p:txBody>
      </p:sp>
      <p:sp>
        <p:nvSpPr>
          <p:cNvPr id="6" name="Rectángulo 5"/>
          <p:cNvSpPr/>
          <p:nvPr userDrawn="1"/>
        </p:nvSpPr>
        <p:spPr>
          <a:xfrm>
            <a:off x="10172761" y="116632"/>
            <a:ext cx="1949755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884" y="207856"/>
            <a:ext cx="1563503" cy="59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127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35360" y="-919579"/>
            <a:ext cx="10972800" cy="13111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51460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8D31F-D344-7664-0D08-AE7BDF025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553E8-B4B2-B178-A34B-7FDC05555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E172A-B495-EE80-E70C-D369903C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0C63-4DC1-45E4-8734-ABBD1976BBF2}" type="datetimeFigureOut">
              <a:rPr lang="en-US" smtClean="0"/>
              <a:t>5/14/26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3D870-6DED-D37D-C1F7-30D7105C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C6689-11F3-27DC-8031-A81A5D20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11B9-CA27-4910-AB8E-108BDB3E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4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8A1DA78-1FE7-8916-DE46-D5D9C315FCA1}"/>
              </a:ext>
            </a:extLst>
          </p:cNvPr>
          <p:cNvSpPr/>
          <p:nvPr userDrawn="1"/>
        </p:nvSpPr>
        <p:spPr>
          <a:xfrm>
            <a:off x="0" y="6602"/>
            <a:ext cx="12192000" cy="6858000"/>
          </a:xfrm>
          <a:prstGeom prst="rect">
            <a:avLst/>
          </a:prstGeom>
          <a:solidFill>
            <a:srgbClr val="28356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402A3A78-CFC7-C614-3371-77528530DF9F}"/>
              </a:ext>
            </a:extLst>
          </p:cNvPr>
          <p:cNvGrpSpPr/>
          <p:nvPr userDrawn="1"/>
        </p:nvGrpSpPr>
        <p:grpSpPr>
          <a:xfrm>
            <a:off x="0" y="6553176"/>
            <a:ext cx="748721" cy="45719"/>
            <a:chOff x="309232" y="5700967"/>
            <a:chExt cx="1435057" cy="60925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5B1B7F16-9253-5F81-8C25-CE6C823178E0}"/>
                </a:ext>
              </a:extLst>
            </p:cNvPr>
            <p:cNvSpPr/>
            <p:nvPr/>
          </p:nvSpPr>
          <p:spPr>
            <a:xfrm>
              <a:off x="595326" y="5700967"/>
              <a:ext cx="289169" cy="609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F0D36F2-D428-0484-2FED-EBA40FC7AA72}"/>
                </a:ext>
              </a:extLst>
            </p:cNvPr>
            <p:cNvSpPr/>
            <p:nvPr/>
          </p:nvSpPr>
          <p:spPr>
            <a:xfrm>
              <a:off x="309232" y="5700967"/>
              <a:ext cx="289169" cy="609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E3E3EED5-B57D-7E37-82DF-10C8BEDDEF07}"/>
                </a:ext>
              </a:extLst>
            </p:cNvPr>
            <p:cNvSpPr/>
            <p:nvPr/>
          </p:nvSpPr>
          <p:spPr>
            <a:xfrm>
              <a:off x="882542" y="5700967"/>
              <a:ext cx="289169" cy="609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70799532-72A0-D28D-3FF5-B96821FDD92D}"/>
                </a:ext>
              </a:extLst>
            </p:cNvPr>
            <p:cNvSpPr/>
            <p:nvPr/>
          </p:nvSpPr>
          <p:spPr>
            <a:xfrm>
              <a:off x="1163896" y="5700967"/>
              <a:ext cx="289169" cy="609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819CE21A-8DC0-232C-9507-EFC53727A8E4}"/>
                </a:ext>
              </a:extLst>
            </p:cNvPr>
            <p:cNvSpPr/>
            <p:nvPr userDrawn="1"/>
          </p:nvSpPr>
          <p:spPr>
            <a:xfrm>
              <a:off x="1455120" y="5700967"/>
              <a:ext cx="289169" cy="609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4"/>
                </a:solidFill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945B94A8-CA28-E176-99E9-37AC1ED7E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743" y="6467876"/>
            <a:ext cx="815522" cy="234085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84F01B-F0BE-762F-973D-10572C8CA0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2044-1D6A-6842-AF81-95FB9AFE3AC9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84332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409BB9A-A8E1-3CCC-9BAA-6E218D24A4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2044-1D6A-6842-AF81-95FB9AFE3AC9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3652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0AE4A78-EBBA-118A-7DD3-CAF2514A0283}"/>
              </a:ext>
            </a:extLst>
          </p:cNvPr>
          <p:cNvSpPr/>
          <p:nvPr userDrawn="1"/>
        </p:nvSpPr>
        <p:spPr>
          <a:xfrm>
            <a:off x="0" y="0"/>
            <a:ext cx="12192000" cy="6239333"/>
          </a:xfrm>
          <a:prstGeom prst="rect">
            <a:avLst/>
          </a:prstGeom>
          <a:solidFill>
            <a:srgbClr val="9094A0">
              <a:alpha val="1798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0EB8237-9B48-A7BD-E834-ECDE32C207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2044-1D6A-6842-AF81-95FB9AFE3AC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8025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GRIS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9A8D60E-05CE-5A79-C301-AE66FC5503F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9094A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9D033C9-27AA-1383-73AB-035516683D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2044-1D6A-6842-AF81-95FB9AFE3AC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097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PO VA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8CFE12-D5AF-645C-0288-DC1DDA1C68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2044-1D6A-6842-AF81-95FB9AFE3AC9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D15AD4B-6B69-7DB8-02D9-15E838B6325E}"/>
              </a:ext>
            </a:extLst>
          </p:cNvPr>
          <p:cNvSpPr/>
          <p:nvPr userDrawn="1"/>
        </p:nvSpPr>
        <p:spPr>
          <a:xfrm>
            <a:off x="0" y="6602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43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C052E4E-164E-77F0-7596-0FFF8AA04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299" y="6319154"/>
            <a:ext cx="934024" cy="2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CAPITAL</a:t>
            </a:r>
            <a:r>
              <a:rPr spc="-100" dirty="0"/>
              <a:t> </a:t>
            </a:r>
            <a:r>
              <a:rPr spc="20" dirty="0"/>
              <a:t>MARKETS</a:t>
            </a:r>
            <a:r>
              <a:rPr spc="-140" dirty="0"/>
              <a:t> </a:t>
            </a:r>
            <a:r>
              <a:rPr spc="20" dirty="0"/>
              <a:t>DAY</a:t>
            </a:r>
            <a:r>
              <a:rPr spc="-80" dirty="0"/>
              <a:t> </a:t>
            </a:r>
            <a:r>
              <a:rPr spc="20" dirty="0"/>
              <a:t>//</a:t>
            </a:r>
            <a:r>
              <a:rPr spc="11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1565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8427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CAPITAL</a:t>
            </a:r>
            <a:r>
              <a:rPr spc="-100" dirty="0"/>
              <a:t> </a:t>
            </a:r>
            <a:r>
              <a:rPr spc="20" dirty="0"/>
              <a:t>MARKETS</a:t>
            </a:r>
            <a:r>
              <a:rPr spc="-140" dirty="0"/>
              <a:t> </a:t>
            </a:r>
            <a:r>
              <a:rPr spc="20" dirty="0"/>
              <a:t>DAY</a:t>
            </a:r>
            <a:r>
              <a:rPr spc="-80" dirty="0"/>
              <a:t> </a:t>
            </a:r>
            <a:r>
              <a:rPr spc="20" dirty="0"/>
              <a:t>//</a:t>
            </a:r>
            <a:r>
              <a:rPr spc="11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54547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1F2B40-15E7-4E27-B5A6-77B260BAA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829206"/>
            <a:ext cx="115220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2D2E4B-CF14-D6F5-593A-F10A73BF2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9305" y="6469624"/>
            <a:ext cx="295307" cy="2259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s-ES_tradnl" sz="900" b="1" kern="1200" smtClean="0">
                <a:solidFill>
                  <a:srgbClr val="E72C6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</a:lstStyle>
          <a:p>
            <a:fld id="{A68A2044-1D6A-6842-AF81-95FB9AFE3AC9}" type="slidenum">
              <a:rPr lang="es-ES" smtClean="0"/>
              <a:pPr/>
              <a:t>‹#›</a:t>
            </a:fld>
            <a:endParaRPr lang="es-ES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5BFBB5D-7364-5B66-FE16-32A60F005DE0}"/>
              </a:ext>
            </a:extLst>
          </p:cNvPr>
          <p:cNvGrpSpPr/>
          <p:nvPr userDrawn="1"/>
        </p:nvGrpSpPr>
        <p:grpSpPr>
          <a:xfrm>
            <a:off x="0" y="6553176"/>
            <a:ext cx="748721" cy="45719"/>
            <a:chOff x="309232" y="5700967"/>
            <a:chExt cx="1435057" cy="60925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542BA2E8-83B0-F91D-B552-AAF8732C97C1}"/>
                </a:ext>
              </a:extLst>
            </p:cNvPr>
            <p:cNvSpPr/>
            <p:nvPr/>
          </p:nvSpPr>
          <p:spPr>
            <a:xfrm>
              <a:off x="595326" y="5700967"/>
              <a:ext cx="289169" cy="609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BB04A18-827C-E566-A2DD-86F544099068}"/>
                </a:ext>
              </a:extLst>
            </p:cNvPr>
            <p:cNvSpPr/>
            <p:nvPr/>
          </p:nvSpPr>
          <p:spPr>
            <a:xfrm>
              <a:off x="309232" y="5700967"/>
              <a:ext cx="289169" cy="609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EB9D383-7888-64FF-E313-1E4A2E3E80FF}"/>
                </a:ext>
              </a:extLst>
            </p:cNvPr>
            <p:cNvSpPr/>
            <p:nvPr/>
          </p:nvSpPr>
          <p:spPr>
            <a:xfrm>
              <a:off x="882542" y="5700967"/>
              <a:ext cx="289169" cy="609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6D03C63-F175-E5A8-6340-47CD12A334A1}"/>
                </a:ext>
              </a:extLst>
            </p:cNvPr>
            <p:cNvSpPr/>
            <p:nvPr/>
          </p:nvSpPr>
          <p:spPr>
            <a:xfrm>
              <a:off x="1163896" y="5700967"/>
              <a:ext cx="289169" cy="609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B9EE6E1E-0A6D-6281-94E5-007A65C426D7}"/>
                </a:ext>
              </a:extLst>
            </p:cNvPr>
            <p:cNvSpPr/>
            <p:nvPr userDrawn="1"/>
          </p:nvSpPr>
          <p:spPr>
            <a:xfrm>
              <a:off x="1455120" y="5700967"/>
              <a:ext cx="289169" cy="609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4"/>
                </a:solidFill>
              </a:endParaRPr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F14C8C19-732B-373D-D4DC-3599859B2F5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038742" y="6469624"/>
            <a:ext cx="815522" cy="225988"/>
          </a:xfrm>
          <a:prstGeom prst="rect">
            <a:avLst/>
          </a:prstGeom>
        </p:spPr>
      </p:pic>
      <p:sp>
        <p:nvSpPr>
          <p:cNvPr id="19" name="Marcador de título 18">
            <a:extLst>
              <a:ext uri="{FF2B5EF4-FFF2-40B4-BE49-F238E27FC236}">
                <a16:creationId xmlns:a16="http://schemas.microsoft.com/office/drawing/2014/main" id="{0F43FB01-F3BB-FEF6-14FE-AE304BC4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5"/>
            <a:ext cx="1152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6521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0" r:id="rId4"/>
    <p:sldLayoutId id="2147483661" r:id="rId5"/>
    <p:sldLayoutId id="2147483655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orient="horz" pos="3929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81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tubacex.com/tubacex-group/group-companies/tubacex-tubos-inoxidables-eng/" TargetMode="External"/><Relationship Id="rId11" Type="http://schemas.openxmlformats.org/officeDocument/2006/relationships/oleObject" Target="../embeddings/oleObject4.bin"/><Relationship Id="rId5" Type="http://schemas.openxmlformats.org/officeDocument/2006/relationships/image" Target="../media/image82.jpeg"/><Relationship Id="rId10" Type="http://schemas.openxmlformats.org/officeDocument/2006/relationships/hyperlink" Target="https://www.salemtube.com/" TargetMode="External"/><Relationship Id="rId4" Type="http://schemas.openxmlformats.org/officeDocument/2006/relationships/hyperlink" Target="http://www.tubacexdurant.com/" TargetMode="External"/><Relationship Id="rId9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IFaNRgtXxA?si=oa1Dy-ZUQha1wuv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14/relationships/chartEx" Target="../charts/chartEx4.xml"/><Relationship Id="rId18" Type="http://schemas.openxmlformats.org/officeDocument/2006/relationships/image" Target="../media/image92.svg"/><Relationship Id="rId3" Type="http://schemas.openxmlformats.org/officeDocument/2006/relationships/image" Target="NULL"/><Relationship Id="rId21" Type="http://schemas.openxmlformats.org/officeDocument/2006/relationships/image" Target="../media/image95.png"/><Relationship Id="rId7" Type="http://schemas.openxmlformats.org/officeDocument/2006/relationships/image" Target="NULL"/><Relationship Id="rId17" Type="http://schemas.openxmlformats.org/officeDocument/2006/relationships/image" Target="../media/image91.png"/><Relationship Id="rId2" Type="http://schemas.microsoft.com/office/2014/relationships/chartEx" Target="../charts/chartEx1.xml"/><Relationship Id="rId16" Type="http://schemas.openxmlformats.org/officeDocument/2006/relationships/image" Target="../media/image90.svg"/><Relationship Id="rId20" Type="http://schemas.openxmlformats.org/officeDocument/2006/relationships/image" Target="../media/image94.svg"/><Relationship Id="rId1" Type="http://schemas.openxmlformats.org/officeDocument/2006/relationships/slideLayout" Target="../slideLayouts/slideLayout3.xml"/><Relationship Id="rId6" Type="http://schemas.microsoft.com/office/2014/relationships/chartEx" Target="../charts/chartEx3.xml"/><Relationship Id="rId11" Type="http://schemas.microsoft.com/office/2014/relationships/chartEx" Target="../charts/chartEx5.xml"/><Relationship Id="rId24" Type="http://schemas.openxmlformats.org/officeDocument/2006/relationships/image" Target="../media/image98.svg"/><Relationship Id="rId5" Type="http://schemas.openxmlformats.org/officeDocument/2006/relationships/image" Target="NULL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10" Type="http://schemas.openxmlformats.org/officeDocument/2006/relationships/image" Target="../media/image88.png"/><Relationship Id="rId19" Type="http://schemas.openxmlformats.org/officeDocument/2006/relationships/image" Target="../media/image93.png"/><Relationship Id="rId4" Type="http://schemas.microsoft.com/office/2014/relationships/chartEx" Target="../charts/chartEx2.xm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05.png"/><Relationship Id="rId5" Type="http://schemas.openxmlformats.org/officeDocument/2006/relationships/image" Target="../media/image104.emf"/><Relationship Id="rId4" Type="http://schemas.openxmlformats.org/officeDocument/2006/relationships/oleObject" Target="../embeddings/oleObject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6.png"/><Relationship Id="rId4" Type="http://schemas.openxmlformats.org/officeDocument/2006/relationships/image" Target="../media/image1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5.sv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emf"/><Relationship Id="rId9" Type="http://schemas.openxmlformats.org/officeDocument/2006/relationships/image" Target="../media/image13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jpe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59F0AD02-C46C-FB41-7167-EE1B6A842CB5}"/>
              </a:ext>
            </a:extLst>
          </p:cNvPr>
          <p:cNvSpPr>
            <a:spLocks noGrp="1"/>
          </p:cNvSpPr>
          <p:nvPr/>
        </p:nvSpPr>
        <p:spPr>
          <a:xfrm>
            <a:off x="472676" y="706439"/>
            <a:ext cx="3188310" cy="16448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b="1" dirty="0">
                <a:solidFill>
                  <a:schemeClr val="bg1"/>
                </a:solidFill>
                <a:latin typeface="Lato" panose="020F0502020204030203" pitchFamily="34" charset="77"/>
              </a:rPr>
              <a:t>DOCUMENT TITLE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Lato Light" panose="020F0302020204030203" pitchFamily="34" charset="77"/>
              </a:rPr>
              <a:t>2023-2024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A2FBC8D1-259F-29D0-E16D-D4A384F978CC}"/>
              </a:ext>
            </a:extLst>
          </p:cNvPr>
          <p:cNvSpPr txBox="1">
            <a:spLocks/>
          </p:cNvSpPr>
          <p:nvPr/>
        </p:nvSpPr>
        <p:spPr>
          <a:xfrm>
            <a:off x="495416" y="3096360"/>
            <a:ext cx="3188310" cy="3336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highlight>
                  <a:srgbClr val="E72C61"/>
                </a:highlight>
                <a:latin typeface="Lato Light" panose="020F0302020204030203" pitchFamily="34" charset="77"/>
              </a:rPr>
              <a:t>DATE</a:t>
            </a:r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D10914BA-7FB1-B237-E6CB-F65C1EDF9CDB}"/>
              </a:ext>
            </a:extLst>
          </p:cNvPr>
          <p:cNvSpPr txBox="1">
            <a:spLocks/>
          </p:cNvSpPr>
          <p:nvPr/>
        </p:nvSpPr>
        <p:spPr>
          <a:xfrm>
            <a:off x="495416" y="2757288"/>
            <a:ext cx="3188310" cy="3336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highlight>
                  <a:srgbClr val="283277"/>
                </a:highlight>
                <a:latin typeface="Lato Light" panose="020F0302020204030203" pitchFamily="34" charset="77"/>
              </a:rPr>
              <a:t>NAME OF THE BU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D3377D76-BBEF-5D1E-5B95-19045BF694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259" y="-1"/>
            <a:ext cx="8120741" cy="685800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3DFDBCB-5D32-38E2-78F3-6E4020324F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088" y="-1"/>
            <a:ext cx="10381685" cy="685800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0EF0C69-1679-F340-99A2-4BF2D0002DAA}"/>
              </a:ext>
            </a:extLst>
          </p:cNvPr>
          <p:cNvSpPr/>
          <p:nvPr/>
        </p:nvSpPr>
        <p:spPr>
          <a:xfrm>
            <a:off x="0" y="-1"/>
            <a:ext cx="4129087" cy="6858001"/>
          </a:xfrm>
          <a:prstGeom prst="rect">
            <a:avLst/>
          </a:prstGeom>
          <a:gradFill>
            <a:gsLst>
              <a:gs pos="0">
                <a:srgbClr val="1F1A1B">
                  <a:alpha val="0"/>
                </a:srgbClr>
              </a:gs>
              <a:gs pos="55000">
                <a:srgbClr val="1F1A1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58009A-AF52-95E0-4714-7608E5D21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88" y="5359764"/>
            <a:ext cx="1931411" cy="5543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E4D5EAF-0DC3-9389-30D5-02F604FE9FC9}"/>
              </a:ext>
            </a:extLst>
          </p:cNvPr>
          <p:cNvSpPr>
            <a:spLocks noGrp="1"/>
          </p:cNvSpPr>
          <p:nvPr/>
        </p:nvSpPr>
        <p:spPr>
          <a:xfrm>
            <a:off x="52555" y="297053"/>
            <a:ext cx="12139446" cy="17935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Enhancing Efficiency and Sustainability in Specialty Chemicals and Petrochemical Plants: Role of Advanced Alloys in Maximizing Uptime in Corrosive Environments</a:t>
            </a:r>
            <a:endParaRPr lang="en-US" sz="2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66033CF2-D91F-52D3-6FED-BCF9F90D3360}"/>
              </a:ext>
            </a:extLst>
          </p:cNvPr>
          <p:cNvSpPr txBox="1">
            <a:spLocks/>
          </p:cNvSpPr>
          <p:nvPr/>
        </p:nvSpPr>
        <p:spPr>
          <a:xfrm>
            <a:off x="8489027" y="5359764"/>
            <a:ext cx="6252598" cy="149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err="1">
                <a:solidFill>
                  <a:schemeClr val="bg1"/>
                </a:solidFill>
                <a:highlight>
                  <a:srgbClr val="E72C61"/>
                </a:highlight>
                <a:latin typeface="Lato Light" panose="020F0302020204030203" pitchFamily="34" charset="77"/>
              </a:rPr>
              <a:t>Shabareesh</a:t>
            </a:r>
            <a:r>
              <a:rPr lang="en-US" sz="2000" b="1" dirty="0">
                <a:solidFill>
                  <a:schemeClr val="bg1"/>
                </a:solidFill>
                <a:highlight>
                  <a:srgbClr val="E72C61"/>
                </a:highlight>
                <a:latin typeface="Lato Light" panose="020F0302020204030203" pitchFamily="34" charset="77"/>
              </a:rPr>
              <a:t> Nair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highlight>
                  <a:srgbClr val="E72C61"/>
                </a:highlight>
                <a:latin typeface="Lato Light" panose="020F0302020204030203" pitchFamily="34" charset="77"/>
              </a:rPr>
              <a:t>Director Technical Marketing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highlight>
                  <a:srgbClr val="E72C61"/>
                </a:highlight>
                <a:latin typeface="Lato Light" panose="020F0302020204030203" pitchFamily="34" charset="77"/>
              </a:rPr>
              <a:t>Process Industry Solutions Manager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highlight>
                  <a:srgbClr val="E72C61"/>
                </a:highlight>
                <a:latin typeface="Lato Light" panose="020F0302020204030203" pitchFamily="34" charset="77"/>
              </a:rPr>
              <a:t>Asia &amp; </a:t>
            </a:r>
            <a:r>
              <a:rPr lang="en-US" sz="1800" dirty="0" err="1">
                <a:solidFill>
                  <a:schemeClr val="bg1"/>
                </a:solidFill>
                <a:highlight>
                  <a:srgbClr val="E72C61"/>
                </a:highlight>
                <a:latin typeface="Lato Light" panose="020F0302020204030203" pitchFamily="34" charset="77"/>
              </a:rPr>
              <a:t>Middleeast</a:t>
            </a:r>
            <a:r>
              <a:rPr lang="en-US" sz="1800" dirty="0">
                <a:solidFill>
                  <a:schemeClr val="bg1"/>
                </a:solidFill>
                <a:highlight>
                  <a:srgbClr val="E72C61"/>
                </a:highlight>
                <a:latin typeface="Lato Light" panose="020F0302020204030203" pitchFamily="34" charset="77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B6BAF2-6F3F-A687-6FA3-01E73F86BE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11" y="1592322"/>
            <a:ext cx="3454815" cy="13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54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13F6689-88FF-8E53-0C74-16C110D8DC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57538" y="1081185"/>
            <a:ext cx="462915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BASIC OF STAINLESS STEEL</a:t>
            </a:r>
          </a:p>
        </p:txBody>
      </p:sp>
    </p:spTree>
    <p:extLst>
      <p:ext uri="{BB962C8B-B14F-4D97-AF65-F5344CB8AC3E}">
        <p14:creationId xmlns:p14="http://schemas.microsoft.com/office/powerpoint/2010/main" val="383941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6"/>
          <p:cNvSpPr/>
          <p:nvPr/>
        </p:nvSpPr>
        <p:spPr bwMode="auto">
          <a:xfrm>
            <a:off x="1380060" y="89337"/>
            <a:ext cx="6745813" cy="40011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spcBef>
                <a:spcPts val="1345"/>
              </a:spcBef>
            </a:pPr>
            <a:r>
              <a:rPr lang="en-US" sz="2200" b="1" kern="0" spc="-90" dirty="0">
                <a:solidFill>
                  <a:srgbClr val="F84273"/>
                </a:solidFill>
                <a:latin typeface="Tahoma"/>
                <a:cs typeface="Tahoma"/>
              </a:rPr>
              <a:t>TECHNICAL CENTRE 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24433" y="706874"/>
            <a:ext cx="494538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22" eaLnBrk="0" hangingPunct="0">
              <a:defRPr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Lato Black" pitchFamily="34" charset="0"/>
              </a:rPr>
              <a:t>History of Stainless Steel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Lato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3338" y="1311360"/>
            <a:ext cx="2867769" cy="4735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6" indent="-285756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588" dirty="0">
                <a:solidFill>
                  <a:schemeClr val="bg2">
                    <a:lumMod val="25000"/>
                  </a:schemeClr>
                </a:solidFill>
                <a:latin typeface="Lato" panose="020B0604020202020204" charset="0"/>
                <a:cs typeface="Arial" pitchFamily="34" charset="0"/>
              </a:rPr>
              <a:t>1915, Sheffield, U.K.</a:t>
            </a:r>
          </a:p>
          <a:p>
            <a:pPr marL="285756" indent="-285756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1588" dirty="0">
              <a:solidFill>
                <a:schemeClr val="bg2">
                  <a:lumMod val="25000"/>
                </a:schemeClr>
              </a:solidFill>
              <a:latin typeface="Lato" panose="020B0604020202020204" charset="0"/>
              <a:cs typeface="Arial" pitchFamily="34" charset="0"/>
            </a:endParaRPr>
          </a:p>
          <a:p>
            <a:pPr marL="285756" indent="-285756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588" dirty="0">
                <a:solidFill>
                  <a:schemeClr val="bg2">
                    <a:lumMod val="25000"/>
                  </a:schemeClr>
                </a:solidFill>
                <a:latin typeface="Lato" panose="020B0604020202020204" charset="0"/>
                <a:cs typeface="Arial" pitchFamily="34" charset="0"/>
              </a:rPr>
              <a:t>Harry Brearley experimenting with alloy steels for gun barrels</a:t>
            </a:r>
          </a:p>
          <a:p>
            <a:pPr marL="285756" indent="-285756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1588" dirty="0">
              <a:solidFill>
                <a:schemeClr val="bg2">
                  <a:lumMod val="25000"/>
                </a:schemeClr>
              </a:solidFill>
              <a:latin typeface="Lato" panose="020B0604020202020204" charset="0"/>
              <a:cs typeface="Arial" pitchFamily="34" charset="0"/>
            </a:endParaRPr>
          </a:p>
          <a:p>
            <a:pPr marL="285756" indent="-285756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588" dirty="0">
                <a:solidFill>
                  <a:schemeClr val="bg2">
                    <a:lumMod val="25000"/>
                  </a:schemeClr>
                </a:solidFill>
                <a:latin typeface="Lato" panose="020B0604020202020204" charset="0"/>
                <a:cs typeface="Arial" pitchFamily="34" charset="0"/>
              </a:rPr>
              <a:t>Samples with 14% chromium were discarded as they proved to be unsuitable for this application</a:t>
            </a:r>
          </a:p>
          <a:p>
            <a:pPr marL="285756" indent="-285756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1588" dirty="0">
              <a:solidFill>
                <a:schemeClr val="bg2">
                  <a:lumMod val="25000"/>
                </a:schemeClr>
              </a:solidFill>
              <a:latin typeface="Lato" panose="020B0604020202020204" charset="0"/>
              <a:cs typeface="Arial" pitchFamily="34" charset="0"/>
            </a:endParaRPr>
          </a:p>
          <a:p>
            <a:pPr marL="285756" indent="-285756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588" dirty="0">
                <a:solidFill>
                  <a:schemeClr val="bg2">
                    <a:lumMod val="25000"/>
                  </a:schemeClr>
                </a:solidFill>
                <a:latin typeface="Lato" panose="020B0604020202020204" charset="0"/>
                <a:cs typeface="Arial" pitchFamily="34" charset="0"/>
              </a:rPr>
              <a:t>Some months later he noticed that low alloyed samples had rusted</a:t>
            </a:r>
          </a:p>
          <a:p>
            <a:pPr marL="285756" indent="-285756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1588" dirty="0">
              <a:solidFill>
                <a:schemeClr val="bg2">
                  <a:lumMod val="25000"/>
                </a:schemeClr>
              </a:solidFill>
              <a:latin typeface="Lato" panose="020B0604020202020204" charset="0"/>
              <a:cs typeface="Arial" pitchFamily="34" charset="0"/>
            </a:endParaRPr>
          </a:p>
          <a:p>
            <a:pPr marL="285756" indent="-285756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588" dirty="0">
                <a:solidFill>
                  <a:schemeClr val="bg2">
                    <a:lumMod val="25000"/>
                  </a:schemeClr>
                </a:solidFill>
                <a:latin typeface="Lato" panose="020B0604020202020204" charset="0"/>
                <a:cs typeface="Arial" pitchFamily="34" charset="0"/>
              </a:rPr>
              <a:t>The chromium alloyed samples were still bright</a:t>
            </a:r>
          </a:p>
          <a:p>
            <a:pPr marL="285756" indent="-285756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588" dirty="0">
              <a:solidFill>
                <a:schemeClr val="bg2">
                  <a:lumMod val="25000"/>
                </a:schemeClr>
              </a:solidFill>
              <a:latin typeface="Lato" panose="020B0604020202020204" charset="0"/>
              <a:cs typeface="Arial" pitchFamily="34" charset="0"/>
            </a:endParaRPr>
          </a:p>
        </p:txBody>
      </p:sp>
      <p:pic>
        <p:nvPicPr>
          <p:cNvPr id="1026" name="Picture 2" descr="https://upload.wikimedia.org/wikipedia/commons/1/16/Stainless_steel_nyt_1-31-19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6121" y="952494"/>
            <a:ext cx="3024336" cy="463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04112" y="5590982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+mj-lt"/>
              </a:rPr>
              <a:t>Announcement of </a:t>
            </a:r>
            <a:r>
              <a:rPr lang="en-US" sz="1200" dirty="0" err="1">
                <a:latin typeface="+mj-lt"/>
              </a:rPr>
              <a:t>Brearley's</a:t>
            </a:r>
            <a:r>
              <a:rPr lang="en-US" sz="1200" dirty="0">
                <a:latin typeface="+mj-lt"/>
              </a:rPr>
              <a:t> stainless steel discovery as it appeared in the 1915  </a:t>
            </a:r>
            <a:r>
              <a:rPr lang="en-US" sz="1200" i="1" dirty="0">
                <a:latin typeface="+mj-lt"/>
              </a:rPr>
              <a:t>New York Times</a:t>
            </a:r>
            <a:r>
              <a:rPr lang="en-US" sz="1200" dirty="0">
                <a:latin typeface="+mj-lt"/>
              </a:rPr>
              <a:t>.</a:t>
            </a:r>
          </a:p>
        </p:txBody>
      </p:sp>
      <p:pic>
        <p:nvPicPr>
          <p:cNvPr id="1028" name="Picture 4" descr="https://upload.wikimedia.org/wikipedia/commons/5/59/Harry_Brearle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106" y="2257288"/>
            <a:ext cx="3008711" cy="225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228615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424433" y="533138"/>
            <a:ext cx="494538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22" eaLnBrk="0" hangingPunct="0">
              <a:defRPr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Lato Black" pitchFamily="34" charset="0"/>
              </a:rPr>
              <a:t>Basic of Stainless Steel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Lato Black" pitchFamily="34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199272" y="2045411"/>
            <a:ext cx="6645275" cy="4352926"/>
            <a:chOff x="735" y="1117"/>
            <a:chExt cx="4186" cy="2742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1581" y="1407"/>
              <a:ext cx="3266" cy="1859"/>
              <a:chOff x="884" y="1480"/>
              <a:chExt cx="3266" cy="1859"/>
            </a:xfrm>
          </p:grpSpPr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" y="1480"/>
                <a:ext cx="724" cy="1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8" y="1480"/>
                <a:ext cx="740" cy="18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9" y="1480"/>
                <a:ext cx="664" cy="1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8" y="1480"/>
                <a:ext cx="1142" cy="18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561" y="1367"/>
              <a:ext cx="1" cy="18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88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561" y="3221"/>
              <a:ext cx="336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88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09" y="1511"/>
              <a:ext cx="3193" cy="1681"/>
            </a:xfrm>
            <a:custGeom>
              <a:avLst/>
              <a:gdLst>
                <a:gd name="T0" fmla="*/ 0 w 2881"/>
                <a:gd name="T1" fmla="*/ 46 h 1681"/>
                <a:gd name="T2" fmla="*/ 0 w 2881"/>
                <a:gd name="T3" fmla="*/ 116 h 1681"/>
                <a:gd name="T4" fmla="*/ 9 w 2881"/>
                <a:gd name="T5" fmla="*/ 186 h 1681"/>
                <a:gd name="T6" fmla="*/ 27 w 2881"/>
                <a:gd name="T7" fmla="*/ 256 h 1681"/>
                <a:gd name="T8" fmla="*/ 46 w 2881"/>
                <a:gd name="T9" fmla="*/ 326 h 1681"/>
                <a:gd name="T10" fmla="*/ 55 w 2881"/>
                <a:gd name="T11" fmla="*/ 396 h 1681"/>
                <a:gd name="T12" fmla="*/ 74 w 2881"/>
                <a:gd name="T13" fmla="*/ 478 h 1681"/>
                <a:gd name="T14" fmla="*/ 93 w 2881"/>
                <a:gd name="T15" fmla="*/ 560 h 1681"/>
                <a:gd name="T16" fmla="*/ 111 w 2881"/>
                <a:gd name="T17" fmla="*/ 641 h 1681"/>
                <a:gd name="T18" fmla="*/ 130 w 2881"/>
                <a:gd name="T19" fmla="*/ 723 h 1681"/>
                <a:gd name="T20" fmla="*/ 149 w 2881"/>
                <a:gd name="T21" fmla="*/ 805 h 1681"/>
                <a:gd name="T22" fmla="*/ 167 w 2881"/>
                <a:gd name="T23" fmla="*/ 875 h 1681"/>
                <a:gd name="T24" fmla="*/ 214 w 2881"/>
                <a:gd name="T25" fmla="*/ 945 h 1681"/>
                <a:gd name="T26" fmla="*/ 270 w 2881"/>
                <a:gd name="T27" fmla="*/ 991 h 1681"/>
                <a:gd name="T28" fmla="*/ 326 w 2881"/>
                <a:gd name="T29" fmla="*/ 1026 h 1681"/>
                <a:gd name="T30" fmla="*/ 382 w 2881"/>
                <a:gd name="T31" fmla="*/ 1038 h 1681"/>
                <a:gd name="T32" fmla="*/ 438 w 2881"/>
                <a:gd name="T33" fmla="*/ 1061 h 1681"/>
                <a:gd name="T34" fmla="*/ 494 w 2881"/>
                <a:gd name="T35" fmla="*/ 1073 h 1681"/>
                <a:gd name="T36" fmla="*/ 550 w 2881"/>
                <a:gd name="T37" fmla="*/ 1085 h 1681"/>
                <a:gd name="T38" fmla="*/ 606 w 2881"/>
                <a:gd name="T39" fmla="*/ 1096 h 1681"/>
                <a:gd name="T40" fmla="*/ 662 w 2881"/>
                <a:gd name="T41" fmla="*/ 1096 h 1681"/>
                <a:gd name="T42" fmla="*/ 718 w 2881"/>
                <a:gd name="T43" fmla="*/ 1096 h 1681"/>
                <a:gd name="T44" fmla="*/ 774 w 2881"/>
                <a:gd name="T45" fmla="*/ 1108 h 1681"/>
                <a:gd name="T46" fmla="*/ 830 w 2881"/>
                <a:gd name="T47" fmla="*/ 1120 h 1681"/>
                <a:gd name="T48" fmla="*/ 886 w 2881"/>
                <a:gd name="T49" fmla="*/ 1143 h 1681"/>
                <a:gd name="T50" fmla="*/ 942 w 2881"/>
                <a:gd name="T51" fmla="*/ 1178 h 1681"/>
                <a:gd name="T52" fmla="*/ 998 w 2881"/>
                <a:gd name="T53" fmla="*/ 1225 h 1681"/>
                <a:gd name="T54" fmla="*/ 1054 w 2881"/>
                <a:gd name="T55" fmla="*/ 1260 h 1681"/>
                <a:gd name="T56" fmla="*/ 1110 w 2881"/>
                <a:gd name="T57" fmla="*/ 1295 h 1681"/>
                <a:gd name="T58" fmla="*/ 1166 w 2881"/>
                <a:gd name="T59" fmla="*/ 1341 h 1681"/>
                <a:gd name="T60" fmla="*/ 1222 w 2881"/>
                <a:gd name="T61" fmla="*/ 1365 h 1681"/>
                <a:gd name="T62" fmla="*/ 1278 w 2881"/>
                <a:gd name="T63" fmla="*/ 1400 h 1681"/>
                <a:gd name="T64" fmla="*/ 1334 w 2881"/>
                <a:gd name="T65" fmla="*/ 1423 h 1681"/>
                <a:gd name="T66" fmla="*/ 1399 w 2881"/>
                <a:gd name="T67" fmla="*/ 1458 h 1681"/>
                <a:gd name="T68" fmla="*/ 1455 w 2881"/>
                <a:gd name="T69" fmla="*/ 1481 h 1681"/>
                <a:gd name="T70" fmla="*/ 1511 w 2881"/>
                <a:gd name="T71" fmla="*/ 1505 h 1681"/>
                <a:gd name="T72" fmla="*/ 1577 w 2881"/>
                <a:gd name="T73" fmla="*/ 1528 h 1681"/>
                <a:gd name="T74" fmla="*/ 1642 w 2881"/>
                <a:gd name="T75" fmla="*/ 1551 h 1681"/>
                <a:gd name="T76" fmla="*/ 1707 w 2881"/>
                <a:gd name="T77" fmla="*/ 1586 h 1681"/>
                <a:gd name="T78" fmla="*/ 1763 w 2881"/>
                <a:gd name="T79" fmla="*/ 1598 h 1681"/>
                <a:gd name="T80" fmla="*/ 1819 w 2881"/>
                <a:gd name="T81" fmla="*/ 1610 h 1681"/>
                <a:gd name="T82" fmla="*/ 1875 w 2881"/>
                <a:gd name="T83" fmla="*/ 1621 h 1681"/>
                <a:gd name="T84" fmla="*/ 1931 w 2881"/>
                <a:gd name="T85" fmla="*/ 1633 h 1681"/>
                <a:gd name="T86" fmla="*/ 2006 w 2881"/>
                <a:gd name="T87" fmla="*/ 1645 h 1681"/>
                <a:gd name="T88" fmla="*/ 2062 w 2881"/>
                <a:gd name="T89" fmla="*/ 1656 h 1681"/>
                <a:gd name="T90" fmla="*/ 2127 w 2881"/>
                <a:gd name="T91" fmla="*/ 1656 h 1681"/>
                <a:gd name="T92" fmla="*/ 2183 w 2881"/>
                <a:gd name="T93" fmla="*/ 1668 h 1681"/>
                <a:gd name="T94" fmla="*/ 2249 w 2881"/>
                <a:gd name="T95" fmla="*/ 1680 h 1681"/>
                <a:gd name="T96" fmla="*/ 2305 w 2881"/>
                <a:gd name="T97" fmla="*/ 1680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1" h="1681">
                  <a:moveTo>
                    <a:pt x="0" y="0"/>
                  </a:moveTo>
                  <a:lnTo>
                    <a:pt x="0" y="46"/>
                  </a:lnTo>
                  <a:lnTo>
                    <a:pt x="0" y="81"/>
                  </a:lnTo>
                  <a:lnTo>
                    <a:pt x="0" y="116"/>
                  </a:lnTo>
                  <a:lnTo>
                    <a:pt x="9" y="151"/>
                  </a:lnTo>
                  <a:lnTo>
                    <a:pt x="9" y="186"/>
                  </a:lnTo>
                  <a:lnTo>
                    <a:pt x="18" y="221"/>
                  </a:lnTo>
                  <a:lnTo>
                    <a:pt x="27" y="256"/>
                  </a:lnTo>
                  <a:lnTo>
                    <a:pt x="37" y="291"/>
                  </a:lnTo>
                  <a:lnTo>
                    <a:pt x="46" y="326"/>
                  </a:lnTo>
                  <a:lnTo>
                    <a:pt x="46" y="361"/>
                  </a:lnTo>
                  <a:lnTo>
                    <a:pt x="55" y="396"/>
                  </a:lnTo>
                  <a:lnTo>
                    <a:pt x="65" y="431"/>
                  </a:lnTo>
                  <a:lnTo>
                    <a:pt x="74" y="478"/>
                  </a:lnTo>
                  <a:lnTo>
                    <a:pt x="83" y="513"/>
                  </a:lnTo>
                  <a:lnTo>
                    <a:pt x="93" y="560"/>
                  </a:lnTo>
                  <a:lnTo>
                    <a:pt x="102" y="595"/>
                  </a:lnTo>
                  <a:lnTo>
                    <a:pt x="111" y="641"/>
                  </a:lnTo>
                  <a:lnTo>
                    <a:pt x="121" y="688"/>
                  </a:lnTo>
                  <a:lnTo>
                    <a:pt x="130" y="723"/>
                  </a:lnTo>
                  <a:lnTo>
                    <a:pt x="139" y="758"/>
                  </a:lnTo>
                  <a:lnTo>
                    <a:pt x="149" y="805"/>
                  </a:lnTo>
                  <a:lnTo>
                    <a:pt x="158" y="840"/>
                  </a:lnTo>
                  <a:lnTo>
                    <a:pt x="167" y="875"/>
                  </a:lnTo>
                  <a:lnTo>
                    <a:pt x="186" y="910"/>
                  </a:lnTo>
                  <a:lnTo>
                    <a:pt x="214" y="945"/>
                  </a:lnTo>
                  <a:lnTo>
                    <a:pt x="242" y="980"/>
                  </a:lnTo>
                  <a:lnTo>
                    <a:pt x="270" y="991"/>
                  </a:lnTo>
                  <a:lnTo>
                    <a:pt x="298" y="1015"/>
                  </a:lnTo>
                  <a:lnTo>
                    <a:pt x="326" y="1026"/>
                  </a:lnTo>
                  <a:lnTo>
                    <a:pt x="354" y="1038"/>
                  </a:lnTo>
                  <a:lnTo>
                    <a:pt x="382" y="1038"/>
                  </a:lnTo>
                  <a:lnTo>
                    <a:pt x="410" y="1050"/>
                  </a:lnTo>
                  <a:lnTo>
                    <a:pt x="438" y="1061"/>
                  </a:lnTo>
                  <a:lnTo>
                    <a:pt x="466" y="1061"/>
                  </a:lnTo>
                  <a:lnTo>
                    <a:pt x="494" y="1073"/>
                  </a:lnTo>
                  <a:lnTo>
                    <a:pt x="522" y="1085"/>
                  </a:lnTo>
                  <a:lnTo>
                    <a:pt x="550" y="1085"/>
                  </a:lnTo>
                  <a:lnTo>
                    <a:pt x="578" y="1085"/>
                  </a:lnTo>
                  <a:lnTo>
                    <a:pt x="606" y="1096"/>
                  </a:lnTo>
                  <a:lnTo>
                    <a:pt x="634" y="1096"/>
                  </a:lnTo>
                  <a:lnTo>
                    <a:pt x="662" y="1096"/>
                  </a:lnTo>
                  <a:lnTo>
                    <a:pt x="690" y="1096"/>
                  </a:lnTo>
                  <a:lnTo>
                    <a:pt x="718" y="1096"/>
                  </a:lnTo>
                  <a:lnTo>
                    <a:pt x="746" y="1108"/>
                  </a:lnTo>
                  <a:lnTo>
                    <a:pt x="774" y="1108"/>
                  </a:lnTo>
                  <a:lnTo>
                    <a:pt x="802" y="1120"/>
                  </a:lnTo>
                  <a:lnTo>
                    <a:pt x="830" y="1120"/>
                  </a:lnTo>
                  <a:lnTo>
                    <a:pt x="858" y="1131"/>
                  </a:lnTo>
                  <a:lnTo>
                    <a:pt x="886" y="1143"/>
                  </a:lnTo>
                  <a:lnTo>
                    <a:pt x="914" y="1155"/>
                  </a:lnTo>
                  <a:lnTo>
                    <a:pt x="942" y="1178"/>
                  </a:lnTo>
                  <a:lnTo>
                    <a:pt x="970" y="1201"/>
                  </a:lnTo>
                  <a:lnTo>
                    <a:pt x="998" y="1225"/>
                  </a:lnTo>
                  <a:lnTo>
                    <a:pt x="1026" y="1236"/>
                  </a:lnTo>
                  <a:lnTo>
                    <a:pt x="1054" y="1260"/>
                  </a:lnTo>
                  <a:lnTo>
                    <a:pt x="1082" y="1283"/>
                  </a:lnTo>
                  <a:lnTo>
                    <a:pt x="1110" y="1295"/>
                  </a:lnTo>
                  <a:lnTo>
                    <a:pt x="1138" y="1318"/>
                  </a:lnTo>
                  <a:lnTo>
                    <a:pt x="1166" y="1341"/>
                  </a:lnTo>
                  <a:lnTo>
                    <a:pt x="1194" y="1353"/>
                  </a:lnTo>
                  <a:lnTo>
                    <a:pt x="1222" y="1365"/>
                  </a:lnTo>
                  <a:lnTo>
                    <a:pt x="1250" y="1388"/>
                  </a:lnTo>
                  <a:lnTo>
                    <a:pt x="1278" y="1400"/>
                  </a:lnTo>
                  <a:lnTo>
                    <a:pt x="1306" y="1411"/>
                  </a:lnTo>
                  <a:lnTo>
                    <a:pt x="1334" y="1423"/>
                  </a:lnTo>
                  <a:lnTo>
                    <a:pt x="1371" y="1446"/>
                  </a:lnTo>
                  <a:lnTo>
                    <a:pt x="1399" y="1458"/>
                  </a:lnTo>
                  <a:lnTo>
                    <a:pt x="1427" y="1470"/>
                  </a:lnTo>
                  <a:lnTo>
                    <a:pt x="1455" y="1481"/>
                  </a:lnTo>
                  <a:lnTo>
                    <a:pt x="1483" y="1493"/>
                  </a:lnTo>
                  <a:lnTo>
                    <a:pt x="1511" y="1505"/>
                  </a:lnTo>
                  <a:lnTo>
                    <a:pt x="1539" y="1516"/>
                  </a:lnTo>
                  <a:lnTo>
                    <a:pt x="1577" y="1528"/>
                  </a:lnTo>
                  <a:lnTo>
                    <a:pt x="1614" y="1540"/>
                  </a:lnTo>
                  <a:lnTo>
                    <a:pt x="1642" y="1551"/>
                  </a:lnTo>
                  <a:lnTo>
                    <a:pt x="1679" y="1575"/>
                  </a:lnTo>
                  <a:lnTo>
                    <a:pt x="1707" y="1586"/>
                  </a:lnTo>
                  <a:lnTo>
                    <a:pt x="1735" y="1586"/>
                  </a:lnTo>
                  <a:lnTo>
                    <a:pt x="1763" y="1598"/>
                  </a:lnTo>
                  <a:lnTo>
                    <a:pt x="1791" y="1610"/>
                  </a:lnTo>
                  <a:lnTo>
                    <a:pt x="1819" y="1610"/>
                  </a:lnTo>
                  <a:lnTo>
                    <a:pt x="1847" y="1621"/>
                  </a:lnTo>
                  <a:lnTo>
                    <a:pt x="1875" y="1621"/>
                  </a:lnTo>
                  <a:lnTo>
                    <a:pt x="1903" y="1621"/>
                  </a:lnTo>
                  <a:lnTo>
                    <a:pt x="1931" y="1633"/>
                  </a:lnTo>
                  <a:lnTo>
                    <a:pt x="1969" y="1633"/>
                  </a:lnTo>
                  <a:lnTo>
                    <a:pt x="2006" y="1645"/>
                  </a:lnTo>
                  <a:lnTo>
                    <a:pt x="2034" y="1645"/>
                  </a:lnTo>
                  <a:lnTo>
                    <a:pt x="2062" y="1656"/>
                  </a:lnTo>
                  <a:lnTo>
                    <a:pt x="2090" y="1656"/>
                  </a:lnTo>
                  <a:lnTo>
                    <a:pt x="2127" y="1656"/>
                  </a:lnTo>
                  <a:lnTo>
                    <a:pt x="2155" y="1668"/>
                  </a:lnTo>
                  <a:lnTo>
                    <a:pt x="2183" y="1668"/>
                  </a:lnTo>
                  <a:lnTo>
                    <a:pt x="2221" y="1680"/>
                  </a:lnTo>
                  <a:lnTo>
                    <a:pt x="2249" y="1680"/>
                  </a:lnTo>
                  <a:lnTo>
                    <a:pt x="2277" y="1680"/>
                  </a:lnTo>
                  <a:lnTo>
                    <a:pt x="2305" y="1680"/>
                  </a:lnTo>
                  <a:lnTo>
                    <a:pt x="2880" y="1680"/>
                  </a:lnTo>
                </a:path>
              </a:pathLst>
            </a:custGeom>
            <a:noFill/>
            <a:ln w="50800" cap="rnd" cmpd="sng">
              <a:solidFill>
                <a:schemeClr val="accent2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35" y="1117"/>
              <a:ext cx="880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GB" altLang="en-US" sz="2400"/>
                <a:t>Corrosion</a:t>
              </a:r>
            </a:p>
            <a:p>
              <a:pPr>
                <a:spcBef>
                  <a:spcPct val="0"/>
                </a:spcBef>
                <a:buClrTx/>
              </a:pPr>
              <a:r>
                <a:rPr lang="en-GB" altLang="en-US" sz="2400"/>
                <a:t>Rate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579" y="3568"/>
              <a:ext cx="16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0"/>
                </a:spcBef>
                <a:buClrTx/>
              </a:pPr>
              <a:r>
                <a:rPr lang="en-GB" altLang="en-US" sz="2400"/>
                <a:t>Chromium Content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441" y="3221"/>
              <a:ext cx="4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0"/>
                </a:spcBef>
                <a:buClrTx/>
              </a:pPr>
              <a:r>
                <a:rPr lang="en-GB" altLang="en-US" sz="2400"/>
                <a:t>10%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415" y="3229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0"/>
                </a:spcBef>
                <a:buClrTx/>
              </a:pPr>
              <a:r>
                <a:rPr lang="en-GB" altLang="en-US" sz="2400"/>
                <a:t>5%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999" y="3229"/>
              <a:ext cx="4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0"/>
                </a:spcBef>
                <a:buClrTx/>
              </a:pPr>
              <a:r>
                <a:rPr lang="en-GB" altLang="en-US" sz="2400"/>
                <a:t>12%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675" y="1497"/>
              <a:ext cx="2142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l">
                <a:spcBef>
                  <a:spcPct val="0"/>
                </a:spcBef>
                <a:buClrTx/>
              </a:pPr>
              <a:r>
                <a:rPr lang="en-GB" altLang="en-US" sz="2000" dirty="0">
                  <a:solidFill>
                    <a:schemeClr val="bg1"/>
                  </a:solidFill>
                </a:rPr>
                <a:t>Stainless steel is an alloy</a:t>
              </a:r>
            </a:p>
            <a:p>
              <a:pPr algn="l">
                <a:spcBef>
                  <a:spcPct val="0"/>
                </a:spcBef>
                <a:buClrTx/>
              </a:pPr>
              <a:r>
                <a:rPr lang="en-GB" altLang="en-US" sz="2000" dirty="0">
                  <a:solidFill>
                    <a:schemeClr val="bg1"/>
                  </a:solidFill>
                </a:rPr>
                <a:t>of iron and chromium </a:t>
              </a:r>
            </a:p>
            <a:p>
              <a:pPr algn="l">
                <a:spcBef>
                  <a:spcPct val="0"/>
                </a:spcBef>
                <a:buClrTx/>
              </a:pPr>
              <a:r>
                <a:rPr lang="en-GB" altLang="en-US" sz="2000" dirty="0">
                  <a:solidFill>
                    <a:schemeClr val="bg1"/>
                  </a:solidFill>
                </a:rPr>
                <a:t>containing a minimum of</a:t>
              </a:r>
            </a:p>
            <a:p>
              <a:pPr algn="l">
                <a:spcBef>
                  <a:spcPct val="0"/>
                </a:spcBef>
                <a:buClrTx/>
              </a:pPr>
              <a:r>
                <a:rPr lang="en-GB" altLang="en-US" sz="2000" dirty="0">
                  <a:solidFill>
                    <a:schemeClr val="bg1"/>
                  </a:solidFill>
                </a:rPr>
                <a:t>12% chromium.</a:t>
              </a:r>
            </a:p>
          </p:txBody>
        </p:sp>
      </p:grp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7605749" y="978537"/>
            <a:ext cx="3228686" cy="1295947"/>
            <a:chOff x="194" y="-96"/>
            <a:chExt cx="6696" cy="2593"/>
          </a:xfrm>
        </p:grpSpPr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94" y="1183"/>
              <a:ext cx="4417" cy="673"/>
            </a:xfrm>
            <a:custGeom>
              <a:avLst/>
              <a:gdLst>
                <a:gd name="T0" fmla="*/ 816 w 4417"/>
                <a:gd name="T1" fmla="*/ 0 h 673"/>
                <a:gd name="T2" fmla="*/ 0 w 4417"/>
                <a:gd name="T3" fmla="*/ 672 h 673"/>
                <a:gd name="T4" fmla="*/ 3504 w 4417"/>
                <a:gd name="T5" fmla="*/ 672 h 673"/>
                <a:gd name="T6" fmla="*/ 4416 w 4417"/>
                <a:gd name="T7" fmla="*/ 0 h 673"/>
                <a:gd name="T8" fmla="*/ 816 w 4417"/>
                <a:gd name="T9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7" h="673">
                  <a:moveTo>
                    <a:pt x="816" y="0"/>
                  </a:moveTo>
                  <a:lnTo>
                    <a:pt x="0" y="672"/>
                  </a:lnTo>
                  <a:lnTo>
                    <a:pt x="3504" y="672"/>
                  </a:lnTo>
                  <a:lnTo>
                    <a:pt x="4416" y="0"/>
                  </a:lnTo>
                  <a:lnTo>
                    <a:pt x="816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94" y="1087"/>
              <a:ext cx="4417" cy="673"/>
            </a:xfrm>
            <a:custGeom>
              <a:avLst/>
              <a:gdLst>
                <a:gd name="T0" fmla="*/ 816 w 4417"/>
                <a:gd name="T1" fmla="*/ 0 h 673"/>
                <a:gd name="T2" fmla="*/ 0 w 4417"/>
                <a:gd name="T3" fmla="*/ 672 h 673"/>
                <a:gd name="T4" fmla="*/ 3504 w 4417"/>
                <a:gd name="T5" fmla="*/ 672 h 673"/>
                <a:gd name="T6" fmla="*/ 4416 w 4417"/>
                <a:gd name="T7" fmla="*/ 0 h 673"/>
                <a:gd name="T8" fmla="*/ 816 w 4417"/>
                <a:gd name="T9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7" h="673">
                  <a:moveTo>
                    <a:pt x="816" y="0"/>
                  </a:moveTo>
                  <a:lnTo>
                    <a:pt x="0" y="672"/>
                  </a:lnTo>
                  <a:lnTo>
                    <a:pt x="3504" y="672"/>
                  </a:lnTo>
                  <a:lnTo>
                    <a:pt x="4416" y="0"/>
                  </a:lnTo>
                  <a:lnTo>
                    <a:pt x="816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222" y="1296"/>
              <a:ext cx="4417" cy="1201"/>
            </a:xfrm>
            <a:custGeom>
              <a:avLst/>
              <a:gdLst>
                <a:gd name="T0" fmla="*/ 0 w 4417"/>
                <a:gd name="T1" fmla="*/ 672 h 1201"/>
                <a:gd name="T2" fmla="*/ 0 w 4417"/>
                <a:gd name="T3" fmla="*/ 1200 h 1201"/>
                <a:gd name="T4" fmla="*/ 3504 w 4417"/>
                <a:gd name="T5" fmla="*/ 1200 h 1201"/>
                <a:gd name="T6" fmla="*/ 4416 w 4417"/>
                <a:gd name="T7" fmla="*/ 528 h 1201"/>
                <a:gd name="T8" fmla="*/ 4416 w 4417"/>
                <a:gd name="T9" fmla="*/ 0 h 1201"/>
                <a:gd name="T10" fmla="*/ 3504 w 4417"/>
                <a:gd name="T11" fmla="*/ 672 h 1201"/>
                <a:gd name="T12" fmla="*/ 0 w 4417"/>
                <a:gd name="T13" fmla="*/ 672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7" h="1201">
                  <a:moveTo>
                    <a:pt x="0" y="672"/>
                  </a:moveTo>
                  <a:lnTo>
                    <a:pt x="0" y="1200"/>
                  </a:lnTo>
                  <a:lnTo>
                    <a:pt x="3504" y="1200"/>
                  </a:lnTo>
                  <a:lnTo>
                    <a:pt x="4416" y="528"/>
                  </a:lnTo>
                  <a:lnTo>
                    <a:pt x="4416" y="0"/>
                  </a:lnTo>
                  <a:lnTo>
                    <a:pt x="3504" y="672"/>
                  </a:lnTo>
                  <a:lnTo>
                    <a:pt x="0" y="672"/>
                  </a:lnTo>
                </a:path>
              </a:pathLst>
            </a:custGeom>
            <a:solidFill>
              <a:srgbClr val="DDDDDD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94" y="1087"/>
              <a:ext cx="4417" cy="769"/>
            </a:xfrm>
            <a:custGeom>
              <a:avLst/>
              <a:gdLst>
                <a:gd name="T0" fmla="*/ 0 w 4417"/>
                <a:gd name="T1" fmla="*/ 672 h 769"/>
                <a:gd name="T2" fmla="*/ 0 w 4417"/>
                <a:gd name="T3" fmla="*/ 768 h 769"/>
                <a:gd name="T4" fmla="*/ 3504 w 4417"/>
                <a:gd name="T5" fmla="*/ 768 h 769"/>
                <a:gd name="T6" fmla="*/ 4416 w 4417"/>
                <a:gd name="T7" fmla="*/ 96 h 769"/>
                <a:gd name="T8" fmla="*/ 4416 w 4417"/>
                <a:gd name="T9" fmla="*/ 0 h 769"/>
                <a:gd name="T10" fmla="*/ 3504 w 4417"/>
                <a:gd name="T11" fmla="*/ 672 h 769"/>
                <a:gd name="T12" fmla="*/ 0 w 4417"/>
                <a:gd name="T13" fmla="*/ 672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7" h="769">
                  <a:moveTo>
                    <a:pt x="0" y="672"/>
                  </a:moveTo>
                  <a:lnTo>
                    <a:pt x="0" y="768"/>
                  </a:lnTo>
                  <a:lnTo>
                    <a:pt x="3504" y="768"/>
                  </a:lnTo>
                  <a:lnTo>
                    <a:pt x="4416" y="96"/>
                  </a:lnTo>
                  <a:lnTo>
                    <a:pt x="4416" y="0"/>
                  </a:lnTo>
                  <a:lnTo>
                    <a:pt x="3504" y="672"/>
                  </a:lnTo>
                  <a:lnTo>
                    <a:pt x="0" y="672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1103" y="-96"/>
              <a:ext cx="3298" cy="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>
                <a:spcBef>
                  <a:spcPct val="0"/>
                </a:spcBef>
                <a:buClrTx/>
              </a:pPr>
              <a:r>
                <a:rPr lang="en-GB" altLang="en-US" sz="1588" dirty="0"/>
                <a:t>12% Cr = full oxide cover</a:t>
              </a: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3698" y="1759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88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4754" y="799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88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4754" y="1183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88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4790" y="885"/>
              <a:ext cx="2100" cy="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0"/>
                </a:spcBef>
                <a:buClrTx/>
              </a:pPr>
              <a:r>
                <a:rPr lang="en-GB" altLang="en-US" sz="1588" dirty="0"/>
                <a:t>1-2 atoms</a:t>
              </a:r>
            </a:p>
            <a:p>
              <a:pPr algn="l">
                <a:spcBef>
                  <a:spcPct val="0"/>
                </a:spcBef>
                <a:buClrTx/>
              </a:pPr>
              <a:r>
                <a:rPr lang="en-GB" altLang="en-US" sz="1588" dirty="0"/>
                <a:t>thick</a:t>
              </a:r>
            </a:p>
          </p:txBody>
        </p:sp>
      </p:grp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7947025" y="2576513"/>
            <a:ext cx="3001157" cy="329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600" dirty="0">
                <a:latin typeface="Lato" panose="020F0502020204030203"/>
                <a:ea typeface="宋体" charset="-122"/>
                <a:cs typeface="Arial" pitchFamily="34" charset="0"/>
              </a:rPr>
              <a:t>Thin, tenacious, hard, tough, passive, corrosion resistant coating. </a:t>
            </a:r>
          </a:p>
          <a:p>
            <a:pPr>
              <a:spcBef>
                <a:spcPct val="0"/>
              </a:spcBef>
            </a:pPr>
            <a:endParaRPr lang="en-GB" altLang="en-US" sz="1600" dirty="0">
              <a:latin typeface="Lato" panose="020F0502020204030203"/>
              <a:ea typeface="宋体" charset="-122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dirty="0">
                <a:latin typeface="Lato" panose="020F0502020204030203"/>
                <a:ea typeface="宋体" charset="-122"/>
                <a:cs typeface="Arial" pitchFamily="34" charset="0"/>
              </a:rPr>
              <a:t>Re-passivates in the presence of oxygen when scratched, or damaged.</a:t>
            </a:r>
          </a:p>
          <a:p>
            <a:pPr algn="l">
              <a:spcBef>
                <a:spcPct val="0"/>
              </a:spcBef>
              <a:buClrTx/>
            </a:pPr>
            <a:endParaRPr lang="en-GB" altLang="en-US" sz="1600" b="1" dirty="0"/>
          </a:p>
          <a:p>
            <a:pPr algn="l">
              <a:spcBef>
                <a:spcPct val="0"/>
              </a:spcBef>
              <a:buClrTx/>
            </a:pPr>
            <a:r>
              <a:rPr lang="en-GB" altLang="en-US" sz="1600" dirty="0">
                <a:latin typeface="Lato" panose="020F0502020204030203"/>
                <a:ea typeface="宋体" charset="-122"/>
                <a:cs typeface="Arial" pitchFamily="34" charset="0"/>
              </a:rPr>
              <a:t>Used for:</a:t>
            </a:r>
          </a:p>
          <a:p>
            <a:pPr algn="l">
              <a:spcBef>
                <a:spcPct val="0"/>
              </a:spcBef>
              <a:buClrTx/>
            </a:pPr>
            <a:r>
              <a:rPr lang="en-GB" altLang="en-US" sz="1600" b="1" dirty="0">
                <a:latin typeface="Lato" panose="020F0502020204030203"/>
                <a:ea typeface="宋体" charset="-122"/>
                <a:cs typeface="Arial" pitchFamily="34" charset="0"/>
              </a:rPr>
              <a:t>Aesthetics</a:t>
            </a:r>
          </a:p>
          <a:p>
            <a:pPr algn="l">
              <a:spcBef>
                <a:spcPct val="0"/>
              </a:spcBef>
              <a:buClrTx/>
            </a:pPr>
            <a:r>
              <a:rPr lang="en-GB" altLang="en-US" sz="1600" b="1" dirty="0">
                <a:latin typeface="Lato" panose="020F0502020204030203"/>
                <a:ea typeface="宋体" charset="-122"/>
                <a:cs typeface="Arial" pitchFamily="34" charset="0"/>
              </a:rPr>
              <a:t>Hygiene</a:t>
            </a:r>
          </a:p>
          <a:p>
            <a:pPr algn="l">
              <a:spcBef>
                <a:spcPct val="0"/>
              </a:spcBef>
              <a:buClrTx/>
            </a:pPr>
            <a:r>
              <a:rPr lang="en-GB" altLang="en-US" sz="1600" b="1" dirty="0">
                <a:latin typeface="Lato" panose="020F0502020204030203"/>
                <a:ea typeface="宋体" charset="-122"/>
                <a:cs typeface="Arial" pitchFamily="34" charset="0"/>
              </a:rPr>
              <a:t>Longevity</a:t>
            </a:r>
          </a:p>
          <a:p>
            <a:pPr algn="l">
              <a:spcBef>
                <a:spcPct val="0"/>
              </a:spcBef>
              <a:buClrTx/>
            </a:pPr>
            <a:r>
              <a:rPr lang="en-GB" altLang="en-US" sz="1600" b="1" dirty="0">
                <a:latin typeface="Lato" panose="020F0502020204030203"/>
                <a:ea typeface="宋体" charset="-122"/>
                <a:cs typeface="Arial" pitchFamily="34" charset="0"/>
              </a:rPr>
              <a:t>Cryogenics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6497" y="1152768"/>
            <a:ext cx="54173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200" b="1" i="1" dirty="0">
                <a:solidFill>
                  <a:schemeClr val="folHlink"/>
                </a:solidFill>
              </a:rPr>
              <a:t>Stainless Steel is an Alloy with a minimum 12% </a:t>
            </a:r>
            <a:r>
              <a:rPr lang="en-US" altLang="en-US" sz="2200" b="1" dirty="0">
                <a:solidFill>
                  <a:schemeClr val="folHlink"/>
                </a:solidFill>
              </a:rPr>
              <a:t>Cr</a:t>
            </a:r>
          </a:p>
        </p:txBody>
      </p:sp>
      <p:sp>
        <p:nvSpPr>
          <p:cNvPr id="3" name="Rectángulo 16">
            <a:extLst>
              <a:ext uri="{FF2B5EF4-FFF2-40B4-BE49-F238E27FC236}">
                <a16:creationId xmlns:a16="http://schemas.microsoft.com/office/drawing/2014/main" id="{37AF51B1-842D-1686-6A9E-D2EF74AB89F8}"/>
              </a:ext>
            </a:extLst>
          </p:cNvPr>
          <p:cNvSpPr/>
          <p:nvPr/>
        </p:nvSpPr>
        <p:spPr bwMode="auto">
          <a:xfrm>
            <a:off x="1380060" y="19085"/>
            <a:ext cx="6745813" cy="511037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spcBef>
                <a:spcPts val="1345"/>
              </a:spcBef>
            </a:pPr>
            <a:r>
              <a:rPr lang="en-US" sz="2200" b="1" kern="0" spc="-90" dirty="0">
                <a:solidFill>
                  <a:srgbClr val="F84273"/>
                </a:solidFill>
                <a:latin typeface="Tahoma"/>
                <a:cs typeface="Tahoma"/>
              </a:rPr>
              <a:t>TECHNICAL CENTRE   </a:t>
            </a:r>
          </a:p>
        </p:txBody>
      </p:sp>
    </p:spTree>
    <p:extLst>
      <p:ext uri="{BB962C8B-B14F-4D97-AF65-F5344CB8AC3E}">
        <p14:creationId xmlns:p14="http://schemas.microsoft.com/office/powerpoint/2010/main" val="1059576322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424433" y="533138"/>
            <a:ext cx="494538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22" eaLnBrk="0" hangingPunct="0">
              <a:defRPr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Lato Black" pitchFamily="34" charset="0"/>
              </a:rPr>
              <a:t>Effects of Alloying Elements  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Lato Black" pitchFamily="34" charset="0"/>
            </a:endParaRPr>
          </a:p>
        </p:txBody>
      </p:sp>
      <p:sp>
        <p:nvSpPr>
          <p:cNvPr id="8" name="Rectángulo 24"/>
          <p:cNvSpPr/>
          <p:nvPr/>
        </p:nvSpPr>
        <p:spPr>
          <a:xfrm>
            <a:off x="844970" y="1000939"/>
            <a:ext cx="674581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6" indent="-285756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E20015"/>
                </a:solidFill>
                <a:latin typeface="Lato" panose="020B0604020202020204"/>
              </a:rPr>
              <a:t>Chromium: </a:t>
            </a:r>
          </a:p>
          <a:p>
            <a:pPr marL="1200179" lvl="2" indent="-285756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  <a:latin typeface="Lato" panose="020B0604020202020204"/>
              </a:rPr>
              <a:t>Most important alloying element</a:t>
            </a:r>
          </a:p>
          <a:p>
            <a:pPr marL="1200179" lvl="2" indent="-285756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  <a:latin typeface="Lato" panose="020B0604020202020204"/>
              </a:rPr>
              <a:t>The passive oxide layer is compound by Cr</a:t>
            </a:r>
            <a:r>
              <a:rPr lang="en-US" sz="1600" baseline="-25000" dirty="0">
                <a:solidFill>
                  <a:schemeClr val="tx2"/>
                </a:solidFill>
                <a:latin typeface="Lato" panose="020B0604020202020204"/>
              </a:rPr>
              <a:t>2</a:t>
            </a:r>
            <a:r>
              <a:rPr lang="en-US" sz="1600" dirty="0">
                <a:solidFill>
                  <a:schemeClr val="tx2"/>
                </a:solidFill>
                <a:latin typeface="Lato" panose="020B0604020202020204"/>
              </a:rPr>
              <a:t>O</a:t>
            </a:r>
            <a:r>
              <a:rPr lang="en-US" sz="1600" baseline="-25000" dirty="0">
                <a:solidFill>
                  <a:schemeClr val="tx2"/>
                </a:solidFill>
                <a:latin typeface="Lato" panose="020B0604020202020204"/>
              </a:rPr>
              <a:t>3</a:t>
            </a:r>
            <a:r>
              <a:rPr lang="en-US" sz="1600" dirty="0">
                <a:solidFill>
                  <a:schemeClr val="tx2"/>
                </a:solidFill>
                <a:latin typeface="Lato" panose="020B0604020202020204"/>
              </a:rPr>
              <a:t>,</a:t>
            </a:r>
          </a:p>
          <a:p>
            <a:pPr marL="1200179" lvl="2" indent="-285756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  <a:latin typeface="Lato" panose="020B0604020202020204"/>
              </a:rPr>
              <a:t>Quality and formation speed of passive layer depends on Cr content</a:t>
            </a:r>
          </a:p>
          <a:p>
            <a:pPr lvl="2">
              <a:buClr>
                <a:srgbClr val="C00000"/>
              </a:buClr>
            </a:pPr>
            <a:endParaRPr lang="en-US" dirty="0">
              <a:solidFill>
                <a:schemeClr val="tx2"/>
              </a:solidFill>
              <a:latin typeface="Lato" panose="020B0604020202020204"/>
            </a:endParaRPr>
          </a:p>
          <a:p>
            <a:pPr marL="285756" indent="-285756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E20015"/>
                </a:solidFill>
                <a:latin typeface="Lato" panose="020B0604020202020204"/>
              </a:rPr>
              <a:t>Nickel:</a:t>
            </a:r>
            <a:endParaRPr lang="en-US" sz="1463" dirty="0">
              <a:solidFill>
                <a:schemeClr val="tx2"/>
              </a:solidFill>
            </a:endParaRPr>
          </a:p>
          <a:p>
            <a:pPr marL="1200179" lvl="2" indent="-285756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  <a:latin typeface="Lato" panose="020B0604020202020204"/>
              </a:rPr>
              <a:t>Has detrimental influence in the corrosion resistance</a:t>
            </a:r>
          </a:p>
          <a:p>
            <a:pPr marL="1200179" lvl="2" indent="-285756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  <a:latin typeface="Lato" panose="020B0604020202020204"/>
              </a:rPr>
              <a:t>But it is completely needed to hold an austenitic structure of the steel</a:t>
            </a:r>
            <a:r>
              <a:rPr lang="en-US" dirty="0">
                <a:solidFill>
                  <a:schemeClr val="tx2"/>
                </a:solidFill>
                <a:latin typeface="Lato" panose="020B0604020202020204"/>
              </a:rPr>
              <a:t>.</a:t>
            </a:r>
          </a:p>
          <a:p>
            <a:pPr lvl="2">
              <a:buClr>
                <a:srgbClr val="C00000"/>
              </a:buClr>
            </a:pPr>
            <a:endParaRPr lang="en-US" dirty="0">
              <a:solidFill>
                <a:schemeClr val="tx2"/>
              </a:solidFill>
              <a:latin typeface="Lato" panose="020B0604020202020204"/>
            </a:endParaRPr>
          </a:p>
          <a:p>
            <a:pPr marL="285756" indent="-285756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E20015"/>
                </a:solidFill>
                <a:latin typeface="Lato" panose="020B0604020202020204"/>
              </a:rPr>
              <a:t>Molybdenum</a:t>
            </a:r>
          </a:p>
          <a:p>
            <a:pPr marL="1254155" indent="-342909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  <a:latin typeface="Lato" panose="020B0604020202020204"/>
              </a:rPr>
              <a:t>Helps the formation of a strong passive layer,</a:t>
            </a:r>
          </a:p>
          <a:p>
            <a:pPr marL="1254155" indent="-342909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  <a:latin typeface="Lato" panose="020B0604020202020204"/>
              </a:rPr>
              <a:t>But too high Mo content will lead to the formation of intermetallic phases, detrimental for the corrosion resistance.</a:t>
            </a:r>
          </a:p>
          <a:p>
            <a:pPr marL="285756" indent="-285756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E20015"/>
              </a:solidFill>
              <a:latin typeface="Lato" panose="020B0604020202020204"/>
            </a:endParaRPr>
          </a:p>
          <a:p>
            <a:pPr marL="285756" indent="-285756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E20015"/>
                </a:solidFill>
                <a:latin typeface="Lato" panose="020B0604020202020204"/>
              </a:rPr>
              <a:t>Carbon, Sulphur and </a:t>
            </a:r>
            <a:r>
              <a:rPr lang="en-GB" sz="2000" dirty="0">
                <a:solidFill>
                  <a:srgbClr val="E20015"/>
                </a:solidFill>
                <a:latin typeface="Lato" panose="020B0604020202020204"/>
              </a:rPr>
              <a:t>Phosphorus</a:t>
            </a:r>
            <a:r>
              <a:rPr lang="en-US" sz="2000" dirty="0">
                <a:solidFill>
                  <a:srgbClr val="E20015"/>
                </a:solidFill>
                <a:latin typeface="Lato" panose="020B0604020202020204"/>
              </a:rPr>
              <a:t> also help:</a:t>
            </a:r>
          </a:p>
          <a:p>
            <a:pPr marL="1200179" lvl="2" indent="-285756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  <a:latin typeface="Lato" panose="020B0604020202020204"/>
              </a:rPr>
              <a:t>Less will lead to lower impurity segregation, precipitations and therefore better corrosion behaviour</a:t>
            </a:r>
            <a:r>
              <a:rPr lang="en-US" dirty="0">
                <a:solidFill>
                  <a:schemeClr val="tx2"/>
                </a:solidFill>
                <a:latin typeface="Lato" panose="020B0604020202020204"/>
              </a:rPr>
              <a:t>.</a:t>
            </a:r>
          </a:p>
        </p:txBody>
      </p:sp>
      <p:sp>
        <p:nvSpPr>
          <p:cNvPr id="2" name="Rectángulo 16">
            <a:extLst>
              <a:ext uri="{FF2B5EF4-FFF2-40B4-BE49-F238E27FC236}">
                <a16:creationId xmlns:a16="http://schemas.microsoft.com/office/drawing/2014/main" id="{EA88A8B4-3E42-FB8D-E8A7-D1466C86861E}"/>
              </a:ext>
            </a:extLst>
          </p:cNvPr>
          <p:cNvSpPr/>
          <p:nvPr/>
        </p:nvSpPr>
        <p:spPr bwMode="auto">
          <a:xfrm>
            <a:off x="1380060" y="19085"/>
            <a:ext cx="6745813" cy="511037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spcBef>
                <a:spcPts val="1345"/>
              </a:spcBef>
            </a:pPr>
            <a:r>
              <a:rPr lang="en-US" sz="2200" b="1" kern="0" spc="-90" dirty="0">
                <a:solidFill>
                  <a:srgbClr val="F84273"/>
                </a:solidFill>
                <a:latin typeface="Tahoma"/>
                <a:cs typeface="Tahoma"/>
              </a:rPr>
              <a:t>TECHNICAL CENTRE  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FE7C8B9-6030-653E-C1AB-5E2BCB784125}"/>
              </a:ext>
            </a:extLst>
          </p:cNvPr>
          <p:cNvGraphicFramePr>
            <a:graphicFrameLocks/>
          </p:cNvGraphicFramePr>
          <p:nvPr/>
        </p:nvGraphicFramePr>
        <p:xfrm>
          <a:off x="7672552" y="1442156"/>
          <a:ext cx="4445876" cy="4351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261092" imgH="6099048" progId="Word.Document.8">
                  <p:embed/>
                </p:oleObj>
              </mc:Choice>
              <mc:Fallback>
                <p:oleObj name="Document" r:id="rId2" imgW="10261092" imgH="6099048" progId="Word.Documen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FE7C8B9-6030-653E-C1AB-5E2BCB78412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552" y="1442156"/>
                        <a:ext cx="4445876" cy="4351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364262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13F6689-88FF-8E53-0C74-16C110D8DC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57538" y="1081185"/>
            <a:ext cx="462915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CORROSION &amp; MATERIAL SELECTION</a:t>
            </a:r>
          </a:p>
        </p:txBody>
      </p:sp>
    </p:spTree>
    <p:extLst>
      <p:ext uri="{BB962C8B-B14F-4D97-AF65-F5344CB8AC3E}">
        <p14:creationId xmlns:p14="http://schemas.microsoft.com/office/powerpoint/2010/main" val="168638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6B38AD97-10D0-C08F-53FE-F4C4EAE9BDB3}"/>
              </a:ext>
            </a:extLst>
          </p:cNvPr>
          <p:cNvSpPr/>
          <p:nvPr/>
        </p:nvSpPr>
        <p:spPr>
          <a:xfrm>
            <a:off x="0" y="901701"/>
            <a:ext cx="12192000" cy="5122333"/>
          </a:xfrm>
          <a:prstGeom prst="rect">
            <a:avLst/>
          </a:prstGeom>
          <a:solidFill>
            <a:srgbClr val="FFF7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16">
            <a:extLst>
              <a:ext uri="{FF2B5EF4-FFF2-40B4-BE49-F238E27FC236}">
                <a16:creationId xmlns:a16="http://schemas.microsoft.com/office/drawing/2014/main" id="{28A037B5-11D7-768C-5281-8DDF7AACBA1D}"/>
              </a:ext>
            </a:extLst>
          </p:cNvPr>
          <p:cNvSpPr/>
          <p:nvPr/>
        </p:nvSpPr>
        <p:spPr bwMode="auto">
          <a:xfrm>
            <a:off x="3063062" y="255006"/>
            <a:ext cx="6065875" cy="500778"/>
          </a:xfrm>
          <a:prstGeom prst="rect">
            <a:avLst/>
          </a:prstGeom>
        </p:spPr>
        <p:txBody>
          <a:bodyPr vert="horz" wrap="square" lIns="0" tIns="170815" rIns="0" bIns="0" rtlCol="0" anchor="t">
            <a:spAutoFit/>
          </a:bodyPr>
          <a:lstStyle/>
          <a:p>
            <a:pPr marL="12700" algn="ctr">
              <a:spcBef>
                <a:spcPts val="1345"/>
              </a:spcBef>
            </a:pPr>
            <a:r>
              <a:rPr lang="en-US" sz="3200" b="1" baseline="30000" dirty="0">
                <a:solidFill>
                  <a:srgbClr val="F942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CORROSION: A NATURAL PROCESS </a:t>
            </a:r>
          </a:p>
        </p:txBody>
      </p:sp>
      <p:pic>
        <p:nvPicPr>
          <p:cNvPr id="38" name="Imagen 37" descr="Diagrama&#10;&#10;Descripción generada automáticamente">
            <a:extLst>
              <a:ext uri="{FF2B5EF4-FFF2-40B4-BE49-F238E27FC236}">
                <a16:creationId xmlns:a16="http://schemas.microsoft.com/office/drawing/2014/main" id="{0A614143-4B76-4A47-9EB8-1E2C1CD2BA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982" y="901701"/>
            <a:ext cx="7683500" cy="51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7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F196C4D-119C-9FBB-F666-5893EE82D9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618" y="1"/>
            <a:ext cx="6119021" cy="6858000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288C024E-C8BE-4EB4-0121-3942E3B3F91A}"/>
              </a:ext>
            </a:extLst>
          </p:cNvPr>
          <p:cNvSpPr/>
          <p:nvPr/>
        </p:nvSpPr>
        <p:spPr>
          <a:xfrm>
            <a:off x="5413829" y="754742"/>
            <a:ext cx="2043444" cy="562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533D6B31-3AB3-2DF7-C9DF-0835C0D1CF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207" y="6303975"/>
            <a:ext cx="928773" cy="266592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C1A80785-8BD0-738F-C666-1B5ED24CDD9D}"/>
              </a:ext>
            </a:extLst>
          </p:cNvPr>
          <p:cNvGrpSpPr/>
          <p:nvPr/>
        </p:nvGrpSpPr>
        <p:grpSpPr>
          <a:xfrm>
            <a:off x="0" y="6380570"/>
            <a:ext cx="1111250" cy="67856"/>
            <a:chOff x="309232" y="5700967"/>
            <a:chExt cx="1435057" cy="60925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EB6FE65-F8D6-4503-6A09-398067E7FB3A}"/>
                </a:ext>
              </a:extLst>
            </p:cNvPr>
            <p:cNvSpPr/>
            <p:nvPr/>
          </p:nvSpPr>
          <p:spPr>
            <a:xfrm>
              <a:off x="595326" y="5700967"/>
              <a:ext cx="289169" cy="609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BA9D8D6-3F1F-01C6-12C8-18ACEEBB8453}"/>
                </a:ext>
              </a:extLst>
            </p:cNvPr>
            <p:cNvSpPr/>
            <p:nvPr/>
          </p:nvSpPr>
          <p:spPr>
            <a:xfrm>
              <a:off x="309232" y="5700967"/>
              <a:ext cx="289169" cy="609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8148B37-4D45-8F3B-DA40-7E2FB73A47FC}"/>
                </a:ext>
              </a:extLst>
            </p:cNvPr>
            <p:cNvSpPr/>
            <p:nvPr/>
          </p:nvSpPr>
          <p:spPr>
            <a:xfrm>
              <a:off x="882542" y="5700967"/>
              <a:ext cx="289169" cy="609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55C9AC1B-3575-CCE8-B4BF-799A45CC0358}"/>
                </a:ext>
              </a:extLst>
            </p:cNvPr>
            <p:cNvSpPr/>
            <p:nvPr/>
          </p:nvSpPr>
          <p:spPr>
            <a:xfrm>
              <a:off x="1163896" y="5700967"/>
              <a:ext cx="289169" cy="609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6C38552-9CF9-A0AD-399A-B680157366F6}"/>
                </a:ext>
              </a:extLst>
            </p:cNvPr>
            <p:cNvSpPr/>
            <p:nvPr userDrawn="1"/>
          </p:nvSpPr>
          <p:spPr>
            <a:xfrm>
              <a:off x="1455120" y="5700967"/>
              <a:ext cx="289169" cy="609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4"/>
                </a:solidFill>
              </a:endParaRPr>
            </a:p>
          </p:txBody>
        </p:sp>
      </p:grpSp>
      <p:sp>
        <p:nvSpPr>
          <p:cNvPr id="23" name="Rectángulo 16">
            <a:extLst>
              <a:ext uri="{FF2B5EF4-FFF2-40B4-BE49-F238E27FC236}">
                <a16:creationId xmlns:a16="http://schemas.microsoft.com/office/drawing/2014/main" id="{CA14A002-E74E-A6CA-E04D-DE2C52454739}"/>
              </a:ext>
            </a:extLst>
          </p:cNvPr>
          <p:cNvSpPr/>
          <p:nvPr/>
        </p:nvSpPr>
        <p:spPr bwMode="auto">
          <a:xfrm>
            <a:off x="653229" y="390472"/>
            <a:ext cx="6745813" cy="500778"/>
          </a:xfrm>
          <a:prstGeom prst="rect">
            <a:avLst/>
          </a:prstGeom>
        </p:spPr>
        <p:txBody>
          <a:bodyPr vert="horz" wrap="square" lIns="0" tIns="170815" rIns="0" bIns="0" rtlCol="0" anchor="t">
            <a:spAutoFit/>
          </a:bodyPr>
          <a:lstStyle/>
          <a:p>
            <a:pPr marL="12700">
              <a:spcBef>
                <a:spcPts val="1345"/>
              </a:spcBef>
            </a:pPr>
            <a:r>
              <a:rPr lang="en-US" sz="3200" b="1" baseline="30000" dirty="0">
                <a:solidFill>
                  <a:srgbClr val="F942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MATERIAL SELECTION </a:t>
            </a: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B489CDBB-003D-5BFF-E6DD-20DD6D1CCD2A}"/>
              </a:ext>
            </a:extLst>
          </p:cNvPr>
          <p:cNvSpPr txBox="1"/>
          <p:nvPr/>
        </p:nvSpPr>
        <p:spPr>
          <a:xfrm>
            <a:off x="1066319" y="1351661"/>
            <a:ext cx="5919631" cy="795731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065">
              <a:spcBef>
                <a:spcPts val="105"/>
              </a:spcBef>
              <a:tabLst>
                <a:tab pos="299720" algn="l"/>
              </a:tabLst>
            </a:pPr>
            <a:r>
              <a:rPr lang="en-IN" b="1" kern="0" dirty="0">
                <a:solidFill>
                  <a:srgbClr val="283565"/>
                </a:solidFill>
                <a:latin typeface="Lato"/>
                <a:ea typeface="Lato"/>
                <a:cs typeface="Lato"/>
              </a:rPr>
              <a:t>CORROSION</a:t>
            </a:r>
            <a:endParaRPr lang="en-US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/>
            </a:endParaRPr>
          </a:p>
          <a:p>
            <a:pPr marL="12065">
              <a:spcBef>
                <a:spcPts val="105"/>
              </a:spcBef>
              <a:tabLst>
                <a:tab pos="299720" algn="l"/>
              </a:tabLst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Nature of corrosion and ext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nt of corrosion is main factor to decide the type of material to be used.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3020202040302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0CD93B92-24A4-B560-6941-B5A869487D64}"/>
              </a:ext>
            </a:extLst>
          </p:cNvPr>
          <p:cNvSpPr txBox="1"/>
          <p:nvPr/>
        </p:nvSpPr>
        <p:spPr>
          <a:xfrm>
            <a:off x="1066318" y="3870210"/>
            <a:ext cx="5842482" cy="793807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065">
              <a:spcBef>
                <a:spcPts val="105"/>
              </a:spcBef>
              <a:tabLst>
                <a:tab pos="299720" algn="l"/>
              </a:tabLst>
            </a:pPr>
            <a:r>
              <a:rPr lang="en-IN" b="1" kern="0" dirty="0">
                <a:solidFill>
                  <a:srgbClr val="283565"/>
                </a:solidFill>
                <a:latin typeface="Lato"/>
              </a:rPr>
              <a:t>COST VS LIFE </a:t>
            </a:r>
          </a:p>
          <a:p>
            <a:pPr marL="12065" marR="5080" algn="just">
              <a:spcBef>
                <a:spcPts val="90"/>
              </a:spcBef>
              <a:tabLst>
                <a:tab pos="299720" algn="l"/>
              </a:tabLst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Also the cost of material vs life expected (Or criticality of exchanger) is also a deciding factor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in material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selection.</a:t>
            </a:r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7097D51D-5BE3-FC3D-4B55-81B87FDC7E1A}"/>
              </a:ext>
            </a:extLst>
          </p:cNvPr>
          <p:cNvSpPr txBox="1"/>
          <p:nvPr/>
        </p:nvSpPr>
        <p:spPr>
          <a:xfrm>
            <a:off x="1071066" y="4859612"/>
            <a:ext cx="5837733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just">
              <a:spcBef>
                <a:spcPts val="90"/>
              </a:spcBef>
              <a:tabLst>
                <a:tab pos="299720" algn="l"/>
              </a:tabLst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This is generally the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mandate 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of Licensor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Engineering company but we can sometimes give suggestions around materials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based on experience and data available 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(Not recommendations).</a:t>
            </a: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177D5940-7150-1ED6-64D3-86B461E235F2}"/>
              </a:ext>
            </a:extLst>
          </p:cNvPr>
          <p:cNvSpPr txBox="1"/>
          <p:nvPr/>
        </p:nvSpPr>
        <p:spPr>
          <a:xfrm>
            <a:off x="1066318" y="2597047"/>
            <a:ext cx="5842481" cy="795731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065">
              <a:spcBef>
                <a:spcPts val="105"/>
              </a:spcBef>
              <a:tabLst>
                <a:tab pos="299720" algn="l"/>
              </a:tabLst>
            </a:pPr>
            <a:r>
              <a:rPr lang="en-IN" b="1" kern="0" dirty="0">
                <a:solidFill>
                  <a:srgbClr val="283565"/>
                </a:solidFill>
                <a:latin typeface="Lato"/>
              </a:rPr>
              <a:t>TYPES OF CORROSION</a:t>
            </a:r>
            <a:endParaRPr lang="en-US" b="1" kern="0" dirty="0">
              <a:solidFill>
                <a:srgbClr val="283565"/>
              </a:solidFill>
              <a:latin typeface="Lato"/>
            </a:endParaRPr>
          </a:p>
          <a:p>
            <a:pPr marL="12065" marR="5080" algn="just">
              <a:spcBef>
                <a:spcPts val="90"/>
              </a:spcBef>
              <a:tabLst>
                <a:tab pos="299720" algn="l"/>
              </a:tabLs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Various types of corrosion are Pitting, Crevice, Stress Corrosion, Inter Granular corrosion, Erosion general loss of materials.</a:t>
            </a:r>
          </a:p>
        </p:txBody>
      </p:sp>
      <p:pic>
        <p:nvPicPr>
          <p:cNvPr id="37" name="Gráfico 36" descr="Diana contorno">
            <a:extLst>
              <a:ext uri="{FF2B5EF4-FFF2-40B4-BE49-F238E27FC236}">
                <a16:creationId xmlns:a16="http://schemas.microsoft.com/office/drawing/2014/main" id="{91D88550-B2CF-85F5-B90F-CEF684016E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9412" y="1465975"/>
            <a:ext cx="516326" cy="516326"/>
          </a:xfrm>
          <a:prstGeom prst="rect">
            <a:avLst/>
          </a:prstGeom>
        </p:spPr>
      </p:pic>
      <p:pic>
        <p:nvPicPr>
          <p:cNvPr id="38" name="Gráfico 37" descr="Diana contorno">
            <a:extLst>
              <a:ext uri="{FF2B5EF4-FFF2-40B4-BE49-F238E27FC236}">
                <a16:creationId xmlns:a16="http://schemas.microsoft.com/office/drawing/2014/main" id="{E049AD5F-256E-8E6F-8ACB-780D8FFC20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654" y="2736749"/>
            <a:ext cx="516326" cy="516326"/>
          </a:xfrm>
          <a:prstGeom prst="rect">
            <a:avLst/>
          </a:prstGeom>
        </p:spPr>
      </p:pic>
      <p:pic>
        <p:nvPicPr>
          <p:cNvPr id="39" name="Gráfico 38" descr="Diana contorno">
            <a:extLst>
              <a:ext uri="{FF2B5EF4-FFF2-40B4-BE49-F238E27FC236}">
                <a16:creationId xmlns:a16="http://schemas.microsoft.com/office/drawing/2014/main" id="{1BA31DD4-7F4C-39E5-EE8E-2AB54202C6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300" y="4042333"/>
            <a:ext cx="516326" cy="51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10"/>
          <p:cNvSpPr/>
          <p:nvPr/>
        </p:nvSpPr>
        <p:spPr>
          <a:xfrm>
            <a:off x="5800193" y="5417196"/>
            <a:ext cx="1800200" cy="110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400" i="1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Elipse 75"/>
          <p:cNvSpPr/>
          <p:nvPr/>
        </p:nvSpPr>
        <p:spPr>
          <a:xfrm>
            <a:off x="6576853" y="3746679"/>
            <a:ext cx="230025" cy="2300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90" name="Rectángulo 16"/>
          <p:cNvSpPr/>
          <p:nvPr/>
        </p:nvSpPr>
        <p:spPr bwMode="auto">
          <a:xfrm>
            <a:off x="559444" y="417582"/>
            <a:ext cx="6745813" cy="500778"/>
          </a:xfrm>
          <a:prstGeom prst="rect">
            <a:avLst/>
          </a:prstGeom>
        </p:spPr>
        <p:txBody>
          <a:bodyPr vert="horz" wrap="square" lIns="0" tIns="170815" rIns="0" bIns="0" rtlCol="0" anchor="t">
            <a:spAutoFit/>
          </a:bodyPr>
          <a:lstStyle/>
          <a:p>
            <a:pPr marL="12700">
              <a:spcBef>
                <a:spcPts val="1345"/>
              </a:spcBef>
            </a:pPr>
            <a:r>
              <a:rPr lang="en-US" sz="3200" b="1" baseline="30000" dirty="0">
                <a:solidFill>
                  <a:srgbClr val="F942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CORROSION TYPES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E9A4AF4-986E-D2E9-3874-3162A10B13B7}"/>
              </a:ext>
            </a:extLst>
          </p:cNvPr>
          <p:cNvSpPr/>
          <p:nvPr/>
        </p:nvSpPr>
        <p:spPr>
          <a:xfrm>
            <a:off x="1818368" y="1049130"/>
            <a:ext cx="3806577" cy="5073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7080743-2ED3-9D73-3EC5-19F3AF354BAA}"/>
              </a:ext>
            </a:extLst>
          </p:cNvPr>
          <p:cNvSpPr/>
          <p:nvPr/>
        </p:nvSpPr>
        <p:spPr>
          <a:xfrm>
            <a:off x="1818368" y="1049130"/>
            <a:ext cx="3806577" cy="634846"/>
          </a:xfrm>
          <a:prstGeom prst="rect">
            <a:avLst/>
          </a:prstGeom>
          <a:solidFill>
            <a:srgbClr val="2835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angle 1"/>
          <p:cNvSpPr/>
          <p:nvPr/>
        </p:nvSpPr>
        <p:spPr>
          <a:xfrm>
            <a:off x="1884665" y="1166498"/>
            <a:ext cx="4115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sv-SE" altLang="en-US" sz="2000" dirty="0">
                <a:solidFill>
                  <a:schemeClr val="bg1"/>
                </a:solidFill>
                <a:latin typeface="Lato" panose="020F0502020204030203" pitchFamily="34" charset="0"/>
                <a:cs typeface="Calibri"/>
              </a:rPr>
              <a:t>Temperature &lt; 300 - 400 Deg C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1962A59-AFAB-2FAE-B638-2B66EA07D600}"/>
              </a:ext>
            </a:extLst>
          </p:cNvPr>
          <p:cNvSpPr/>
          <p:nvPr/>
        </p:nvSpPr>
        <p:spPr>
          <a:xfrm>
            <a:off x="2224813" y="1960957"/>
            <a:ext cx="2993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sv-SE" altLang="en-US" sz="1600" b="1" dirty="0">
                <a:latin typeface="Lato" panose="020F0502020204030203" pitchFamily="34" charset="0"/>
                <a:cs typeface="Calibri"/>
              </a:rPr>
              <a:t>WET CORROSION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36F7752-025C-225F-F962-BF4482FB3E81}"/>
              </a:ext>
            </a:extLst>
          </p:cNvPr>
          <p:cNvSpPr/>
          <p:nvPr/>
        </p:nvSpPr>
        <p:spPr>
          <a:xfrm>
            <a:off x="2224812" y="2511642"/>
            <a:ext cx="29936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sv-SE" altLang="en-US" sz="1600" dirty="0">
                <a:latin typeface="Lato Light" panose="020F0302020204030203" pitchFamily="34" charset="0"/>
                <a:cs typeface="Calibri"/>
              </a:rPr>
              <a:t>Pitting Corrosion</a:t>
            </a:r>
          </a:p>
          <a:p>
            <a:pPr algn="ctr">
              <a:buClr>
                <a:srgbClr val="FF0000"/>
              </a:buClr>
            </a:pPr>
            <a:endParaRPr lang="sv-SE" altLang="en-US" sz="1600" dirty="0">
              <a:latin typeface="Lato Light" panose="020F0302020204030203" pitchFamily="34" charset="0"/>
              <a:cs typeface="Calibri"/>
            </a:endParaRPr>
          </a:p>
          <a:p>
            <a:pPr algn="ctr">
              <a:buClr>
                <a:srgbClr val="FF0000"/>
              </a:buClr>
            </a:pPr>
            <a:r>
              <a:rPr lang="sv-SE" altLang="en-US" sz="1600" dirty="0">
                <a:latin typeface="Lato Light" panose="020F0302020204030203" pitchFamily="34" charset="0"/>
                <a:cs typeface="Calibri"/>
              </a:rPr>
              <a:t>Crevice Corrosion</a:t>
            </a:r>
          </a:p>
          <a:p>
            <a:pPr algn="ctr">
              <a:buClr>
                <a:srgbClr val="FF0000"/>
              </a:buClr>
            </a:pPr>
            <a:endParaRPr lang="sv-SE" altLang="en-US" sz="1600" dirty="0">
              <a:latin typeface="Lato Light" panose="020F0302020204030203" pitchFamily="34" charset="0"/>
              <a:cs typeface="Calibri"/>
            </a:endParaRPr>
          </a:p>
          <a:p>
            <a:pPr algn="ctr">
              <a:buClr>
                <a:srgbClr val="FF0000"/>
              </a:buClr>
            </a:pPr>
            <a:r>
              <a:rPr lang="sv-SE" altLang="en-US" sz="1600" dirty="0">
                <a:latin typeface="Lato Light" panose="020F0302020204030203" pitchFamily="34" charset="0"/>
                <a:cs typeface="Calibri"/>
              </a:rPr>
              <a:t>Dew point Corrosion</a:t>
            </a:r>
          </a:p>
          <a:p>
            <a:pPr algn="ctr">
              <a:buClr>
                <a:srgbClr val="FF0000"/>
              </a:buClr>
            </a:pPr>
            <a:endParaRPr lang="sv-SE" altLang="en-US" sz="1600" dirty="0">
              <a:latin typeface="Lato Light" panose="020F0302020204030203" pitchFamily="34" charset="0"/>
              <a:cs typeface="Calibri"/>
            </a:endParaRPr>
          </a:p>
          <a:p>
            <a:pPr algn="ctr">
              <a:buClr>
                <a:srgbClr val="FF0000"/>
              </a:buClr>
            </a:pPr>
            <a:r>
              <a:rPr lang="sv-SE" altLang="en-US" sz="1600" dirty="0">
                <a:latin typeface="Lato Light" panose="020F0302020204030203" pitchFamily="34" charset="0"/>
                <a:cs typeface="Calibri"/>
              </a:rPr>
              <a:t>Stress Corrosion Cracking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2315EDAA-7E94-50F7-660F-4AFDFA8F0930}"/>
              </a:ext>
            </a:extLst>
          </p:cNvPr>
          <p:cNvSpPr/>
          <p:nvPr/>
        </p:nvSpPr>
        <p:spPr>
          <a:xfrm>
            <a:off x="1719063" y="2520186"/>
            <a:ext cx="1070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sv-SE" altLang="en-US" sz="1600" b="1" dirty="0">
                <a:solidFill>
                  <a:srgbClr val="283564"/>
                </a:solidFill>
                <a:latin typeface="Lato Light" panose="020F0302020204030203" pitchFamily="34" charset="0"/>
                <a:cs typeface="Calibri"/>
              </a:rPr>
              <a:t>1.</a:t>
            </a:r>
          </a:p>
          <a:p>
            <a:pPr algn="ctr">
              <a:buClr>
                <a:srgbClr val="FF0000"/>
              </a:buClr>
            </a:pPr>
            <a:endParaRPr lang="sv-SE" altLang="en-US" sz="1600" b="1" dirty="0">
              <a:solidFill>
                <a:srgbClr val="283564"/>
              </a:solidFill>
              <a:latin typeface="Lato Light" panose="020F0302020204030203" pitchFamily="34" charset="0"/>
              <a:cs typeface="Calibri"/>
            </a:endParaRPr>
          </a:p>
          <a:p>
            <a:pPr algn="ctr">
              <a:buClr>
                <a:srgbClr val="FF0000"/>
              </a:buClr>
            </a:pPr>
            <a:r>
              <a:rPr lang="sv-SE" altLang="en-US" sz="1600" b="1" dirty="0">
                <a:solidFill>
                  <a:srgbClr val="283564"/>
                </a:solidFill>
                <a:latin typeface="Lato Light" panose="020F0302020204030203" pitchFamily="34" charset="0"/>
                <a:cs typeface="Calibri"/>
              </a:rPr>
              <a:t>2.</a:t>
            </a:r>
          </a:p>
          <a:p>
            <a:pPr algn="ctr">
              <a:buClr>
                <a:srgbClr val="FF0000"/>
              </a:buClr>
            </a:pPr>
            <a:endParaRPr lang="sv-SE" altLang="en-US" sz="1600" b="1" dirty="0">
              <a:solidFill>
                <a:srgbClr val="283564"/>
              </a:solidFill>
              <a:latin typeface="Lato Light" panose="020F0302020204030203" pitchFamily="34" charset="0"/>
              <a:cs typeface="Calibri"/>
            </a:endParaRPr>
          </a:p>
          <a:p>
            <a:pPr algn="ctr">
              <a:buClr>
                <a:srgbClr val="FF0000"/>
              </a:buClr>
            </a:pPr>
            <a:r>
              <a:rPr lang="sv-SE" altLang="en-US" sz="1600" b="1" dirty="0">
                <a:solidFill>
                  <a:srgbClr val="283564"/>
                </a:solidFill>
                <a:latin typeface="Lato Light" panose="020F0302020204030203" pitchFamily="34" charset="0"/>
                <a:cs typeface="Calibri"/>
              </a:rPr>
              <a:t>3.</a:t>
            </a:r>
          </a:p>
          <a:p>
            <a:pPr algn="ctr">
              <a:buClr>
                <a:srgbClr val="FF0000"/>
              </a:buClr>
            </a:pPr>
            <a:endParaRPr lang="sv-SE" altLang="en-US" sz="1600" b="1" dirty="0">
              <a:solidFill>
                <a:srgbClr val="283564"/>
              </a:solidFill>
              <a:latin typeface="Lato Light" panose="020F0302020204030203" pitchFamily="34" charset="0"/>
              <a:cs typeface="Calibri"/>
            </a:endParaRPr>
          </a:p>
          <a:p>
            <a:pPr algn="ctr">
              <a:buClr>
                <a:srgbClr val="FF0000"/>
              </a:buClr>
            </a:pPr>
            <a:r>
              <a:rPr lang="sv-SE" altLang="en-US" sz="1600" b="1" dirty="0">
                <a:solidFill>
                  <a:srgbClr val="283564"/>
                </a:solidFill>
                <a:latin typeface="Lato Light" panose="020F0302020204030203" pitchFamily="34" charset="0"/>
                <a:cs typeface="Calibri"/>
              </a:rPr>
              <a:t>4.</a:t>
            </a:r>
          </a:p>
        </p:txBody>
      </p:sp>
      <p:pic>
        <p:nvPicPr>
          <p:cNvPr id="52" name="Picture 7" descr="pitti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9" b="89286" l="1330" r="97783">
                        <a14:foregroundMark x1="22838" y1="39286" x2="5765" y2="34821"/>
                        <a14:foregroundMark x1="5765" y1="34821" x2="71840" y2="23214"/>
                        <a14:foregroundMark x1="71840" y1="23214" x2="88027" y2="26786"/>
                        <a14:foregroundMark x1="88027" y1="26786" x2="81153" y2="82143"/>
                        <a14:foregroundMark x1="81153" y1="82143" x2="10643" y2="79464"/>
                        <a14:foregroundMark x1="10643" y1="79464" x2="1774" y2="26786"/>
                        <a14:foregroundMark x1="1774" y1="26786" x2="19290" y2="14286"/>
                        <a14:foregroundMark x1="19290" y1="14286" x2="43902" y2="16964"/>
                        <a14:foregroundMark x1="43902" y1="16964" x2="92239" y2="5357"/>
                        <a14:foregroundMark x1="92239" y1="5357" x2="96896" y2="63393"/>
                        <a14:foregroundMark x1="93348" y1="33929" x2="98226" y2="62500"/>
                        <a14:foregroundMark x1="5322" y1="50000" x2="7095" y2="85714"/>
                        <a14:foregroundMark x1="2882" y1="67857" x2="2661" y2="18750"/>
                        <a14:foregroundMark x1="1330" y1="41964" x2="1330" y2="55357"/>
                        <a14:foregroundMark x1="1330" y1="40179" x2="1109" y2="50000"/>
                        <a14:foregroundMark x1="2661" y1="45536" x2="1330" y2="45536"/>
                        <a14:foregroundMark x1="95565" y1="6250" x2="97561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1937" y="4767352"/>
            <a:ext cx="3499434" cy="8098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B92306FF-33D0-CA7C-C6E6-F40F32D3DD20}"/>
              </a:ext>
            </a:extLst>
          </p:cNvPr>
          <p:cNvSpPr/>
          <p:nvPr/>
        </p:nvSpPr>
        <p:spPr>
          <a:xfrm>
            <a:off x="6340751" y="1027672"/>
            <a:ext cx="3806577" cy="5094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9E36CF5-06E6-B9C3-E2D4-C4491A4C61F2}"/>
              </a:ext>
            </a:extLst>
          </p:cNvPr>
          <p:cNvSpPr/>
          <p:nvPr/>
        </p:nvSpPr>
        <p:spPr>
          <a:xfrm>
            <a:off x="6340751" y="1049130"/>
            <a:ext cx="3806577" cy="634846"/>
          </a:xfrm>
          <a:prstGeom prst="rect">
            <a:avLst/>
          </a:prstGeom>
          <a:solidFill>
            <a:srgbClr val="2835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D7FE4066-F3BC-B84C-D7C5-D77AEAA3461A}"/>
              </a:ext>
            </a:extLst>
          </p:cNvPr>
          <p:cNvSpPr/>
          <p:nvPr/>
        </p:nvSpPr>
        <p:spPr>
          <a:xfrm>
            <a:off x="6407049" y="1166498"/>
            <a:ext cx="3586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sv-SE" altLang="en-US" sz="2000" dirty="0">
                <a:solidFill>
                  <a:schemeClr val="bg1"/>
                </a:solidFill>
                <a:latin typeface="Lato" panose="020F0502020204030203" pitchFamily="34" charset="0"/>
                <a:cs typeface="Calibri"/>
              </a:rPr>
              <a:t>Temperature &gt; 500 Deg C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3B79BBB3-6A49-3545-FBCF-1C6FE8970418}"/>
              </a:ext>
            </a:extLst>
          </p:cNvPr>
          <p:cNvSpPr/>
          <p:nvPr/>
        </p:nvSpPr>
        <p:spPr>
          <a:xfrm>
            <a:off x="6376809" y="1829888"/>
            <a:ext cx="3740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sv-SE" altLang="en-US" sz="1600" b="1" dirty="0">
                <a:latin typeface="Lato" panose="020F0502020204030203" pitchFamily="34" charset="0"/>
                <a:cs typeface="Calibri"/>
              </a:rPr>
              <a:t>HIGH TEMPERATURE CORROSION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590A730C-1F0C-6D21-70D6-C101A6ECC809}"/>
              </a:ext>
            </a:extLst>
          </p:cNvPr>
          <p:cNvSpPr/>
          <p:nvPr/>
        </p:nvSpPr>
        <p:spPr>
          <a:xfrm>
            <a:off x="6904701" y="2279470"/>
            <a:ext cx="29936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sv-SE" altLang="en-US" sz="1600" dirty="0">
                <a:latin typeface="Lato Light" panose="020F0302020204030203" pitchFamily="34" charset="0"/>
                <a:cs typeface="Calibri"/>
              </a:rPr>
              <a:t>Oxidation</a:t>
            </a:r>
          </a:p>
          <a:p>
            <a:pPr algn="ctr">
              <a:buClr>
                <a:srgbClr val="FF0000"/>
              </a:buClr>
            </a:pPr>
            <a:endParaRPr lang="sv-SE" altLang="en-US" sz="1600" dirty="0">
              <a:latin typeface="Lato Light" panose="020F0302020204030203" pitchFamily="34" charset="0"/>
              <a:cs typeface="Calibri"/>
            </a:endParaRPr>
          </a:p>
          <a:p>
            <a:pPr algn="ctr">
              <a:buClr>
                <a:srgbClr val="FF0000"/>
              </a:buClr>
            </a:pPr>
            <a:r>
              <a:rPr lang="sv-SE" altLang="en-US" sz="1600" dirty="0">
                <a:latin typeface="Lato Light" panose="020F0302020204030203" pitchFamily="34" charset="0"/>
                <a:cs typeface="Calibri"/>
              </a:rPr>
              <a:t>Carburization</a:t>
            </a:r>
          </a:p>
          <a:p>
            <a:pPr algn="ctr">
              <a:buClr>
                <a:srgbClr val="FF0000"/>
              </a:buClr>
            </a:pPr>
            <a:endParaRPr lang="sv-SE" altLang="en-US" sz="1600" dirty="0">
              <a:latin typeface="Lato Light" panose="020F0302020204030203" pitchFamily="34" charset="0"/>
              <a:cs typeface="Calibri"/>
            </a:endParaRPr>
          </a:p>
          <a:p>
            <a:pPr algn="ctr">
              <a:buClr>
                <a:srgbClr val="FF0000"/>
              </a:buClr>
            </a:pPr>
            <a:r>
              <a:rPr lang="sv-SE" altLang="en-US" sz="1600" dirty="0">
                <a:latin typeface="Lato Light" panose="020F0302020204030203" pitchFamily="34" charset="0"/>
                <a:cs typeface="Calibri"/>
              </a:rPr>
              <a:t>Sulphidation</a:t>
            </a:r>
          </a:p>
          <a:p>
            <a:pPr algn="ctr">
              <a:buClr>
                <a:srgbClr val="FF0000"/>
              </a:buClr>
            </a:pPr>
            <a:endParaRPr lang="sv-SE" altLang="en-US" sz="1600" dirty="0">
              <a:latin typeface="Lato Light" panose="020F0302020204030203" pitchFamily="34" charset="0"/>
              <a:cs typeface="Calibri"/>
            </a:endParaRPr>
          </a:p>
          <a:p>
            <a:pPr algn="ctr">
              <a:buClr>
                <a:srgbClr val="FF0000"/>
              </a:buClr>
            </a:pPr>
            <a:r>
              <a:rPr lang="sv-SE" altLang="en-US" sz="1600" dirty="0">
                <a:latin typeface="Lato Light" panose="020F0302020204030203" pitchFamily="34" charset="0"/>
                <a:cs typeface="Calibri"/>
              </a:rPr>
              <a:t>Nitriding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B745B163-9A3D-97D3-1CB5-2961F044E4EF}"/>
              </a:ext>
            </a:extLst>
          </p:cNvPr>
          <p:cNvSpPr/>
          <p:nvPr/>
        </p:nvSpPr>
        <p:spPr>
          <a:xfrm>
            <a:off x="6997260" y="2269518"/>
            <a:ext cx="1070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sv-SE" altLang="en-US" sz="1600" b="1" dirty="0">
                <a:solidFill>
                  <a:srgbClr val="283564"/>
                </a:solidFill>
                <a:latin typeface="Lato Light" panose="020F0302020204030203" pitchFamily="34" charset="0"/>
                <a:cs typeface="Calibri"/>
              </a:rPr>
              <a:t>1.</a:t>
            </a:r>
          </a:p>
          <a:p>
            <a:pPr algn="ctr">
              <a:buClr>
                <a:srgbClr val="FF0000"/>
              </a:buClr>
            </a:pPr>
            <a:endParaRPr lang="sv-SE" altLang="en-US" sz="1600" b="1" dirty="0">
              <a:solidFill>
                <a:srgbClr val="283564"/>
              </a:solidFill>
              <a:latin typeface="Lato Light" panose="020F0302020204030203" pitchFamily="34" charset="0"/>
              <a:cs typeface="Calibri"/>
            </a:endParaRPr>
          </a:p>
          <a:p>
            <a:pPr algn="ctr">
              <a:buClr>
                <a:srgbClr val="FF0000"/>
              </a:buClr>
            </a:pPr>
            <a:r>
              <a:rPr lang="sv-SE" altLang="en-US" sz="1600" b="1" dirty="0">
                <a:solidFill>
                  <a:srgbClr val="283564"/>
                </a:solidFill>
                <a:latin typeface="Lato Light" panose="020F0302020204030203" pitchFamily="34" charset="0"/>
                <a:cs typeface="Calibri"/>
              </a:rPr>
              <a:t>2.</a:t>
            </a:r>
          </a:p>
          <a:p>
            <a:pPr algn="ctr">
              <a:buClr>
                <a:srgbClr val="FF0000"/>
              </a:buClr>
            </a:pPr>
            <a:endParaRPr lang="sv-SE" altLang="en-US" sz="1600" b="1" dirty="0">
              <a:solidFill>
                <a:srgbClr val="283564"/>
              </a:solidFill>
              <a:latin typeface="Lato Light" panose="020F0302020204030203" pitchFamily="34" charset="0"/>
              <a:cs typeface="Calibri"/>
            </a:endParaRPr>
          </a:p>
          <a:p>
            <a:pPr algn="ctr">
              <a:buClr>
                <a:srgbClr val="FF0000"/>
              </a:buClr>
            </a:pPr>
            <a:r>
              <a:rPr lang="sv-SE" altLang="en-US" sz="1600" b="1" dirty="0">
                <a:solidFill>
                  <a:srgbClr val="283564"/>
                </a:solidFill>
                <a:latin typeface="Lato Light" panose="020F0302020204030203" pitchFamily="34" charset="0"/>
                <a:cs typeface="Calibri"/>
              </a:rPr>
              <a:t>3.</a:t>
            </a:r>
          </a:p>
          <a:p>
            <a:pPr algn="ctr">
              <a:buClr>
                <a:srgbClr val="FF0000"/>
              </a:buClr>
            </a:pPr>
            <a:endParaRPr lang="sv-SE" altLang="en-US" sz="1600" b="1" dirty="0">
              <a:solidFill>
                <a:srgbClr val="283564"/>
              </a:solidFill>
              <a:latin typeface="Lato Light" panose="020F0302020204030203" pitchFamily="34" charset="0"/>
              <a:cs typeface="Calibri"/>
            </a:endParaRPr>
          </a:p>
          <a:p>
            <a:pPr algn="ctr">
              <a:buClr>
                <a:srgbClr val="FF0000"/>
              </a:buClr>
            </a:pPr>
            <a:r>
              <a:rPr lang="sv-SE" altLang="en-US" sz="1600" b="1" dirty="0">
                <a:solidFill>
                  <a:srgbClr val="283564"/>
                </a:solidFill>
                <a:latin typeface="Lato Light" panose="020F0302020204030203" pitchFamily="34" charset="0"/>
                <a:cs typeface="Calibri"/>
              </a:rPr>
              <a:t>4.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A85F78D6-0B21-58FA-E6D5-B1F4FE877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324491" y="4040820"/>
            <a:ext cx="1839097" cy="206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089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1 Rectángulo">
            <a:extLst>
              <a:ext uri="{FF2B5EF4-FFF2-40B4-BE49-F238E27FC236}">
                <a16:creationId xmlns:a16="http://schemas.microsoft.com/office/drawing/2014/main" id="{374C470A-7CF9-4E8E-9D01-50FE9A845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046" y="501664"/>
            <a:ext cx="8561424" cy="4006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620"/>
              </a:lnSpc>
              <a:spcBef>
                <a:spcPct val="0"/>
              </a:spcBef>
            </a:pPr>
            <a:r>
              <a:rPr lang="en-US" sz="3200" b="1" baseline="30000" dirty="0">
                <a:solidFill>
                  <a:srgbClr val="F942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DEGRADATION MECHANISMS OF FURNACE TUBES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3FFA4B-000D-417F-92BC-CA3A97B253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484" y="3944150"/>
            <a:ext cx="2467076" cy="153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41018B8-544A-43B6-A922-DCB60B7BD7A6}"/>
              </a:ext>
            </a:extLst>
          </p:cNvPr>
          <p:cNvSpPr txBox="1"/>
          <p:nvPr/>
        </p:nvSpPr>
        <p:spPr>
          <a:xfrm>
            <a:off x="675730" y="1026726"/>
            <a:ext cx="4620169" cy="20313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Lato Light" panose="020F0302020204030203" pitchFamily="34" charset="0"/>
                <a:cs typeface="Lato" panose="020B0604020202020204" charset="0"/>
              </a:rPr>
              <a:t>Several degradation mechanisms </a:t>
            </a:r>
            <a:r>
              <a:rPr lang="en-US" sz="1600" b="1" dirty="0">
                <a:latin typeface="Lato Light" panose="020F0302020204030203" pitchFamily="34" charset="0"/>
                <a:cs typeface="Lato" panose="020B0604020202020204" charset="0"/>
              </a:rPr>
              <a:t>depending on </a:t>
            </a:r>
            <a:r>
              <a:rPr lang="en-US" sz="1600" dirty="0">
                <a:latin typeface="Lato Light" panose="020F0302020204030203" pitchFamily="34" charset="0"/>
                <a:cs typeface="Lato" panose="020B0604020202020204" charset="0"/>
              </a:rPr>
              <a:t>the type of service, operating conditions, and the material of construction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Lato Light" panose="020F0302020204030203" pitchFamily="34" charset="0"/>
              <a:cs typeface="Lat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Lato Light" panose="020F0302020204030203" pitchFamily="34" charset="0"/>
              </a:rPr>
              <a:t>Combination</a:t>
            </a:r>
            <a:r>
              <a:rPr lang="en-US" sz="1600" dirty="0">
                <a:latin typeface="Lato Light" panose="020F0302020204030203" pitchFamily="34" charset="0"/>
              </a:rPr>
              <a:t> of multiple mechanisms: including carburization, oxidation, sulfidation, erosion, low toughness, and sigma phase 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Lato" panose="020B0604020202020204" charset="0"/>
              <a:cs typeface="Lato" panose="020B060402020202020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7FF49C-6706-45E7-8AD9-F8F7C9CBD1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7622" y="3917529"/>
            <a:ext cx="2399250" cy="1590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8DC801-565D-4B11-9CA6-7DC1F412ED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78" y="3917528"/>
            <a:ext cx="2216264" cy="1538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76100B2-BE67-4C33-A754-1A42B986C0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4016" y="1526050"/>
            <a:ext cx="4383315" cy="1276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Assess remaining life for heater tubes">
            <a:extLst>
              <a:ext uri="{FF2B5EF4-FFF2-40B4-BE49-F238E27FC236}">
                <a16:creationId xmlns:a16="http://schemas.microsoft.com/office/drawing/2014/main" id="{32D38ABD-2ABE-4204-B3F6-F641C10B6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9997" y="3989028"/>
            <a:ext cx="2036970" cy="165062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61DACB0-E91B-F628-DDF9-D62FFDFCDBE4}"/>
              </a:ext>
            </a:extLst>
          </p:cNvPr>
          <p:cNvSpPr/>
          <p:nvPr/>
        </p:nvSpPr>
        <p:spPr>
          <a:xfrm>
            <a:off x="462778" y="3462289"/>
            <a:ext cx="2216264" cy="372041"/>
          </a:xfrm>
          <a:prstGeom prst="rect">
            <a:avLst/>
          </a:prstGeom>
          <a:solidFill>
            <a:srgbClr val="2835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2B6EE13-36F3-4030-AF45-9818E2B79B0F}"/>
              </a:ext>
            </a:extLst>
          </p:cNvPr>
          <p:cNvSpPr txBox="1"/>
          <p:nvPr/>
        </p:nvSpPr>
        <p:spPr>
          <a:xfrm>
            <a:off x="373981" y="3494420"/>
            <a:ext cx="2489503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es-ES" sz="1400" dirty="0" err="1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Tube</a:t>
            </a:r>
            <a:r>
              <a:rPr lang="es-ES" sz="1400" dirty="0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impacted</a:t>
            </a:r>
            <a:r>
              <a:rPr lang="es-ES" sz="1400" dirty="0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by</a:t>
            </a:r>
            <a:r>
              <a:rPr lang="es-ES" sz="1400" dirty="0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 CREEP</a:t>
            </a:r>
            <a:endParaRPr lang="en-US" sz="1400" dirty="0">
              <a:solidFill>
                <a:schemeClr val="bg1"/>
              </a:solidFill>
              <a:latin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C515196-FF51-1816-F8B6-E4E3F4C7374B}"/>
              </a:ext>
            </a:extLst>
          </p:cNvPr>
          <p:cNvSpPr/>
          <p:nvPr/>
        </p:nvSpPr>
        <p:spPr>
          <a:xfrm>
            <a:off x="2863483" y="3462289"/>
            <a:ext cx="2489503" cy="372041"/>
          </a:xfrm>
          <a:prstGeom prst="rect">
            <a:avLst/>
          </a:prstGeom>
          <a:solidFill>
            <a:srgbClr val="2835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3F2E57-59C5-8A30-2D4E-2B76EE629AAE}"/>
              </a:ext>
            </a:extLst>
          </p:cNvPr>
          <p:cNvSpPr txBox="1"/>
          <p:nvPr/>
        </p:nvSpPr>
        <p:spPr>
          <a:xfrm>
            <a:off x="2852270" y="3494420"/>
            <a:ext cx="2489503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es-ES" sz="1400" dirty="0" err="1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Tube</a:t>
            </a:r>
            <a:r>
              <a:rPr lang="es-ES" sz="1400" dirty="0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with</a:t>
            </a:r>
            <a:r>
              <a:rPr lang="es-ES" sz="1400" dirty="0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coke</a:t>
            </a:r>
            <a:endParaRPr lang="en-US" sz="1400" dirty="0">
              <a:solidFill>
                <a:schemeClr val="bg1"/>
              </a:solidFill>
              <a:latin typeface="Lato" panose="020B0604020202020204" charset="0"/>
              <a:cs typeface="Lato" panose="020B060402020202020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83FAE12-16BB-BC73-ACE5-F8150D632682}"/>
              </a:ext>
            </a:extLst>
          </p:cNvPr>
          <p:cNvSpPr/>
          <p:nvPr/>
        </p:nvSpPr>
        <p:spPr>
          <a:xfrm>
            <a:off x="5507622" y="3473853"/>
            <a:ext cx="2399250" cy="372041"/>
          </a:xfrm>
          <a:prstGeom prst="rect">
            <a:avLst/>
          </a:prstGeom>
          <a:solidFill>
            <a:srgbClr val="2835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2A5B1BC-8D4E-E30B-01A6-009709CD4F93}"/>
              </a:ext>
            </a:extLst>
          </p:cNvPr>
          <p:cNvSpPr txBox="1"/>
          <p:nvPr/>
        </p:nvSpPr>
        <p:spPr>
          <a:xfrm>
            <a:off x="5418825" y="3505984"/>
            <a:ext cx="2695049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es-ES" sz="1400" dirty="0" err="1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Tube</a:t>
            </a:r>
            <a:r>
              <a:rPr lang="es-ES" sz="1400" dirty="0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buckling</a:t>
            </a:r>
            <a:endParaRPr lang="en-US" sz="1400" dirty="0">
              <a:solidFill>
                <a:schemeClr val="bg1"/>
              </a:solidFill>
              <a:latin typeface="Lato" panose="020B0604020202020204" charset="0"/>
              <a:cs typeface="Lato" panose="020B060402020202020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41E2A0D-91F7-84E5-712F-9CA95D4E6EC8}"/>
              </a:ext>
            </a:extLst>
          </p:cNvPr>
          <p:cNvSpPr/>
          <p:nvPr/>
        </p:nvSpPr>
        <p:spPr>
          <a:xfrm>
            <a:off x="6949581" y="1057049"/>
            <a:ext cx="4377750" cy="372041"/>
          </a:xfrm>
          <a:prstGeom prst="rect">
            <a:avLst/>
          </a:prstGeom>
          <a:solidFill>
            <a:srgbClr val="2835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B696BD1-8E31-6B3B-1CC4-9F32F5356625}"/>
              </a:ext>
            </a:extLst>
          </p:cNvPr>
          <p:cNvSpPr txBox="1"/>
          <p:nvPr/>
        </p:nvSpPr>
        <p:spPr>
          <a:xfrm>
            <a:off x="7092977" y="1077846"/>
            <a:ext cx="4040263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es-ES" sz="1400" dirty="0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Sigma </a:t>
            </a:r>
            <a:r>
              <a:rPr lang="es-ES" sz="1400" dirty="0" err="1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Phase</a:t>
            </a:r>
            <a:r>
              <a:rPr lang="es-ES" sz="1400" dirty="0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 (</a:t>
            </a:r>
            <a:r>
              <a:rPr lang="es-ES" sz="1400" dirty="0" err="1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austenitic</a:t>
            </a:r>
            <a:r>
              <a:rPr lang="es-ES" sz="1400" dirty="0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)</a:t>
            </a:r>
            <a:endParaRPr lang="en-US" sz="1400" dirty="0">
              <a:solidFill>
                <a:schemeClr val="bg1"/>
              </a:solidFill>
              <a:latin typeface="Lato" panose="020B0604020202020204" charset="0"/>
              <a:cs typeface="Lato" panose="020B060402020202020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33159CE-54D5-758B-E732-CF8F6B67607B}"/>
              </a:ext>
            </a:extLst>
          </p:cNvPr>
          <p:cNvSpPr/>
          <p:nvPr/>
        </p:nvSpPr>
        <p:spPr>
          <a:xfrm>
            <a:off x="8061507" y="3462289"/>
            <a:ext cx="4013951" cy="405340"/>
          </a:xfrm>
          <a:prstGeom prst="rect">
            <a:avLst/>
          </a:prstGeom>
          <a:solidFill>
            <a:srgbClr val="2835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CA3FA2C-B7FC-5256-19D8-E1966678BDD2}"/>
              </a:ext>
            </a:extLst>
          </p:cNvPr>
          <p:cNvSpPr txBox="1"/>
          <p:nvPr/>
        </p:nvSpPr>
        <p:spPr>
          <a:xfrm>
            <a:off x="8290936" y="3395711"/>
            <a:ext cx="3532343" cy="738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en-US" sz="1400" dirty="0">
                <a:solidFill>
                  <a:schemeClr val="bg1"/>
                </a:solidFill>
                <a:latin typeface="Lato" panose="020B0604020202020204" charset="0"/>
              </a:rPr>
              <a:t>In some circumstances, heavily carburized tubes means better creep resistance</a:t>
            </a:r>
            <a:endParaRPr lang="en-GB" sz="1400" dirty="0">
              <a:solidFill>
                <a:schemeClr val="bg1"/>
              </a:solidFill>
              <a:latin typeface="Lato" panose="020B0604020202020204" charset="0"/>
            </a:endParaRPr>
          </a:p>
          <a:p>
            <a:pPr algn="ctr" fontAlgn="base"/>
            <a:endParaRPr lang="en-US" sz="1400" dirty="0">
              <a:solidFill>
                <a:schemeClr val="bg1"/>
              </a:solidFill>
              <a:latin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40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5966761C-AAFC-4E49-BBF3-D4983C4C0693}"/>
              </a:ext>
            </a:extLst>
          </p:cNvPr>
          <p:cNvSpPr txBox="1"/>
          <p:nvPr/>
        </p:nvSpPr>
        <p:spPr>
          <a:xfrm>
            <a:off x="724029" y="1184409"/>
            <a:ext cx="4730293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 fontAlgn="base">
              <a:spcBef>
                <a:spcPts val="600"/>
              </a:spcBef>
              <a:buFont typeface="Lato" panose="020B0604020202020204" charset="0"/>
              <a:buChar char="◦"/>
            </a:pPr>
            <a:r>
              <a:rPr lang="en-US" sz="1400" dirty="0">
                <a:latin typeface="Lato" panose="020B0604020202020204" charset="0"/>
                <a:cs typeface="Lato" panose="020B0604020202020204" charset="0"/>
              </a:rPr>
              <a:t>Feedstock</a:t>
            </a:r>
          </a:p>
          <a:p>
            <a:pPr marL="742950" lvl="1" indent="-285750" algn="just" fontAlgn="base">
              <a:buFont typeface="Lato" panose="020B0604020202020204" charset="0"/>
              <a:buChar char="◦"/>
            </a:pPr>
            <a:r>
              <a:rPr lang="en-US" sz="1400" dirty="0">
                <a:latin typeface="Lato" panose="020B0604020202020204" charset="0"/>
                <a:cs typeface="Lato" panose="020B0604020202020204" charset="0"/>
              </a:rPr>
              <a:t>Lower quality will be more widely used</a:t>
            </a:r>
          </a:p>
          <a:p>
            <a:pPr marL="1200150" lvl="2" indent="-285750" algn="just" fontAlgn="base">
              <a:buFont typeface="Lato" panose="020B0604020202020204" charset="0"/>
              <a:buChar char="◦"/>
            </a:pPr>
            <a:r>
              <a:rPr lang="en-US" sz="1400" dirty="0">
                <a:latin typeface="Lato" panose="020B0604020202020204" charset="0"/>
                <a:cs typeface="Lato" panose="020B0604020202020204" charset="0"/>
              </a:rPr>
              <a:t>Higher Sulphur content</a:t>
            </a:r>
          </a:p>
          <a:p>
            <a:pPr marL="1200150" lvl="2" indent="-285750" algn="just" fontAlgn="base">
              <a:buFont typeface="Lato" panose="020B0604020202020204" charset="0"/>
              <a:buChar char="◦"/>
            </a:pPr>
            <a:r>
              <a:rPr lang="en-US" sz="1400" dirty="0">
                <a:latin typeface="Lato" panose="020B0604020202020204" charset="0"/>
                <a:cs typeface="Lato" panose="020B0604020202020204" charset="0"/>
              </a:rPr>
              <a:t>Heavier fractions</a:t>
            </a:r>
          </a:p>
          <a:p>
            <a:pPr marL="1200150" lvl="2" indent="-285750" algn="just" fontAlgn="base">
              <a:buFont typeface="Lato" panose="020B0604020202020204" charset="0"/>
              <a:buChar char="◦"/>
            </a:pPr>
            <a:r>
              <a:rPr lang="en-US" sz="1400" dirty="0">
                <a:latin typeface="Lato" panose="020B0604020202020204" charset="0"/>
                <a:cs typeface="Lato" panose="020B0604020202020204" charset="0"/>
              </a:rPr>
              <a:t>Higher TAN (total acid number)</a:t>
            </a:r>
          </a:p>
          <a:p>
            <a:pPr marL="171450" indent="-171450" algn="just" fontAlgn="base">
              <a:buFont typeface="Lato" panose="020B0604020202020204" charset="0"/>
              <a:buChar char="◦"/>
            </a:pPr>
            <a:endParaRPr lang="en-US" sz="1400" dirty="0">
              <a:latin typeface="Lato" panose="020B0604020202020204" charset="0"/>
              <a:cs typeface="Lato" panose="020B0604020202020204" charset="0"/>
            </a:endParaRPr>
          </a:p>
          <a:p>
            <a:pPr marL="285750" indent="-285750" algn="just" fontAlgn="base">
              <a:buFont typeface="Lato" panose="020B0604020202020204" charset="0"/>
              <a:buChar char="◦"/>
            </a:pPr>
            <a:r>
              <a:rPr lang="en-US" sz="1400" dirty="0">
                <a:latin typeface="Lato" panose="020B0604020202020204" charset="0"/>
                <a:cs typeface="Lato" panose="020B0604020202020204" charset="0"/>
              </a:rPr>
              <a:t>Final products</a:t>
            </a:r>
          </a:p>
          <a:p>
            <a:pPr marL="742950" lvl="1" indent="-285750" algn="just" fontAlgn="base">
              <a:buFont typeface="Lato" panose="020B0604020202020204" charset="0"/>
              <a:buChar char="◦"/>
            </a:pPr>
            <a:r>
              <a:rPr lang="en-US" sz="1400" dirty="0">
                <a:latin typeface="Lato" panose="020B0604020202020204" charset="0"/>
                <a:cs typeface="Lato" panose="020B0604020202020204" charset="0"/>
              </a:rPr>
              <a:t>“Cleaner products”</a:t>
            </a:r>
          </a:p>
          <a:p>
            <a:pPr marL="1200150" lvl="2" indent="-285750" algn="just" fontAlgn="base">
              <a:buFont typeface="Lato" panose="020B0604020202020204" charset="0"/>
              <a:buChar char="◦"/>
            </a:pPr>
            <a:r>
              <a:rPr lang="en-US" sz="1400" dirty="0">
                <a:latin typeface="Lato" panose="020B0604020202020204" charset="0"/>
                <a:cs typeface="Lato" panose="020B0604020202020204" charset="0"/>
              </a:rPr>
              <a:t>Lower Sulphur</a:t>
            </a:r>
            <a:endParaRPr lang="en-US" sz="1200" dirty="0">
              <a:latin typeface="Lato" panose="020B0604020202020204" charset="0"/>
              <a:cs typeface="Lato" panose="020B0604020202020204" charset="0"/>
            </a:endParaRPr>
          </a:p>
        </p:txBody>
      </p:sp>
      <p:sp>
        <p:nvSpPr>
          <p:cNvPr id="24" name="41 Rectángulo">
            <a:extLst>
              <a:ext uri="{FF2B5EF4-FFF2-40B4-BE49-F238E27FC236}">
                <a16:creationId xmlns:a16="http://schemas.microsoft.com/office/drawing/2014/main" id="{69F37681-9C79-499C-A8F7-D14A6B6FE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16" y="311857"/>
            <a:ext cx="10043815" cy="4006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620"/>
              </a:lnSpc>
              <a:spcBef>
                <a:spcPct val="0"/>
              </a:spcBef>
            </a:pPr>
            <a:r>
              <a:rPr lang="en-US" sz="3200" b="1" baseline="30000" dirty="0">
                <a:solidFill>
                  <a:srgbClr val="F942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PROMOTION OF NAPHTENIC ACID ENVIRONMENT 316HNb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FBBC4C5-F380-4EC0-92BB-1571C6EBF663}"/>
              </a:ext>
            </a:extLst>
          </p:cNvPr>
          <p:cNvSpPr txBox="1"/>
          <p:nvPr/>
        </p:nvSpPr>
        <p:spPr>
          <a:xfrm>
            <a:off x="464816" y="585033"/>
            <a:ext cx="473804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302020204030203" pitchFamily="34" charset="0"/>
                <a:ea typeface="Lato"/>
                <a:cs typeface="Lato"/>
              </a:rPr>
              <a:t>CURRENT TRENDS IN REFINERIES GLOBALLY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4F9C27-E943-4A21-A8A3-B348FC1F72F4}"/>
              </a:ext>
            </a:extLst>
          </p:cNvPr>
          <p:cNvSpPr/>
          <p:nvPr/>
        </p:nvSpPr>
        <p:spPr>
          <a:xfrm>
            <a:off x="906695" y="3527826"/>
            <a:ext cx="4373543" cy="2461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latin typeface="Lato" panose="020B0604020202020204" charset="0"/>
                <a:cs typeface="Lato" panose="020B0604020202020204" charset="0"/>
              </a:rPr>
              <a:t>Enhanced creep rupture strength and tube life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latin typeface="Lato" panose="020B0604020202020204" charset="0"/>
                <a:cs typeface="Lato" panose="020B0604020202020204" charset="0"/>
              </a:rPr>
              <a:t>Resistant to sensitization up to 650°C</a:t>
            </a:r>
            <a:endParaRPr lang="es-ES" sz="1300" dirty="0">
              <a:latin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latin typeface="Lato" panose="020B0604020202020204" charset="0"/>
                <a:cs typeface="Lato" panose="020B0604020202020204" charset="0"/>
              </a:rPr>
              <a:t>Resistant to polythionic acid intergranular corrosion and eliminates need for soda ash wash</a:t>
            </a:r>
            <a:endParaRPr lang="es-ES" sz="1300" dirty="0">
              <a:latin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latin typeface="Lato" panose="020B0604020202020204" charset="0"/>
                <a:cs typeface="Lato" panose="020B0604020202020204" charset="0"/>
              </a:rPr>
              <a:t>Resistant to naphthenic acid attack</a:t>
            </a:r>
            <a:endParaRPr lang="es-ES" sz="1300" dirty="0">
              <a:latin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latin typeface="Lato" panose="020B0604020202020204" charset="0"/>
                <a:cs typeface="Lato" panose="020B0604020202020204" charset="0"/>
              </a:rPr>
              <a:t>Readily weldable using conventional processes</a:t>
            </a:r>
            <a:endParaRPr lang="es-ES" sz="1300" dirty="0">
              <a:latin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latin typeface="Lato" panose="020B0604020202020204" charset="0"/>
                <a:cs typeface="Lato" panose="020B0604020202020204" charset="0"/>
              </a:rPr>
              <a:t>Thin wall allows for optimum heat transfer and reduction of thermal stress</a:t>
            </a:r>
            <a:endParaRPr lang="es-ES" sz="1300" dirty="0">
              <a:latin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12E518AE-0466-4BAB-B8E0-F754F9333BE0}"/>
              </a:ext>
            </a:extLst>
          </p:cNvPr>
          <p:cNvSpPr/>
          <p:nvPr/>
        </p:nvSpPr>
        <p:spPr>
          <a:xfrm rot="16200000">
            <a:off x="5291762" y="2503346"/>
            <a:ext cx="325120" cy="502920"/>
          </a:xfrm>
          <a:prstGeom prst="downArrow">
            <a:avLst/>
          </a:prstGeom>
          <a:solidFill>
            <a:srgbClr val="2835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175769AB-8CD1-4CDC-9A4B-0087AC7C601E}"/>
              </a:ext>
            </a:extLst>
          </p:cNvPr>
          <p:cNvSpPr/>
          <p:nvPr/>
        </p:nvSpPr>
        <p:spPr>
          <a:xfrm rot="16200000">
            <a:off x="5329565" y="1240868"/>
            <a:ext cx="325120" cy="502920"/>
          </a:xfrm>
          <a:prstGeom prst="downArrow">
            <a:avLst/>
          </a:prstGeom>
          <a:solidFill>
            <a:srgbClr val="2835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20332EBC-FA69-4F79-94B1-DA44427956B7}"/>
              </a:ext>
            </a:extLst>
          </p:cNvPr>
          <p:cNvSpPr txBox="1">
            <a:spLocks/>
          </p:cNvSpPr>
          <p:nvPr/>
        </p:nvSpPr>
        <p:spPr>
          <a:xfrm>
            <a:off x="6614906" y="981797"/>
            <a:ext cx="4340866" cy="6746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defTabSz="91440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  <a:latin typeface="Lato" panose="020B0604020202020204"/>
                <a:ea typeface="+mn-ea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accent2"/>
                </a:solidFill>
                <a:ea typeface="Lato"/>
                <a:cs typeface="Lato"/>
              </a:rPr>
              <a:t>Corrosion Mechanisms: </a:t>
            </a:r>
          </a:p>
          <a:p>
            <a:pPr algn="ctr"/>
            <a:r>
              <a:rPr lang="en-US" altLang="en-US" sz="1600" b="1" dirty="0">
                <a:solidFill>
                  <a:schemeClr val="accent2"/>
                </a:solidFill>
                <a:ea typeface="Lato"/>
                <a:cs typeface="Lato"/>
              </a:rPr>
              <a:t>Naphthenic Acid and P</a:t>
            </a:r>
            <a:r>
              <a:rPr lang="en-US" sz="1600" b="1" dirty="0">
                <a:solidFill>
                  <a:schemeClr val="accent2"/>
                </a:solidFill>
                <a:ea typeface="Lato"/>
                <a:cs typeface="Lato"/>
              </a:rPr>
              <a:t>olythionic</a:t>
            </a:r>
            <a:r>
              <a:rPr lang="en-US" altLang="en-US" sz="1600" b="1" dirty="0">
                <a:solidFill>
                  <a:schemeClr val="accent2"/>
                </a:solidFill>
                <a:ea typeface="Lato"/>
                <a:cs typeface="Lato"/>
              </a:rPr>
              <a:t> Acid </a:t>
            </a:r>
            <a:endParaRPr lang="es-ES" sz="1600" b="1" dirty="0">
              <a:solidFill>
                <a:schemeClr val="accent2"/>
              </a:solidFill>
              <a:ea typeface="Lato"/>
              <a:cs typeface="Lato"/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66D80E44-CCE8-4D18-8F5C-89AEB7189965}"/>
              </a:ext>
            </a:extLst>
          </p:cNvPr>
          <p:cNvSpPr/>
          <p:nvPr/>
        </p:nvSpPr>
        <p:spPr>
          <a:xfrm>
            <a:off x="6380316" y="3893237"/>
            <a:ext cx="2077015" cy="585317"/>
          </a:xfrm>
          <a:prstGeom prst="rect">
            <a:avLst/>
          </a:prstGeom>
          <a:solidFill>
            <a:srgbClr val="283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Stainless Steel with higher molybdenum (above 2.5%)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9468C3D7-676B-4278-8E26-35C5E6C7D771}"/>
              </a:ext>
            </a:extLst>
          </p:cNvPr>
          <p:cNvSpPr/>
          <p:nvPr/>
        </p:nvSpPr>
        <p:spPr>
          <a:xfrm>
            <a:off x="9086262" y="3910059"/>
            <a:ext cx="2229792" cy="585317"/>
          </a:xfrm>
          <a:prstGeom prst="rect">
            <a:avLst/>
          </a:prstGeom>
          <a:solidFill>
            <a:srgbClr val="283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Stainless Steel with stabilizing element (</a:t>
            </a:r>
            <a:r>
              <a:rPr lang="en-IN" sz="1200" err="1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Ti</a:t>
            </a:r>
            <a:r>
              <a:rPr lang="en-IN" sz="1200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 or </a:t>
            </a:r>
            <a:r>
              <a:rPr lang="en-IN" sz="1200" err="1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Nb</a:t>
            </a:r>
            <a:r>
              <a:rPr lang="en-IN" sz="1200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)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864D41E3-6F6F-4CD6-B119-12753B21C5C2}"/>
              </a:ext>
            </a:extLst>
          </p:cNvPr>
          <p:cNvSpPr/>
          <p:nvPr/>
        </p:nvSpPr>
        <p:spPr>
          <a:xfrm>
            <a:off x="9090139" y="2299588"/>
            <a:ext cx="2229792" cy="585317"/>
          </a:xfrm>
          <a:prstGeom prst="rect">
            <a:avLst/>
          </a:prstGeom>
          <a:solidFill>
            <a:srgbClr val="283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Intergranular Corrosion due to Chromium Carbides, aggressive during shutdown</a:t>
            </a:r>
            <a:endParaRPr lang="en-IN" sz="1200">
              <a:solidFill>
                <a:schemeClr val="bg1"/>
              </a:solidFill>
              <a:latin typeface="Lato" panose="020B0604020202020204" charset="0"/>
              <a:cs typeface="Lato" panose="020B0604020202020204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5AB071F-A221-4851-90CF-A8B78ADD6461}"/>
              </a:ext>
            </a:extLst>
          </p:cNvPr>
          <p:cNvSpPr/>
          <p:nvPr/>
        </p:nvSpPr>
        <p:spPr>
          <a:xfrm>
            <a:off x="6412607" y="2299589"/>
            <a:ext cx="2040330" cy="585317"/>
          </a:xfrm>
          <a:prstGeom prst="rect">
            <a:avLst/>
          </a:prstGeom>
          <a:solidFill>
            <a:srgbClr val="283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200" dirty="0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Pitting corrosion , impingement and stress corrosion cracking</a:t>
            </a:r>
            <a:endParaRPr lang="en-IN" sz="1200" dirty="0">
              <a:solidFill>
                <a:schemeClr val="bg1"/>
              </a:solidFill>
              <a:latin typeface="Lato" panose="020B0604020202020204" charset="0"/>
              <a:cs typeface="Lato" panose="020B0604020202020204" charset="0"/>
            </a:endParaRP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003D57C8-C40F-4A22-A862-DE632A6466D6}"/>
              </a:ext>
            </a:extLst>
          </p:cNvPr>
          <p:cNvSpPr txBox="1">
            <a:spLocks/>
          </p:cNvSpPr>
          <p:nvPr/>
        </p:nvSpPr>
        <p:spPr>
          <a:xfrm>
            <a:off x="7373850" y="1905384"/>
            <a:ext cx="2833838" cy="32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en-US" dirty="0">
                <a:solidFill>
                  <a:srgbClr val="02747E"/>
                </a:solidFill>
              </a:rPr>
              <a:t>Direct Effects on Tubes</a:t>
            </a:r>
            <a:endParaRPr lang="es-ES" dirty="0">
              <a:solidFill>
                <a:srgbClr val="02747E"/>
              </a:solidFill>
            </a:endParaRP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2F403F4C-580E-43F1-BDD7-4D33D98F2657}"/>
              </a:ext>
            </a:extLst>
          </p:cNvPr>
          <p:cNvSpPr txBox="1">
            <a:spLocks/>
          </p:cNvSpPr>
          <p:nvPr/>
        </p:nvSpPr>
        <p:spPr>
          <a:xfrm>
            <a:off x="7375100" y="3270841"/>
            <a:ext cx="2833838" cy="5163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B0604020202020204" charset="0"/>
                <a:cs typeface="Lato" panose="020B060402020202020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en-US" dirty="0">
                <a:solidFill>
                  <a:srgbClr val="02747E"/>
                </a:solidFill>
              </a:rPr>
              <a:t>Material Recommendation as per corrosion experts 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BEC4E703-3AA1-434F-9CE8-F4096EBDD84F}"/>
              </a:ext>
            </a:extLst>
          </p:cNvPr>
          <p:cNvSpPr txBox="1">
            <a:spLocks/>
          </p:cNvSpPr>
          <p:nvPr/>
        </p:nvSpPr>
        <p:spPr>
          <a:xfrm>
            <a:off x="7432772" y="5402310"/>
            <a:ext cx="2833838" cy="516308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B0604020202020204" charset="0"/>
                <a:cs typeface="Lato" panose="020B060402020202020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IN" sz="3200" dirty="0">
                <a:solidFill>
                  <a:schemeClr val="accent1"/>
                </a:solidFill>
                <a:latin typeface="Lato"/>
                <a:ea typeface="Lato"/>
                <a:cs typeface="Lato"/>
              </a:rPr>
              <a:t>TX 316HNb</a:t>
            </a:r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D9F4F4A6-BB1B-4895-8F0C-122133A63C2A}"/>
              </a:ext>
            </a:extLst>
          </p:cNvPr>
          <p:cNvSpPr/>
          <p:nvPr/>
        </p:nvSpPr>
        <p:spPr>
          <a:xfrm>
            <a:off x="8627657" y="4728874"/>
            <a:ext cx="325120" cy="502920"/>
          </a:xfrm>
          <a:prstGeom prst="downArrow">
            <a:avLst/>
          </a:prstGeom>
          <a:solidFill>
            <a:srgbClr val="2835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07F2569-7B72-4C35-B6EA-D16E28240D50}"/>
              </a:ext>
            </a:extLst>
          </p:cNvPr>
          <p:cNvSpPr/>
          <p:nvPr/>
        </p:nvSpPr>
        <p:spPr>
          <a:xfrm>
            <a:off x="843621" y="3429000"/>
            <a:ext cx="4252267" cy="271150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3C42E6DB-F9E4-4C9E-A1C2-91682F49446A}"/>
              </a:ext>
            </a:extLst>
          </p:cNvPr>
          <p:cNvSpPr/>
          <p:nvPr/>
        </p:nvSpPr>
        <p:spPr>
          <a:xfrm rot="5400000">
            <a:off x="6700971" y="5395087"/>
            <a:ext cx="304414" cy="701851"/>
          </a:xfrm>
          <a:prstGeom prst="downArrow">
            <a:avLst/>
          </a:prstGeom>
          <a:solidFill>
            <a:srgbClr val="2835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ACA178-3406-3231-1C05-1AA87C94D01D}"/>
              </a:ext>
            </a:extLst>
          </p:cNvPr>
          <p:cNvSpPr/>
          <p:nvPr/>
        </p:nvSpPr>
        <p:spPr>
          <a:xfrm>
            <a:off x="5913986" y="879924"/>
            <a:ext cx="5745975" cy="5260578"/>
          </a:xfrm>
          <a:prstGeom prst="rect">
            <a:avLst/>
          </a:prstGeom>
          <a:noFill/>
          <a:ln w="19050">
            <a:solidFill>
              <a:srgbClr val="28356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5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CBF277D-4CC1-1E55-5A71-5E74B83E1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983" y="1316193"/>
            <a:ext cx="54144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AutoNum type="romanUcPeriod"/>
            </a:pPr>
            <a:r>
              <a:rPr lang="en-GB" sz="1600" b="1" dirty="0">
                <a:solidFill>
                  <a:schemeClr val="bg1"/>
                </a:solidFill>
                <a:latin typeface="Lato" panose="020B0604020202020204" charset="0"/>
              </a:rPr>
              <a:t>TUBACEX GROUP INTRODUCTION </a:t>
            </a:r>
            <a:endParaRPr lang="en-GB" sz="1400" dirty="0">
              <a:solidFill>
                <a:schemeClr val="bg1"/>
              </a:solidFill>
              <a:latin typeface="Lato" panose="020B0604020202020204" charset="0"/>
            </a:endParaRPr>
          </a:p>
          <a:p>
            <a:pPr marL="285750" indent="-285750">
              <a:spcBef>
                <a:spcPct val="50000"/>
              </a:spcBef>
              <a:buFontTx/>
              <a:buAutoNum type="romanUcPeriod"/>
            </a:pPr>
            <a:r>
              <a:rPr lang="en-GB" sz="1600" b="1" dirty="0">
                <a:solidFill>
                  <a:schemeClr val="bg1"/>
                </a:solidFill>
                <a:latin typeface="Lato" panose="020B0604020202020204" charset="0"/>
              </a:rPr>
              <a:t>CORROSION &amp; MATERIAL SELECTION</a:t>
            </a:r>
            <a:endParaRPr lang="en-IN" sz="1600" b="1" dirty="0">
              <a:solidFill>
                <a:schemeClr val="bg1"/>
              </a:solidFill>
              <a:latin typeface="Lato" panose="020B0604020202020204" charset="0"/>
            </a:endParaRPr>
          </a:p>
          <a:p>
            <a:pPr marL="285750" indent="-285750">
              <a:spcBef>
                <a:spcPct val="50000"/>
              </a:spcBef>
              <a:buFontTx/>
              <a:buAutoNum type="romanUcPeriod"/>
            </a:pPr>
            <a:r>
              <a:rPr lang="en-IN" sz="1600" b="1" dirty="0">
                <a:solidFill>
                  <a:schemeClr val="bg1"/>
                </a:solidFill>
                <a:latin typeface="Lato" panose="020B0604020202020204" charset="0"/>
              </a:rPr>
              <a:t>TUBACEX ALLOY PORTFOLIO/HEAT EXCHANGER PORTFOLIO</a:t>
            </a:r>
          </a:p>
          <a:p>
            <a:pPr marL="285750" indent="-285750">
              <a:spcBef>
                <a:spcPct val="50000"/>
              </a:spcBef>
              <a:buFontTx/>
              <a:buAutoNum type="romanUcPeriod"/>
            </a:pPr>
            <a:r>
              <a:rPr lang="en-IN" sz="1600" b="1" dirty="0">
                <a:solidFill>
                  <a:schemeClr val="bg1"/>
                </a:solidFill>
                <a:latin typeface="Lato" panose="020B0604020202020204" charset="0"/>
              </a:rPr>
              <a:t>TUBACEX TUBES &amp; PIPES PVT. LTD. </a:t>
            </a:r>
          </a:p>
          <a:p>
            <a:pPr marL="285750" indent="-285750">
              <a:spcBef>
                <a:spcPct val="50000"/>
              </a:spcBef>
              <a:buFontTx/>
              <a:buAutoNum type="romanUcPeriod"/>
            </a:pPr>
            <a:r>
              <a:rPr lang="en-IN" sz="1600" b="1" dirty="0">
                <a:solidFill>
                  <a:schemeClr val="bg1"/>
                </a:solidFill>
                <a:latin typeface="Lato" panose="020B0604020202020204" charset="0"/>
              </a:rPr>
              <a:t>ADVANCED ALLOY SOLUTIONS FOR NEXT-GENERATION PETROCHEMICAL &amp; SPECIALTY CHEMICAL APPLICATIONS</a:t>
            </a:r>
          </a:p>
          <a:p>
            <a:pPr marL="285750" indent="-285750">
              <a:spcBef>
                <a:spcPct val="50000"/>
              </a:spcBef>
              <a:buFontTx/>
              <a:buAutoNum type="romanUcPeriod"/>
            </a:pPr>
            <a:r>
              <a:rPr lang="en-IN" sz="1600" b="1" dirty="0">
                <a:solidFill>
                  <a:schemeClr val="bg1"/>
                </a:solidFill>
                <a:latin typeface="Lato" panose="020B0604020202020204" charset="0"/>
              </a:rPr>
              <a:t>CONCLUSION </a:t>
            </a:r>
          </a:p>
          <a:p>
            <a:pPr marL="285750" indent="-285750">
              <a:spcBef>
                <a:spcPct val="50000"/>
              </a:spcBef>
              <a:buFontTx/>
              <a:buAutoNum type="romanUcPeriod"/>
            </a:pPr>
            <a:endParaRPr lang="en-GB" sz="1600" b="1" dirty="0">
              <a:solidFill>
                <a:schemeClr val="bg1"/>
              </a:solidFill>
              <a:latin typeface="Lato" panose="020B060402020202020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669FB8-5894-FC4D-B46F-CDB1D0DFC851}"/>
              </a:ext>
            </a:extLst>
          </p:cNvPr>
          <p:cNvSpPr txBox="1"/>
          <p:nvPr/>
        </p:nvSpPr>
        <p:spPr>
          <a:xfrm>
            <a:off x="729967" y="762387"/>
            <a:ext cx="2238420" cy="84345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620"/>
              </a:lnSpc>
            </a:pPr>
            <a:r>
              <a:rPr lang="en-US" sz="4000" b="1" dirty="0">
                <a:solidFill>
                  <a:srgbClr val="F94273"/>
                </a:solidFill>
                <a:latin typeface="Lato Black" panose="020F0502020204030203" pitchFamily="34" charset="77"/>
              </a:rPr>
              <a:t>INDEX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D624313-084D-D2E0-C0B7-B8ED6DB4927A}"/>
              </a:ext>
            </a:extLst>
          </p:cNvPr>
          <p:cNvCxnSpPr>
            <a:cxnSpLocks/>
          </p:cNvCxnSpPr>
          <p:nvPr/>
        </p:nvCxnSpPr>
        <p:spPr>
          <a:xfrm>
            <a:off x="6096000" y="1101906"/>
            <a:ext cx="5934891" cy="0"/>
          </a:xfrm>
          <a:prstGeom prst="line">
            <a:avLst/>
          </a:prstGeom>
          <a:ln>
            <a:solidFill>
              <a:srgbClr val="F942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5B47D77-13AB-96BD-E307-37E5CE96BFB6}"/>
              </a:ext>
            </a:extLst>
          </p:cNvPr>
          <p:cNvCxnSpPr>
            <a:cxnSpLocks/>
          </p:cNvCxnSpPr>
          <p:nvPr/>
        </p:nvCxnSpPr>
        <p:spPr>
          <a:xfrm>
            <a:off x="6176553" y="4336598"/>
            <a:ext cx="59348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C3AE7AD7-30FF-B9D2-79EC-CBAF6C6E9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2044-1D6A-6842-AF81-95FB9AFE3AC9}" type="slidenum">
              <a:rPr lang="es-ES_tradnl" smtClean="0"/>
              <a:pPr/>
              <a:t>2</a:t>
            </a:fld>
            <a:endParaRPr lang="es-ES_tradnl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D8F48809-DA2E-46FA-B149-7F4CA5D5DDD0}"/>
              </a:ext>
            </a:extLst>
          </p:cNvPr>
          <p:cNvSpPr>
            <a:spLocks noGrp="1"/>
          </p:cNvSpPr>
          <p:nvPr/>
        </p:nvSpPr>
        <p:spPr>
          <a:xfrm>
            <a:off x="729967" y="-39036"/>
            <a:ext cx="3188310" cy="1644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5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2073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3F58683-C759-4262-E4FC-3F89F24C22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662" y="811705"/>
            <a:ext cx="3920719" cy="4821344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6414606"/>
            <a:ext cx="1111250" cy="67310"/>
            <a:chOff x="0" y="6380988"/>
            <a:chExt cx="1111250" cy="67310"/>
          </a:xfrm>
        </p:grpSpPr>
        <p:sp>
          <p:nvSpPr>
            <p:cNvPr id="3" name="object 3"/>
            <p:cNvSpPr/>
            <p:nvPr/>
          </p:nvSpPr>
          <p:spPr>
            <a:xfrm>
              <a:off x="224027" y="6380988"/>
              <a:ext cx="220979" cy="67310"/>
            </a:xfrm>
            <a:custGeom>
              <a:avLst/>
              <a:gdLst/>
              <a:ahLst/>
              <a:cxnLst/>
              <a:rect l="l" t="t" r="r" b="b"/>
              <a:pathLst>
                <a:path w="220979" h="67310">
                  <a:moveTo>
                    <a:pt x="0" y="67056"/>
                  </a:moveTo>
                  <a:lnTo>
                    <a:pt x="220979" y="67056"/>
                  </a:lnTo>
                  <a:lnTo>
                    <a:pt x="220979" y="0"/>
                  </a:lnTo>
                  <a:lnTo>
                    <a:pt x="0" y="0"/>
                  </a:lnTo>
                  <a:lnTo>
                    <a:pt x="0" y="67056"/>
                  </a:lnTo>
                  <a:close/>
                </a:path>
              </a:pathLst>
            </a:custGeom>
            <a:solidFill>
              <a:srgbClr val="283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80988"/>
              <a:ext cx="224154" cy="67310"/>
            </a:xfrm>
            <a:custGeom>
              <a:avLst/>
              <a:gdLst/>
              <a:ahLst/>
              <a:cxnLst/>
              <a:rect l="l" t="t" r="r" b="b"/>
              <a:pathLst>
                <a:path w="224154" h="67310">
                  <a:moveTo>
                    <a:pt x="224028" y="0"/>
                  </a:moveTo>
                  <a:lnTo>
                    <a:pt x="0" y="0"/>
                  </a:lnTo>
                  <a:lnTo>
                    <a:pt x="0" y="67056"/>
                  </a:lnTo>
                  <a:lnTo>
                    <a:pt x="224028" y="67056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1F56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3483" y="6380988"/>
              <a:ext cx="218440" cy="67310"/>
            </a:xfrm>
            <a:custGeom>
              <a:avLst/>
              <a:gdLst/>
              <a:ahLst/>
              <a:cxnLst/>
              <a:rect l="l" t="t" r="r" b="b"/>
              <a:pathLst>
                <a:path w="218440" h="67310">
                  <a:moveTo>
                    <a:pt x="0" y="67056"/>
                  </a:moveTo>
                  <a:lnTo>
                    <a:pt x="217931" y="67056"/>
                  </a:lnTo>
                  <a:lnTo>
                    <a:pt x="217931" y="0"/>
                  </a:lnTo>
                  <a:lnTo>
                    <a:pt x="0" y="0"/>
                  </a:lnTo>
                  <a:lnTo>
                    <a:pt x="0" y="67056"/>
                  </a:lnTo>
                  <a:close/>
                </a:path>
              </a:pathLst>
            </a:custGeom>
            <a:solidFill>
              <a:srgbClr val="F842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1416" y="6380988"/>
              <a:ext cx="224154" cy="67310"/>
            </a:xfrm>
            <a:custGeom>
              <a:avLst/>
              <a:gdLst/>
              <a:ahLst/>
              <a:cxnLst/>
              <a:rect l="l" t="t" r="r" b="b"/>
              <a:pathLst>
                <a:path w="224155" h="67310">
                  <a:moveTo>
                    <a:pt x="224028" y="0"/>
                  </a:moveTo>
                  <a:lnTo>
                    <a:pt x="0" y="0"/>
                  </a:lnTo>
                  <a:lnTo>
                    <a:pt x="0" y="67056"/>
                  </a:lnTo>
                  <a:lnTo>
                    <a:pt x="224028" y="67056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0174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6967" y="6380988"/>
              <a:ext cx="224154" cy="67310"/>
            </a:xfrm>
            <a:custGeom>
              <a:avLst/>
              <a:gdLst/>
              <a:ahLst/>
              <a:cxnLst/>
              <a:rect l="l" t="t" r="r" b="b"/>
              <a:pathLst>
                <a:path w="224155" h="67310">
                  <a:moveTo>
                    <a:pt x="224028" y="0"/>
                  </a:moveTo>
                  <a:lnTo>
                    <a:pt x="0" y="0"/>
                  </a:lnTo>
                  <a:lnTo>
                    <a:pt x="0" y="67056"/>
                  </a:lnTo>
                  <a:lnTo>
                    <a:pt x="224028" y="67056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DA7D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619232" y="6318505"/>
            <a:ext cx="934719" cy="259079"/>
            <a:chOff x="10619232" y="6318505"/>
            <a:chExt cx="934719" cy="259079"/>
          </a:xfrm>
        </p:grpSpPr>
        <p:sp>
          <p:nvSpPr>
            <p:cNvPr id="9" name="object 9"/>
            <p:cNvSpPr/>
            <p:nvPr/>
          </p:nvSpPr>
          <p:spPr>
            <a:xfrm>
              <a:off x="10619232" y="6346351"/>
              <a:ext cx="934719" cy="231775"/>
            </a:xfrm>
            <a:custGeom>
              <a:avLst/>
              <a:gdLst/>
              <a:ahLst/>
              <a:cxnLst/>
              <a:rect l="l" t="t" r="r" b="b"/>
              <a:pathLst>
                <a:path w="934720" h="231775">
                  <a:moveTo>
                    <a:pt x="849934" y="2529"/>
                  </a:moveTo>
                  <a:lnTo>
                    <a:pt x="808082" y="2529"/>
                  </a:lnTo>
                  <a:lnTo>
                    <a:pt x="851642" y="66652"/>
                  </a:lnTo>
                  <a:lnTo>
                    <a:pt x="806375" y="133298"/>
                  </a:lnTo>
                  <a:lnTo>
                    <a:pt x="847373" y="133298"/>
                  </a:lnTo>
                  <a:lnTo>
                    <a:pt x="873001" y="93644"/>
                  </a:lnTo>
                  <a:lnTo>
                    <a:pt x="913888" y="93644"/>
                  </a:lnTo>
                  <a:lnTo>
                    <a:pt x="895214" y="65798"/>
                  </a:lnTo>
                  <a:lnTo>
                    <a:pt x="913797" y="38806"/>
                  </a:lnTo>
                  <a:lnTo>
                    <a:pt x="873855" y="38806"/>
                  </a:lnTo>
                  <a:lnTo>
                    <a:pt x="849934" y="2529"/>
                  </a:lnTo>
                  <a:close/>
                </a:path>
                <a:path w="934720" h="231775">
                  <a:moveTo>
                    <a:pt x="913888" y="93644"/>
                  </a:moveTo>
                  <a:lnTo>
                    <a:pt x="873001" y="93644"/>
                  </a:lnTo>
                  <a:lnTo>
                    <a:pt x="898630" y="133298"/>
                  </a:lnTo>
                  <a:lnTo>
                    <a:pt x="934211" y="133298"/>
                  </a:lnTo>
                  <a:lnTo>
                    <a:pt x="934211" y="123948"/>
                  </a:lnTo>
                  <a:lnTo>
                    <a:pt x="913888" y="93644"/>
                  </a:lnTo>
                  <a:close/>
                </a:path>
                <a:path w="934720" h="231775">
                  <a:moveTo>
                    <a:pt x="934211" y="2529"/>
                  </a:moveTo>
                  <a:lnTo>
                    <a:pt x="896922" y="2529"/>
                  </a:lnTo>
                  <a:lnTo>
                    <a:pt x="873855" y="38806"/>
                  </a:lnTo>
                  <a:lnTo>
                    <a:pt x="913797" y="38806"/>
                  </a:lnTo>
                  <a:lnTo>
                    <a:pt x="934211" y="9156"/>
                  </a:lnTo>
                  <a:lnTo>
                    <a:pt x="934211" y="2529"/>
                  </a:lnTo>
                  <a:close/>
                </a:path>
                <a:path w="934720" h="231775">
                  <a:moveTo>
                    <a:pt x="774769" y="166201"/>
                  </a:moveTo>
                  <a:lnTo>
                    <a:pt x="761140" y="168719"/>
                  </a:lnTo>
                  <a:lnTo>
                    <a:pt x="750316" y="175587"/>
                  </a:lnTo>
                  <a:lnTo>
                    <a:pt x="743177" y="185778"/>
                  </a:lnTo>
                  <a:lnTo>
                    <a:pt x="740602" y="198262"/>
                  </a:lnTo>
                  <a:lnTo>
                    <a:pt x="740602" y="199105"/>
                  </a:lnTo>
                  <a:lnTo>
                    <a:pt x="743177" y="211589"/>
                  </a:lnTo>
                  <a:lnTo>
                    <a:pt x="750316" y="221779"/>
                  </a:lnTo>
                  <a:lnTo>
                    <a:pt x="761140" y="228647"/>
                  </a:lnTo>
                  <a:lnTo>
                    <a:pt x="774769" y="231165"/>
                  </a:lnTo>
                  <a:lnTo>
                    <a:pt x="787900" y="228515"/>
                  </a:lnTo>
                  <a:lnTo>
                    <a:pt x="798471" y="221357"/>
                  </a:lnTo>
                  <a:lnTo>
                    <a:pt x="802656" y="215135"/>
                  </a:lnTo>
                  <a:lnTo>
                    <a:pt x="765376" y="215135"/>
                  </a:lnTo>
                  <a:lnTo>
                    <a:pt x="758534" y="207542"/>
                  </a:lnTo>
                  <a:lnTo>
                    <a:pt x="758534" y="189825"/>
                  </a:lnTo>
                  <a:lnTo>
                    <a:pt x="765376" y="182231"/>
                  </a:lnTo>
                  <a:lnTo>
                    <a:pt x="803256" y="182231"/>
                  </a:lnTo>
                  <a:lnTo>
                    <a:pt x="798791" y="175587"/>
                  </a:lnTo>
                  <a:lnTo>
                    <a:pt x="788260" y="168719"/>
                  </a:lnTo>
                  <a:lnTo>
                    <a:pt x="774769" y="166201"/>
                  </a:lnTo>
                  <a:close/>
                </a:path>
                <a:path w="934720" h="231775">
                  <a:moveTo>
                    <a:pt x="803256" y="182231"/>
                  </a:moveTo>
                  <a:lnTo>
                    <a:pt x="784162" y="182231"/>
                  </a:lnTo>
                  <a:lnTo>
                    <a:pt x="790993" y="189825"/>
                  </a:lnTo>
                  <a:lnTo>
                    <a:pt x="790993" y="207542"/>
                  </a:lnTo>
                  <a:lnTo>
                    <a:pt x="784162" y="215135"/>
                  </a:lnTo>
                  <a:lnTo>
                    <a:pt x="802656" y="215135"/>
                  </a:lnTo>
                  <a:lnTo>
                    <a:pt x="805519" y="210877"/>
                  </a:lnTo>
                  <a:lnTo>
                    <a:pt x="808083" y="198262"/>
                  </a:lnTo>
                  <a:lnTo>
                    <a:pt x="805639" y="185778"/>
                  </a:lnTo>
                  <a:lnTo>
                    <a:pt x="803256" y="182231"/>
                  </a:lnTo>
                  <a:close/>
                </a:path>
                <a:path w="934720" h="231775">
                  <a:moveTo>
                    <a:pt x="796127" y="2529"/>
                  </a:moveTo>
                  <a:lnTo>
                    <a:pt x="690199" y="2529"/>
                  </a:lnTo>
                  <a:lnTo>
                    <a:pt x="690199" y="133298"/>
                  </a:lnTo>
                  <a:lnTo>
                    <a:pt x="796982" y="133298"/>
                  </a:lnTo>
                  <a:lnTo>
                    <a:pt x="796982" y="102086"/>
                  </a:lnTo>
                  <a:lnTo>
                    <a:pt x="726074" y="102086"/>
                  </a:lnTo>
                  <a:lnTo>
                    <a:pt x="726074" y="81828"/>
                  </a:lnTo>
                  <a:lnTo>
                    <a:pt x="789285" y="81828"/>
                  </a:lnTo>
                  <a:lnTo>
                    <a:pt x="789285" y="53151"/>
                  </a:lnTo>
                  <a:lnTo>
                    <a:pt x="726074" y="53151"/>
                  </a:lnTo>
                  <a:lnTo>
                    <a:pt x="726074" y="32904"/>
                  </a:lnTo>
                  <a:lnTo>
                    <a:pt x="796128" y="32904"/>
                  </a:lnTo>
                  <a:lnTo>
                    <a:pt x="796127" y="2529"/>
                  </a:lnTo>
                  <a:close/>
                </a:path>
                <a:path w="934720" h="231775">
                  <a:moveTo>
                    <a:pt x="718389" y="167889"/>
                  </a:moveTo>
                  <a:lnTo>
                    <a:pt x="679098" y="167889"/>
                  </a:lnTo>
                  <a:lnTo>
                    <a:pt x="679099" y="229478"/>
                  </a:lnTo>
                  <a:lnTo>
                    <a:pt x="696176" y="229478"/>
                  </a:lnTo>
                  <a:lnTo>
                    <a:pt x="696176" y="210917"/>
                  </a:lnTo>
                  <a:lnTo>
                    <a:pt x="723548" y="210917"/>
                  </a:lnTo>
                  <a:lnTo>
                    <a:pt x="721805" y="208385"/>
                  </a:lnTo>
                  <a:lnTo>
                    <a:pt x="729490" y="205010"/>
                  </a:lnTo>
                  <a:lnTo>
                    <a:pt x="734625" y="198262"/>
                  </a:lnTo>
                  <a:lnTo>
                    <a:pt x="734625" y="197418"/>
                  </a:lnTo>
                  <a:lnTo>
                    <a:pt x="696176" y="197418"/>
                  </a:lnTo>
                  <a:lnTo>
                    <a:pt x="696176" y="182231"/>
                  </a:lnTo>
                  <a:lnTo>
                    <a:pt x="734340" y="182231"/>
                  </a:lnTo>
                  <a:lnTo>
                    <a:pt x="732917" y="178013"/>
                  </a:lnTo>
                  <a:lnTo>
                    <a:pt x="728636" y="174638"/>
                  </a:lnTo>
                  <a:lnTo>
                    <a:pt x="724366" y="170419"/>
                  </a:lnTo>
                  <a:lnTo>
                    <a:pt x="718389" y="167889"/>
                  </a:lnTo>
                  <a:close/>
                </a:path>
                <a:path w="934720" h="231775">
                  <a:moveTo>
                    <a:pt x="723548" y="210917"/>
                  </a:moveTo>
                  <a:lnTo>
                    <a:pt x="703873" y="210917"/>
                  </a:lnTo>
                  <a:lnTo>
                    <a:pt x="716681" y="229478"/>
                  </a:lnTo>
                  <a:lnTo>
                    <a:pt x="736332" y="229478"/>
                  </a:lnTo>
                  <a:lnTo>
                    <a:pt x="723548" y="210917"/>
                  </a:lnTo>
                  <a:close/>
                </a:path>
                <a:path w="934720" h="231775">
                  <a:moveTo>
                    <a:pt x="734340" y="182231"/>
                  </a:moveTo>
                  <a:lnTo>
                    <a:pt x="713266" y="182231"/>
                  </a:lnTo>
                  <a:lnTo>
                    <a:pt x="716681" y="184763"/>
                  </a:lnTo>
                  <a:lnTo>
                    <a:pt x="716681" y="194887"/>
                  </a:lnTo>
                  <a:lnTo>
                    <a:pt x="713266" y="197418"/>
                  </a:lnTo>
                  <a:lnTo>
                    <a:pt x="734625" y="197418"/>
                  </a:lnTo>
                  <a:lnTo>
                    <a:pt x="734625" y="183075"/>
                  </a:lnTo>
                  <a:lnTo>
                    <a:pt x="734340" y="182231"/>
                  </a:lnTo>
                  <a:close/>
                </a:path>
                <a:path w="934720" h="231775">
                  <a:moveTo>
                    <a:pt x="616741" y="0"/>
                  </a:moveTo>
                  <a:lnTo>
                    <a:pt x="588994" y="5205"/>
                  </a:lnTo>
                  <a:lnTo>
                    <a:pt x="567092" y="19507"/>
                  </a:lnTo>
                  <a:lnTo>
                    <a:pt x="552718" y="40928"/>
                  </a:lnTo>
                  <a:lnTo>
                    <a:pt x="547552" y="67495"/>
                  </a:lnTo>
                  <a:lnTo>
                    <a:pt x="547552" y="68338"/>
                  </a:lnTo>
                  <a:lnTo>
                    <a:pt x="552825" y="95255"/>
                  </a:lnTo>
                  <a:lnTo>
                    <a:pt x="567306" y="116636"/>
                  </a:lnTo>
                  <a:lnTo>
                    <a:pt x="588994" y="130740"/>
                  </a:lnTo>
                  <a:lnTo>
                    <a:pt x="615887" y="135828"/>
                  </a:lnTo>
                  <a:lnTo>
                    <a:pt x="635533" y="133587"/>
                  </a:lnTo>
                  <a:lnTo>
                    <a:pt x="651335" y="127392"/>
                  </a:lnTo>
                  <a:lnTo>
                    <a:pt x="663935" y="118033"/>
                  </a:lnTo>
                  <a:lnTo>
                    <a:pt x="673975" y="106302"/>
                  </a:lnTo>
                  <a:lnTo>
                    <a:pt x="669223" y="102929"/>
                  </a:lnTo>
                  <a:lnTo>
                    <a:pt x="616741" y="102929"/>
                  </a:lnTo>
                  <a:lnTo>
                    <a:pt x="603872" y="100121"/>
                  </a:lnTo>
                  <a:lnTo>
                    <a:pt x="593889" y="92488"/>
                  </a:lnTo>
                  <a:lnTo>
                    <a:pt x="587430" y="81218"/>
                  </a:lnTo>
                  <a:lnTo>
                    <a:pt x="585135" y="67495"/>
                  </a:lnTo>
                  <a:lnTo>
                    <a:pt x="587430" y="53900"/>
                  </a:lnTo>
                  <a:lnTo>
                    <a:pt x="593889" y="42919"/>
                  </a:lnTo>
                  <a:lnTo>
                    <a:pt x="603872" y="35579"/>
                  </a:lnTo>
                  <a:lnTo>
                    <a:pt x="616741" y="32904"/>
                  </a:lnTo>
                  <a:lnTo>
                    <a:pt x="665456" y="32904"/>
                  </a:lnTo>
                  <a:lnTo>
                    <a:pt x="673121" y="26991"/>
                  </a:lnTo>
                  <a:lnTo>
                    <a:pt x="663107" y="16011"/>
                  </a:lnTo>
                  <a:lnTo>
                    <a:pt x="650694" y="7484"/>
                  </a:lnTo>
                  <a:lnTo>
                    <a:pt x="635400" y="1963"/>
                  </a:lnTo>
                  <a:lnTo>
                    <a:pt x="616741" y="0"/>
                  </a:lnTo>
                  <a:close/>
                </a:path>
                <a:path w="934720" h="231775">
                  <a:moveTo>
                    <a:pt x="491172" y="1686"/>
                  </a:moveTo>
                  <a:lnTo>
                    <a:pt x="456151" y="1686"/>
                  </a:lnTo>
                  <a:lnTo>
                    <a:pt x="399771" y="133298"/>
                  </a:lnTo>
                  <a:lnTo>
                    <a:pt x="438208" y="133298"/>
                  </a:lnTo>
                  <a:lnTo>
                    <a:pt x="447601" y="109674"/>
                  </a:lnTo>
                  <a:lnTo>
                    <a:pt x="537433" y="109674"/>
                  </a:lnTo>
                  <a:lnTo>
                    <a:pt x="525504" y="81828"/>
                  </a:lnTo>
                  <a:lnTo>
                    <a:pt x="458713" y="81828"/>
                  </a:lnTo>
                  <a:lnTo>
                    <a:pt x="473229" y="44708"/>
                  </a:lnTo>
                  <a:lnTo>
                    <a:pt x="509602" y="44708"/>
                  </a:lnTo>
                  <a:lnTo>
                    <a:pt x="491172" y="1686"/>
                  </a:lnTo>
                  <a:close/>
                </a:path>
                <a:path w="934720" h="231775">
                  <a:moveTo>
                    <a:pt x="537433" y="109674"/>
                  </a:moveTo>
                  <a:lnTo>
                    <a:pt x="498858" y="109674"/>
                  </a:lnTo>
                  <a:lnTo>
                    <a:pt x="508250" y="133298"/>
                  </a:lnTo>
                  <a:lnTo>
                    <a:pt x="547553" y="133298"/>
                  </a:lnTo>
                  <a:lnTo>
                    <a:pt x="537433" y="109674"/>
                  </a:lnTo>
                  <a:close/>
                </a:path>
                <a:path w="934720" h="231775">
                  <a:moveTo>
                    <a:pt x="646639" y="86898"/>
                  </a:moveTo>
                  <a:lnTo>
                    <a:pt x="640646" y="93316"/>
                  </a:lnTo>
                  <a:lnTo>
                    <a:pt x="633931" y="98392"/>
                  </a:lnTo>
                  <a:lnTo>
                    <a:pt x="626096" y="101729"/>
                  </a:lnTo>
                  <a:lnTo>
                    <a:pt x="616741" y="102929"/>
                  </a:lnTo>
                  <a:lnTo>
                    <a:pt x="669223" y="102929"/>
                  </a:lnTo>
                  <a:lnTo>
                    <a:pt x="646639" y="86898"/>
                  </a:lnTo>
                  <a:close/>
                </a:path>
                <a:path w="934720" h="231775">
                  <a:moveTo>
                    <a:pt x="509602" y="44708"/>
                  </a:moveTo>
                  <a:lnTo>
                    <a:pt x="473229" y="44708"/>
                  </a:lnTo>
                  <a:lnTo>
                    <a:pt x="487757" y="81828"/>
                  </a:lnTo>
                  <a:lnTo>
                    <a:pt x="525504" y="81828"/>
                  </a:lnTo>
                  <a:lnTo>
                    <a:pt x="509602" y="44708"/>
                  </a:lnTo>
                  <a:close/>
                </a:path>
                <a:path w="934720" h="231775">
                  <a:moveTo>
                    <a:pt x="665456" y="32904"/>
                  </a:moveTo>
                  <a:lnTo>
                    <a:pt x="616741" y="32904"/>
                  </a:lnTo>
                  <a:lnTo>
                    <a:pt x="625600" y="33971"/>
                  </a:lnTo>
                  <a:lnTo>
                    <a:pt x="633180" y="37014"/>
                  </a:lnTo>
                  <a:lnTo>
                    <a:pt x="639801" y="41797"/>
                  </a:lnTo>
                  <a:lnTo>
                    <a:pt x="645785" y="48081"/>
                  </a:lnTo>
                  <a:lnTo>
                    <a:pt x="665456" y="32904"/>
                  </a:lnTo>
                  <a:close/>
                </a:path>
                <a:path w="934720" h="231775">
                  <a:moveTo>
                    <a:pt x="342537" y="2529"/>
                  </a:moveTo>
                  <a:lnTo>
                    <a:pt x="275056" y="2529"/>
                  </a:lnTo>
                  <a:lnTo>
                    <a:pt x="275057" y="133298"/>
                  </a:lnTo>
                  <a:lnTo>
                    <a:pt x="343391" y="133298"/>
                  </a:lnTo>
                  <a:lnTo>
                    <a:pt x="364467" y="130714"/>
                  </a:lnTo>
                  <a:lnTo>
                    <a:pt x="380018" y="123384"/>
                  </a:lnTo>
                  <a:lnTo>
                    <a:pt x="389643" y="111941"/>
                  </a:lnTo>
                  <a:lnTo>
                    <a:pt x="391447" y="103772"/>
                  </a:lnTo>
                  <a:lnTo>
                    <a:pt x="310932" y="103772"/>
                  </a:lnTo>
                  <a:lnTo>
                    <a:pt x="310932" y="80142"/>
                  </a:lnTo>
                  <a:lnTo>
                    <a:pt x="388472" y="80142"/>
                  </a:lnTo>
                  <a:lnTo>
                    <a:pt x="385890" y="75821"/>
                  </a:lnTo>
                  <a:lnTo>
                    <a:pt x="377800" y="69480"/>
                  </a:lnTo>
                  <a:lnTo>
                    <a:pt x="367312" y="64955"/>
                  </a:lnTo>
                  <a:lnTo>
                    <a:pt x="375197" y="60343"/>
                  </a:lnTo>
                  <a:lnTo>
                    <a:pt x="381720" y="53994"/>
                  </a:lnTo>
                  <a:lnTo>
                    <a:pt x="310932" y="53994"/>
                  </a:lnTo>
                  <a:lnTo>
                    <a:pt x="310932" y="31207"/>
                  </a:lnTo>
                  <a:lnTo>
                    <a:pt x="387805" y="31207"/>
                  </a:lnTo>
                  <a:lnTo>
                    <a:pt x="387805" y="26148"/>
                  </a:lnTo>
                  <a:lnTo>
                    <a:pt x="354285" y="3306"/>
                  </a:lnTo>
                  <a:lnTo>
                    <a:pt x="342537" y="2529"/>
                  </a:lnTo>
                  <a:close/>
                </a:path>
                <a:path w="934720" h="231775">
                  <a:moveTo>
                    <a:pt x="388472" y="80142"/>
                  </a:moveTo>
                  <a:lnTo>
                    <a:pt x="351076" y="80142"/>
                  </a:lnTo>
                  <a:lnTo>
                    <a:pt x="356200" y="84369"/>
                  </a:lnTo>
                  <a:lnTo>
                    <a:pt x="356200" y="99545"/>
                  </a:lnTo>
                  <a:lnTo>
                    <a:pt x="350222" y="103772"/>
                  </a:lnTo>
                  <a:lnTo>
                    <a:pt x="391447" y="103772"/>
                  </a:lnTo>
                  <a:lnTo>
                    <a:pt x="392940" y="97016"/>
                  </a:lnTo>
                  <a:lnTo>
                    <a:pt x="392940" y="96173"/>
                  </a:lnTo>
                  <a:lnTo>
                    <a:pt x="391097" y="84534"/>
                  </a:lnTo>
                  <a:lnTo>
                    <a:pt x="388472" y="80142"/>
                  </a:lnTo>
                  <a:close/>
                </a:path>
                <a:path w="934720" h="231775">
                  <a:moveTo>
                    <a:pt x="387805" y="31207"/>
                  </a:moveTo>
                  <a:lnTo>
                    <a:pt x="345099" y="31207"/>
                  </a:lnTo>
                  <a:lnTo>
                    <a:pt x="351076" y="35434"/>
                  </a:lnTo>
                  <a:lnTo>
                    <a:pt x="351076" y="50621"/>
                  </a:lnTo>
                  <a:lnTo>
                    <a:pt x="345099" y="53994"/>
                  </a:lnTo>
                  <a:lnTo>
                    <a:pt x="381721" y="53992"/>
                  </a:lnTo>
                  <a:lnTo>
                    <a:pt x="386164" y="45742"/>
                  </a:lnTo>
                  <a:lnTo>
                    <a:pt x="387805" y="35434"/>
                  </a:lnTo>
                  <a:lnTo>
                    <a:pt x="387805" y="31207"/>
                  </a:lnTo>
                  <a:close/>
                </a:path>
                <a:path w="934720" h="231775">
                  <a:moveTo>
                    <a:pt x="167420" y="2529"/>
                  </a:moveTo>
                  <a:lnTo>
                    <a:pt x="129837" y="2529"/>
                  </a:lnTo>
                  <a:lnTo>
                    <a:pt x="129837" y="75926"/>
                  </a:lnTo>
                  <a:lnTo>
                    <a:pt x="134162" y="102237"/>
                  </a:lnTo>
                  <a:lnTo>
                    <a:pt x="146495" y="120641"/>
                  </a:lnTo>
                  <a:lnTo>
                    <a:pt x="165875" y="131452"/>
                  </a:lnTo>
                  <a:lnTo>
                    <a:pt x="191341" y="134985"/>
                  </a:lnTo>
                  <a:lnTo>
                    <a:pt x="216806" y="131557"/>
                  </a:lnTo>
                  <a:lnTo>
                    <a:pt x="236186" y="120851"/>
                  </a:lnTo>
                  <a:lnTo>
                    <a:pt x="248061" y="102929"/>
                  </a:lnTo>
                  <a:lnTo>
                    <a:pt x="191341" y="102929"/>
                  </a:lnTo>
                  <a:lnTo>
                    <a:pt x="181479" y="101188"/>
                  </a:lnTo>
                  <a:lnTo>
                    <a:pt x="173937" y="95966"/>
                  </a:lnTo>
                  <a:lnTo>
                    <a:pt x="169116" y="87264"/>
                  </a:lnTo>
                  <a:lnTo>
                    <a:pt x="167537" y="75926"/>
                  </a:lnTo>
                  <a:lnTo>
                    <a:pt x="167420" y="2529"/>
                  </a:lnTo>
                  <a:close/>
                </a:path>
                <a:path w="934720" h="231775">
                  <a:moveTo>
                    <a:pt x="252844" y="2529"/>
                  </a:moveTo>
                  <a:lnTo>
                    <a:pt x="216115" y="2529"/>
                  </a:lnTo>
                  <a:lnTo>
                    <a:pt x="216115" y="75926"/>
                  </a:lnTo>
                  <a:lnTo>
                    <a:pt x="214407" y="87976"/>
                  </a:lnTo>
                  <a:lnTo>
                    <a:pt x="209496" y="96388"/>
                  </a:lnTo>
                  <a:lnTo>
                    <a:pt x="201701" y="101320"/>
                  </a:lnTo>
                  <a:lnTo>
                    <a:pt x="191341" y="102929"/>
                  </a:lnTo>
                  <a:lnTo>
                    <a:pt x="248061" y="102929"/>
                  </a:lnTo>
                  <a:lnTo>
                    <a:pt x="248519" y="102237"/>
                  </a:lnTo>
                  <a:lnTo>
                    <a:pt x="252844" y="75083"/>
                  </a:lnTo>
                  <a:lnTo>
                    <a:pt x="252844" y="2529"/>
                  </a:lnTo>
                  <a:close/>
                </a:path>
                <a:path w="934720" h="231775">
                  <a:moveTo>
                    <a:pt x="76023" y="33747"/>
                  </a:moveTo>
                  <a:lnTo>
                    <a:pt x="39293" y="33747"/>
                  </a:lnTo>
                  <a:lnTo>
                    <a:pt x="39293" y="133298"/>
                  </a:lnTo>
                  <a:lnTo>
                    <a:pt x="76023" y="133298"/>
                  </a:lnTo>
                  <a:lnTo>
                    <a:pt x="76023" y="33747"/>
                  </a:lnTo>
                  <a:close/>
                </a:path>
                <a:path w="934720" h="231775">
                  <a:moveTo>
                    <a:pt x="115321" y="2529"/>
                  </a:moveTo>
                  <a:lnTo>
                    <a:pt x="0" y="2529"/>
                  </a:lnTo>
                  <a:lnTo>
                    <a:pt x="0" y="33747"/>
                  </a:lnTo>
                  <a:lnTo>
                    <a:pt x="115321" y="33747"/>
                  </a:lnTo>
                  <a:lnTo>
                    <a:pt x="115321" y="2529"/>
                  </a:lnTo>
                  <a:close/>
                </a:path>
                <a:path w="934720" h="231775">
                  <a:moveTo>
                    <a:pt x="641515" y="166201"/>
                  </a:moveTo>
                  <a:lnTo>
                    <a:pt x="628380" y="168719"/>
                  </a:lnTo>
                  <a:lnTo>
                    <a:pt x="617810" y="175587"/>
                  </a:lnTo>
                  <a:lnTo>
                    <a:pt x="610764" y="185778"/>
                  </a:lnTo>
                  <a:lnTo>
                    <a:pt x="608202" y="198262"/>
                  </a:lnTo>
                  <a:lnTo>
                    <a:pt x="608202" y="199105"/>
                  </a:lnTo>
                  <a:lnTo>
                    <a:pt x="610777" y="211813"/>
                  </a:lnTo>
                  <a:lnTo>
                    <a:pt x="617917" y="221674"/>
                  </a:lnTo>
                  <a:lnTo>
                    <a:pt x="628741" y="228054"/>
                  </a:lnTo>
                  <a:lnTo>
                    <a:pt x="642370" y="230321"/>
                  </a:lnTo>
                  <a:lnTo>
                    <a:pt x="650362" y="229702"/>
                  </a:lnTo>
                  <a:lnTo>
                    <a:pt x="657633" y="227896"/>
                  </a:lnTo>
                  <a:lnTo>
                    <a:pt x="664104" y="224982"/>
                  </a:lnTo>
                  <a:lnTo>
                    <a:pt x="669694" y="221041"/>
                  </a:lnTo>
                  <a:lnTo>
                    <a:pt x="669694" y="215979"/>
                  </a:lnTo>
                  <a:lnTo>
                    <a:pt x="632965" y="215979"/>
                  </a:lnTo>
                  <a:lnTo>
                    <a:pt x="626134" y="209229"/>
                  </a:lnTo>
                  <a:lnTo>
                    <a:pt x="626134" y="188981"/>
                  </a:lnTo>
                  <a:lnTo>
                    <a:pt x="632965" y="182231"/>
                  </a:lnTo>
                  <a:lnTo>
                    <a:pt x="661277" y="182231"/>
                  </a:lnTo>
                  <a:lnTo>
                    <a:pt x="667132" y="175481"/>
                  </a:lnTo>
                  <a:lnTo>
                    <a:pt x="661809" y="171540"/>
                  </a:lnTo>
                  <a:lnTo>
                    <a:pt x="655925" y="168627"/>
                  </a:lnTo>
                  <a:lnTo>
                    <a:pt x="649241" y="166821"/>
                  </a:lnTo>
                  <a:lnTo>
                    <a:pt x="641515" y="166201"/>
                  </a:lnTo>
                  <a:close/>
                </a:path>
                <a:path w="934720" h="231775">
                  <a:moveTo>
                    <a:pt x="669694" y="193200"/>
                  </a:moveTo>
                  <a:lnTo>
                    <a:pt x="640662" y="193200"/>
                  </a:lnTo>
                  <a:lnTo>
                    <a:pt x="640662" y="205855"/>
                  </a:lnTo>
                  <a:lnTo>
                    <a:pt x="652616" y="205855"/>
                  </a:lnTo>
                  <a:lnTo>
                    <a:pt x="652616" y="213447"/>
                  </a:lnTo>
                  <a:lnTo>
                    <a:pt x="650055" y="215135"/>
                  </a:lnTo>
                  <a:lnTo>
                    <a:pt x="647493" y="215979"/>
                  </a:lnTo>
                  <a:lnTo>
                    <a:pt x="669694" y="215979"/>
                  </a:lnTo>
                  <a:lnTo>
                    <a:pt x="669694" y="193200"/>
                  </a:lnTo>
                  <a:close/>
                </a:path>
                <a:path w="934720" h="231775">
                  <a:moveTo>
                    <a:pt x="661277" y="182231"/>
                  </a:moveTo>
                  <a:lnTo>
                    <a:pt x="648347" y="182231"/>
                  </a:lnTo>
                  <a:lnTo>
                    <a:pt x="652616" y="183918"/>
                  </a:lnTo>
                  <a:lnTo>
                    <a:pt x="656886" y="187293"/>
                  </a:lnTo>
                  <a:lnTo>
                    <a:pt x="661277" y="182231"/>
                  </a:lnTo>
                  <a:close/>
                </a:path>
                <a:path w="934720" h="231775">
                  <a:moveTo>
                    <a:pt x="833711" y="167889"/>
                  </a:moveTo>
                  <a:lnTo>
                    <a:pt x="816621" y="167889"/>
                  </a:lnTo>
                  <a:lnTo>
                    <a:pt x="816622" y="202480"/>
                  </a:lnTo>
                  <a:lnTo>
                    <a:pt x="818638" y="215016"/>
                  </a:lnTo>
                  <a:lnTo>
                    <a:pt x="824419" y="223677"/>
                  </a:lnTo>
                  <a:lnTo>
                    <a:pt x="833562" y="228700"/>
                  </a:lnTo>
                  <a:lnTo>
                    <a:pt x="845665" y="230321"/>
                  </a:lnTo>
                  <a:lnTo>
                    <a:pt x="857413" y="228687"/>
                  </a:lnTo>
                  <a:lnTo>
                    <a:pt x="866596" y="223572"/>
                  </a:lnTo>
                  <a:lnTo>
                    <a:pt x="872256" y="215135"/>
                  </a:lnTo>
                  <a:lnTo>
                    <a:pt x="838834" y="215135"/>
                  </a:lnTo>
                  <a:lnTo>
                    <a:pt x="833711" y="210917"/>
                  </a:lnTo>
                  <a:lnTo>
                    <a:pt x="833711" y="167889"/>
                  </a:lnTo>
                  <a:close/>
                </a:path>
                <a:path w="934720" h="231775">
                  <a:moveTo>
                    <a:pt x="874709" y="167889"/>
                  </a:moveTo>
                  <a:lnTo>
                    <a:pt x="856766" y="167889"/>
                  </a:lnTo>
                  <a:lnTo>
                    <a:pt x="856766" y="210917"/>
                  </a:lnTo>
                  <a:lnTo>
                    <a:pt x="852497" y="215135"/>
                  </a:lnTo>
                  <a:lnTo>
                    <a:pt x="872256" y="215135"/>
                  </a:lnTo>
                  <a:lnTo>
                    <a:pt x="872574" y="214661"/>
                  </a:lnTo>
                  <a:lnTo>
                    <a:pt x="874709" y="201637"/>
                  </a:lnTo>
                  <a:lnTo>
                    <a:pt x="874709" y="167889"/>
                  </a:lnTo>
                  <a:close/>
                </a:path>
                <a:path w="934720" h="231775">
                  <a:moveTo>
                    <a:pt x="911438" y="167889"/>
                  </a:moveTo>
                  <a:lnTo>
                    <a:pt x="884956" y="167889"/>
                  </a:lnTo>
                  <a:lnTo>
                    <a:pt x="884956" y="229478"/>
                  </a:lnTo>
                  <a:lnTo>
                    <a:pt x="902046" y="229478"/>
                  </a:lnTo>
                  <a:lnTo>
                    <a:pt x="902045" y="211760"/>
                  </a:lnTo>
                  <a:lnTo>
                    <a:pt x="910584" y="211760"/>
                  </a:lnTo>
                  <a:lnTo>
                    <a:pt x="921345" y="210349"/>
                  </a:lnTo>
                  <a:lnTo>
                    <a:pt x="930021" y="206171"/>
                  </a:lnTo>
                  <a:lnTo>
                    <a:pt x="934211" y="201201"/>
                  </a:lnTo>
                  <a:lnTo>
                    <a:pt x="934211" y="198262"/>
                  </a:lnTo>
                  <a:lnTo>
                    <a:pt x="902045" y="198262"/>
                  </a:lnTo>
                  <a:lnTo>
                    <a:pt x="902045" y="182231"/>
                  </a:lnTo>
                  <a:lnTo>
                    <a:pt x="934211" y="182231"/>
                  </a:lnTo>
                  <a:lnTo>
                    <a:pt x="934211" y="177942"/>
                  </a:lnTo>
                  <a:lnTo>
                    <a:pt x="930768" y="173478"/>
                  </a:lnTo>
                  <a:lnTo>
                    <a:pt x="922425" y="169299"/>
                  </a:lnTo>
                  <a:lnTo>
                    <a:pt x="911438" y="167889"/>
                  </a:lnTo>
                  <a:close/>
                </a:path>
                <a:path w="934720" h="231775">
                  <a:moveTo>
                    <a:pt x="934211" y="182231"/>
                  </a:moveTo>
                  <a:lnTo>
                    <a:pt x="916562" y="182231"/>
                  </a:lnTo>
                  <a:lnTo>
                    <a:pt x="919989" y="184763"/>
                  </a:lnTo>
                  <a:lnTo>
                    <a:pt x="919989" y="195730"/>
                  </a:lnTo>
                  <a:lnTo>
                    <a:pt x="916562" y="198262"/>
                  </a:lnTo>
                  <a:lnTo>
                    <a:pt x="934211" y="198262"/>
                  </a:lnTo>
                  <a:lnTo>
                    <a:pt x="934211" y="1822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27542" y="6318505"/>
              <a:ext cx="130175" cy="40640"/>
            </a:xfrm>
            <a:custGeom>
              <a:avLst/>
              <a:gdLst/>
              <a:ahLst/>
              <a:cxnLst/>
              <a:rect l="l" t="t" r="r" b="b"/>
              <a:pathLst>
                <a:path w="130175" h="40639">
                  <a:moveTo>
                    <a:pt x="86144" y="0"/>
                  </a:moveTo>
                  <a:lnTo>
                    <a:pt x="43695" y="0"/>
                  </a:lnTo>
                  <a:lnTo>
                    <a:pt x="29150" y="6014"/>
                  </a:lnTo>
                  <a:lnTo>
                    <a:pt x="15069" y="16916"/>
                  </a:lnTo>
                  <a:lnTo>
                    <a:pt x="4269" y="31218"/>
                  </a:lnTo>
                  <a:lnTo>
                    <a:pt x="0" y="37963"/>
                  </a:lnTo>
                  <a:lnTo>
                    <a:pt x="3415" y="40492"/>
                  </a:lnTo>
                  <a:lnTo>
                    <a:pt x="8538" y="35434"/>
                  </a:lnTo>
                  <a:lnTo>
                    <a:pt x="20353" y="25692"/>
                  </a:lnTo>
                  <a:lnTo>
                    <a:pt x="33847" y="18245"/>
                  </a:lnTo>
                  <a:lnTo>
                    <a:pt x="48781" y="13488"/>
                  </a:lnTo>
                  <a:lnTo>
                    <a:pt x="64918" y="11815"/>
                  </a:lnTo>
                  <a:lnTo>
                    <a:pt x="108183" y="11815"/>
                  </a:lnTo>
                  <a:lnTo>
                    <a:pt x="100691" y="6014"/>
                  </a:lnTo>
                  <a:lnTo>
                    <a:pt x="86144" y="0"/>
                  </a:lnTo>
                  <a:close/>
                </a:path>
                <a:path w="130175" h="40639">
                  <a:moveTo>
                    <a:pt x="108183" y="11815"/>
                  </a:moveTo>
                  <a:lnTo>
                    <a:pt x="64918" y="11815"/>
                  </a:lnTo>
                  <a:lnTo>
                    <a:pt x="81178" y="13488"/>
                  </a:lnTo>
                  <a:lnTo>
                    <a:pt x="96315" y="18245"/>
                  </a:lnTo>
                  <a:lnTo>
                    <a:pt x="109849" y="25692"/>
                  </a:lnTo>
                  <a:lnTo>
                    <a:pt x="121298" y="35434"/>
                  </a:lnTo>
                  <a:lnTo>
                    <a:pt x="126422" y="40492"/>
                  </a:lnTo>
                  <a:lnTo>
                    <a:pt x="129837" y="37963"/>
                  </a:lnTo>
                  <a:lnTo>
                    <a:pt x="125568" y="31218"/>
                  </a:lnTo>
                  <a:lnTo>
                    <a:pt x="114772" y="16916"/>
                  </a:lnTo>
                  <a:lnTo>
                    <a:pt x="108183" y="11815"/>
                  </a:lnTo>
                  <a:close/>
                </a:path>
              </a:pathLst>
            </a:custGeom>
            <a:solidFill>
              <a:srgbClr val="BD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B461B3DE-95DB-D336-35A8-AB90FB1D23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621" y="811705"/>
            <a:ext cx="3693183" cy="4821344"/>
          </a:xfrm>
          <a:prstGeom prst="rect">
            <a:avLst/>
          </a:prstGeom>
        </p:spPr>
      </p:pic>
      <p:sp>
        <p:nvSpPr>
          <p:cNvPr id="11" name="41 Rectángulo">
            <a:extLst>
              <a:ext uri="{FF2B5EF4-FFF2-40B4-BE49-F238E27FC236}">
                <a16:creationId xmlns:a16="http://schemas.microsoft.com/office/drawing/2014/main" id="{4BF2B481-0DE2-3122-916D-43E82C835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092" y="326581"/>
            <a:ext cx="10043815" cy="4006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ts val="2620"/>
              </a:lnSpc>
              <a:spcBef>
                <a:spcPct val="0"/>
              </a:spcBef>
            </a:pPr>
            <a:r>
              <a:rPr lang="en-US" sz="3200" b="1" baseline="30000" dirty="0">
                <a:solidFill>
                  <a:srgbClr val="F942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MATERIAL DATA SHEETS (MDS) AVAILABLE)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92A8CE8-E7C2-B458-AB1A-1D0254E90B90}"/>
              </a:ext>
            </a:extLst>
          </p:cNvPr>
          <p:cNvSpPr/>
          <p:nvPr/>
        </p:nvSpPr>
        <p:spPr>
          <a:xfrm>
            <a:off x="0" y="6266046"/>
            <a:ext cx="1509824" cy="321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6450C5-8F2F-746A-EF27-3CBD58FB0A60}"/>
              </a:ext>
            </a:extLst>
          </p:cNvPr>
          <p:cNvSpPr/>
          <p:nvPr/>
        </p:nvSpPr>
        <p:spPr>
          <a:xfrm>
            <a:off x="1248422" y="365577"/>
            <a:ext cx="654699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SR. NO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B8F407-4DDB-D1C6-9BFA-CE9D56E63899}"/>
              </a:ext>
            </a:extLst>
          </p:cNvPr>
          <p:cNvSpPr/>
          <p:nvPr/>
        </p:nvSpPr>
        <p:spPr>
          <a:xfrm>
            <a:off x="1925868" y="365577"/>
            <a:ext cx="1456154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D2C540-BB2C-491E-E6AD-ED4487E1F756}"/>
              </a:ext>
            </a:extLst>
          </p:cNvPr>
          <p:cNvSpPr/>
          <p:nvPr/>
        </p:nvSpPr>
        <p:spPr>
          <a:xfrm>
            <a:off x="3382021" y="365577"/>
            <a:ext cx="1600571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82815F-C7EA-B128-B65B-5CA1C9DC6267}"/>
              </a:ext>
            </a:extLst>
          </p:cNvPr>
          <p:cNvSpPr/>
          <p:nvPr/>
        </p:nvSpPr>
        <p:spPr>
          <a:xfrm>
            <a:off x="4979766" y="365576"/>
            <a:ext cx="1066800" cy="389607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NAME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191C8-6CB2-F64E-A970-1F0B3B27A9DD}"/>
              </a:ext>
            </a:extLst>
          </p:cNvPr>
          <p:cNvSpPr/>
          <p:nvPr/>
        </p:nvSpPr>
        <p:spPr>
          <a:xfrm>
            <a:off x="1248423" y="740678"/>
            <a:ext cx="659804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A1F50F-D7C9-9AAF-6E9B-4EC761DB3AAF}"/>
              </a:ext>
            </a:extLst>
          </p:cNvPr>
          <p:cNvSpPr/>
          <p:nvPr/>
        </p:nvSpPr>
        <p:spPr>
          <a:xfrm>
            <a:off x="1942667" y="759894"/>
            <a:ext cx="1457823" cy="3298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S30403, S30400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975F2B-13A4-7315-9937-440725162D79}"/>
              </a:ext>
            </a:extLst>
          </p:cNvPr>
          <p:cNvSpPr/>
          <p:nvPr/>
        </p:nvSpPr>
        <p:spPr>
          <a:xfrm>
            <a:off x="181622" y="740677"/>
            <a:ext cx="1066800" cy="4190060"/>
          </a:xfrm>
          <a:prstGeom prst="rect">
            <a:avLst/>
          </a:prstGeom>
          <a:solidFill>
            <a:srgbClr val="28356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IN" sz="11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AUSTENITIC</a:t>
            </a:r>
            <a:endParaRPr lang="en-US" sz="11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object 9">
            <a:extLst>
              <a:ext uri="{FF2B5EF4-FFF2-40B4-BE49-F238E27FC236}">
                <a16:creationId xmlns:a16="http://schemas.microsoft.com/office/drawing/2014/main" id="{F9CEB26B-41C9-F96D-59FB-B41CE7B1394B}"/>
              </a:ext>
            </a:extLst>
          </p:cNvPr>
          <p:cNvSpPr txBox="1"/>
          <p:nvPr/>
        </p:nvSpPr>
        <p:spPr>
          <a:xfrm>
            <a:off x="3914216" y="-139232"/>
            <a:ext cx="4556797" cy="511037"/>
          </a:xfrm>
          <a:prstGeom prst="rect">
            <a:avLst/>
          </a:prstGeom>
        </p:spPr>
        <p:txBody>
          <a:bodyPr vert="horz" wrap="square" lIns="0" tIns="170815" rIns="0" bIns="0" rtlCol="0" anchor="ctr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-90" normalizeH="0" baseline="0" noProof="0" dirty="0">
                <a:ln>
                  <a:noFill/>
                </a:ln>
                <a:solidFill>
                  <a:srgbClr val="F84273"/>
                </a:solidFill>
                <a:effectLst/>
                <a:uLnTx/>
                <a:uFillTx/>
                <a:latin typeface="Lato" panose="020F0502020204030203" pitchFamily="34" charset="0"/>
                <a:cs typeface="Tahoma"/>
              </a:rPr>
              <a:t>WIDE RANGE OF ALLOYS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4A074465-9CD7-A3AB-F93C-940FE622099A}"/>
              </a:ext>
            </a:extLst>
          </p:cNvPr>
          <p:cNvSpPr/>
          <p:nvPr/>
        </p:nvSpPr>
        <p:spPr>
          <a:xfrm>
            <a:off x="181621" y="362986"/>
            <a:ext cx="1066800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GRADES</a:t>
            </a:r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5B4AB01D-8D98-E1B3-43F2-B387B91F4265}"/>
              </a:ext>
            </a:extLst>
          </p:cNvPr>
          <p:cNvSpPr/>
          <p:nvPr/>
        </p:nvSpPr>
        <p:spPr>
          <a:xfrm>
            <a:off x="3378029" y="766986"/>
            <a:ext cx="1604564" cy="2814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1.4306, 1.4301, 1.4307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35326AA2-EA15-88A8-24A9-CC64BDD53444}"/>
              </a:ext>
            </a:extLst>
          </p:cNvPr>
          <p:cNvSpPr/>
          <p:nvPr/>
        </p:nvSpPr>
        <p:spPr>
          <a:xfrm>
            <a:off x="5000721" y="762737"/>
            <a:ext cx="1066800" cy="2890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304L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16ED61E4-B01E-5D6D-6ED0-D8376312A200}"/>
              </a:ext>
            </a:extLst>
          </p:cNvPr>
          <p:cNvSpPr/>
          <p:nvPr/>
        </p:nvSpPr>
        <p:spPr>
          <a:xfrm>
            <a:off x="1257788" y="1060226"/>
            <a:ext cx="652659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5F9A80A-936B-CFC3-C7B3-6D3D9F6F1784}"/>
              </a:ext>
            </a:extLst>
          </p:cNvPr>
          <p:cNvSpPr/>
          <p:nvPr/>
        </p:nvSpPr>
        <p:spPr>
          <a:xfrm>
            <a:off x="1942666" y="1049396"/>
            <a:ext cx="1442834" cy="264788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S30409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2002680-C168-1BC8-E67C-6BCF0CE7F75D}"/>
              </a:ext>
            </a:extLst>
          </p:cNvPr>
          <p:cNvSpPr/>
          <p:nvPr/>
        </p:nvSpPr>
        <p:spPr>
          <a:xfrm>
            <a:off x="3382021" y="1054835"/>
            <a:ext cx="1597745" cy="26761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IN" sz="1000" u="none" strike="noStrike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1.4301</a:t>
            </a:r>
            <a:endParaRPr lang="en-IN" sz="1000" b="0" i="0" u="none" strike="noStrike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314D5428-42ED-D549-C888-B4711892FE9A}"/>
              </a:ext>
            </a:extLst>
          </p:cNvPr>
          <p:cNvSpPr/>
          <p:nvPr/>
        </p:nvSpPr>
        <p:spPr>
          <a:xfrm>
            <a:off x="4986586" y="1053589"/>
            <a:ext cx="1066800" cy="279368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304H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AB61DE3A-003A-E462-8A72-C9F6BCE2BC85}"/>
              </a:ext>
            </a:extLst>
          </p:cNvPr>
          <p:cNvSpPr/>
          <p:nvPr/>
        </p:nvSpPr>
        <p:spPr>
          <a:xfrm>
            <a:off x="1265619" y="1326165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E9AF42CE-A588-A064-AC29-A0699516F11F}"/>
              </a:ext>
            </a:extLst>
          </p:cNvPr>
          <p:cNvSpPr/>
          <p:nvPr/>
        </p:nvSpPr>
        <p:spPr>
          <a:xfrm>
            <a:off x="1942666" y="1337236"/>
            <a:ext cx="1425424" cy="2858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S31603, S31600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216EBF0C-0A22-DF2A-6F35-AB5F1E2F0246}"/>
              </a:ext>
            </a:extLst>
          </p:cNvPr>
          <p:cNvSpPr/>
          <p:nvPr/>
        </p:nvSpPr>
        <p:spPr>
          <a:xfrm>
            <a:off x="3364775" y="1332267"/>
            <a:ext cx="1622975" cy="277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1.4401, 1.4404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8F5082E5-80C2-250B-2999-3E82BD6A154F}"/>
              </a:ext>
            </a:extLst>
          </p:cNvPr>
          <p:cNvSpPr/>
          <p:nvPr/>
        </p:nvSpPr>
        <p:spPr>
          <a:xfrm>
            <a:off x="4997779" y="1331209"/>
            <a:ext cx="1066800" cy="3001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316L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E7A1DA68-EE94-54D9-6B63-8555C7B5B9D7}"/>
              </a:ext>
            </a:extLst>
          </p:cNvPr>
          <p:cNvSpPr/>
          <p:nvPr/>
        </p:nvSpPr>
        <p:spPr>
          <a:xfrm>
            <a:off x="1265618" y="1616168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3E34E1F1-D983-3E9A-80A0-8C5CF1F084F0}"/>
              </a:ext>
            </a:extLst>
          </p:cNvPr>
          <p:cNvSpPr/>
          <p:nvPr/>
        </p:nvSpPr>
        <p:spPr>
          <a:xfrm>
            <a:off x="1946804" y="1616169"/>
            <a:ext cx="1429271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S31603, S31600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D00792CA-26F0-E69D-827C-631412B50043}"/>
              </a:ext>
            </a:extLst>
          </p:cNvPr>
          <p:cNvSpPr/>
          <p:nvPr/>
        </p:nvSpPr>
        <p:spPr>
          <a:xfrm>
            <a:off x="3384061" y="1633237"/>
            <a:ext cx="1595705" cy="27379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1.4435, 1.4436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CB14FC8C-6D42-100B-BA4F-09BA0A7B192A}"/>
              </a:ext>
            </a:extLst>
          </p:cNvPr>
          <p:cNvSpPr/>
          <p:nvPr/>
        </p:nvSpPr>
        <p:spPr>
          <a:xfrm>
            <a:off x="4975258" y="1642969"/>
            <a:ext cx="1066800" cy="25657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316L High Moly,.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BD827420-65B6-16A4-AD2A-27DCD5371378}"/>
              </a:ext>
            </a:extLst>
          </p:cNvPr>
          <p:cNvSpPr/>
          <p:nvPr/>
        </p:nvSpPr>
        <p:spPr>
          <a:xfrm>
            <a:off x="1271564" y="1920354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A013521B-43E1-FD2E-A0A0-F23171FC9447}"/>
              </a:ext>
            </a:extLst>
          </p:cNvPr>
          <p:cNvSpPr/>
          <p:nvPr/>
        </p:nvSpPr>
        <p:spPr>
          <a:xfrm>
            <a:off x="1946804" y="1920355"/>
            <a:ext cx="1421286" cy="27622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S31653, S31653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40806B2C-D605-0165-CF63-531314028171}"/>
              </a:ext>
            </a:extLst>
          </p:cNvPr>
          <p:cNvSpPr/>
          <p:nvPr/>
        </p:nvSpPr>
        <p:spPr>
          <a:xfrm>
            <a:off x="3390854" y="1915300"/>
            <a:ext cx="1579896" cy="30652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1.4910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F9D49478-3CEA-A618-F957-B749DE733C3B}"/>
              </a:ext>
            </a:extLst>
          </p:cNvPr>
          <p:cNvSpPr/>
          <p:nvPr/>
        </p:nvSpPr>
        <p:spPr>
          <a:xfrm>
            <a:off x="4964502" y="1924200"/>
            <a:ext cx="1082063" cy="2694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316LN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D724C235-E7DE-C20B-4311-3FD8D1E1B1EF}"/>
              </a:ext>
            </a:extLst>
          </p:cNvPr>
          <p:cNvSpPr/>
          <p:nvPr/>
        </p:nvSpPr>
        <p:spPr>
          <a:xfrm>
            <a:off x="1271167" y="2227358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3BA6EA9E-46FA-96B8-054C-80BA77250581}"/>
              </a:ext>
            </a:extLst>
          </p:cNvPr>
          <p:cNvSpPr/>
          <p:nvPr/>
        </p:nvSpPr>
        <p:spPr>
          <a:xfrm>
            <a:off x="1955118" y="2227359"/>
            <a:ext cx="1403955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S31700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8ADB411D-50DC-3FFA-C88A-1C19EDE7EA5B}"/>
              </a:ext>
            </a:extLst>
          </p:cNvPr>
          <p:cNvSpPr/>
          <p:nvPr/>
        </p:nvSpPr>
        <p:spPr>
          <a:xfrm>
            <a:off x="3382021" y="2234330"/>
            <a:ext cx="1579896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1.4438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3CBEAC41-A299-E2E6-4C19-E542919CC695}"/>
              </a:ext>
            </a:extLst>
          </p:cNvPr>
          <p:cNvSpPr/>
          <p:nvPr/>
        </p:nvSpPr>
        <p:spPr>
          <a:xfrm>
            <a:off x="4971565" y="2234331"/>
            <a:ext cx="1066800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317L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88253363-4FAC-2302-1700-24B7F9475C9C}"/>
              </a:ext>
            </a:extLst>
          </p:cNvPr>
          <p:cNvSpPr/>
          <p:nvPr/>
        </p:nvSpPr>
        <p:spPr>
          <a:xfrm>
            <a:off x="1282407" y="2532124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884175F1-0A86-E657-2D03-D669F0E0D9F1}"/>
              </a:ext>
            </a:extLst>
          </p:cNvPr>
          <p:cNvSpPr/>
          <p:nvPr/>
        </p:nvSpPr>
        <p:spPr>
          <a:xfrm>
            <a:off x="1943626" y="2539537"/>
            <a:ext cx="1421149" cy="2609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S31725, S31726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9130308C-FA5D-6BB6-CA13-501430AC7F25}"/>
              </a:ext>
            </a:extLst>
          </p:cNvPr>
          <p:cNvSpPr/>
          <p:nvPr/>
        </p:nvSpPr>
        <p:spPr>
          <a:xfrm>
            <a:off x="3386103" y="2531180"/>
            <a:ext cx="1575814" cy="2761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1.4439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9C311BEE-521E-0B51-F8E1-3B6697EC8800}"/>
              </a:ext>
            </a:extLst>
          </p:cNvPr>
          <p:cNvSpPr/>
          <p:nvPr/>
        </p:nvSpPr>
        <p:spPr>
          <a:xfrm>
            <a:off x="4964503" y="2549445"/>
            <a:ext cx="1066800" cy="2579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317LM / LMN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1C7ABAF5-770C-2A27-0E88-9E797DAD2DFC}"/>
              </a:ext>
            </a:extLst>
          </p:cNvPr>
          <p:cNvSpPr/>
          <p:nvPr/>
        </p:nvSpPr>
        <p:spPr>
          <a:xfrm>
            <a:off x="1265813" y="2801266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04F7C2B8-7F7C-7E36-1F73-8C40BFB7DBF8}"/>
              </a:ext>
            </a:extLst>
          </p:cNvPr>
          <p:cNvSpPr/>
          <p:nvPr/>
        </p:nvSpPr>
        <p:spPr>
          <a:xfrm>
            <a:off x="1952291" y="2793731"/>
            <a:ext cx="1419868" cy="29958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S31635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9706DA15-0BE9-1CD9-132F-B9743F3B034B}"/>
              </a:ext>
            </a:extLst>
          </p:cNvPr>
          <p:cNvSpPr/>
          <p:nvPr/>
        </p:nvSpPr>
        <p:spPr>
          <a:xfrm>
            <a:off x="3355565" y="2798322"/>
            <a:ext cx="1606352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1.4571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9E0948C0-256F-B42F-AC4A-37C247B1B26D}"/>
              </a:ext>
            </a:extLst>
          </p:cNvPr>
          <p:cNvSpPr/>
          <p:nvPr/>
        </p:nvSpPr>
        <p:spPr>
          <a:xfrm>
            <a:off x="4969704" y="2789185"/>
            <a:ext cx="1066800" cy="29450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316Ti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781AF32A-9723-9F08-8476-74D707744D19}"/>
              </a:ext>
            </a:extLst>
          </p:cNvPr>
          <p:cNvSpPr/>
          <p:nvPr/>
        </p:nvSpPr>
        <p:spPr>
          <a:xfrm>
            <a:off x="1281592" y="3127527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1FB82C24-0771-6A4C-A235-829889F8A380}"/>
              </a:ext>
            </a:extLst>
          </p:cNvPr>
          <p:cNvSpPr/>
          <p:nvPr/>
        </p:nvSpPr>
        <p:spPr>
          <a:xfrm>
            <a:off x="1967478" y="3113001"/>
            <a:ext cx="1380102" cy="31599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S32100 / S32109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E35B78C0-56B3-9D09-7BB4-3B0048777141}"/>
              </a:ext>
            </a:extLst>
          </p:cNvPr>
          <p:cNvSpPr/>
          <p:nvPr/>
        </p:nvSpPr>
        <p:spPr>
          <a:xfrm>
            <a:off x="3366229" y="3108971"/>
            <a:ext cx="1606352" cy="31341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1.4541 / 1.4878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897324D7-4B8C-30BE-4C45-5CBC960E15E7}"/>
              </a:ext>
            </a:extLst>
          </p:cNvPr>
          <p:cNvSpPr/>
          <p:nvPr/>
        </p:nvSpPr>
        <p:spPr>
          <a:xfrm>
            <a:off x="4988553" y="3108971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321 / 321 H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2107B7A6-1E2D-34F1-42D5-BFC9FDB44E71}"/>
              </a:ext>
            </a:extLst>
          </p:cNvPr>
          <p:cNvSpPr/>
          <p:nvPr/>
        </p:nvSpPr>
        <p:spPr>
          <a:xfrm>
            <a:off x="1266238" y="3421507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AE307963-B313-2AB2-3AAC-70D2DBF4EF9E}"/>
              </a:ext>
            </a:extLst>
          </p:cNvPr>
          <p:cNvSpPr/>
          <p:nvPr/>
        </p:nvSpPr>
        <p:spPr>
          <a:xfrm>
            <a:off x="1957858" y="3423179"/>
            <a:ext cx="1380101" cy="28916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S31002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F8BDA614-8732-BAD6-725D-388DD22D98F5}"/>
              </a:ext>
            </a:extLst>
          </p:cNvPr>
          <p:cNvSpPr/>
          <p:nvPr/>
        </p:nvSpPr>
        <p:spPr>
          <a:xfrm>
            <a:off x="3344383" y="3420034"/>
            <a:ext cx="1606352" cy="29688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1.4335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95723470-E3A9-87E1-74AC-91FF61FC6FA4}"/>
              </a:ext>
            </a:extLst>
          </p:cNvPr>
          <p:cNvSpPr/>
          <p:nvPr/>
        </p:nvSpPr>
        <p:spPr>
          <a:xfrm>
            <a:off x="4978250" y="3448923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25-21/310LNAG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49D36F73-21A5-4746-EBB4-D5F7F26CA264}"/>
              </a:ext>
            </a:extLst>
          </p:cNvPr>
          <p:cNvSpPr/>
          <p:nvPr/>
        </p:nvSpPr>
        <p:spPr>
          <a:xfrm>
            <a:off x="1271554" y="3718871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6C2F357A-8C79-DC67-19DD-7EE05DBAB773}"/>
              </a:ext>
            </a:extLst>
          </p:cNvPr>
          <p:cNvSpPr/>
          <p:nvPr/>
        </p:nvSpPr>
        <p:spPr>
          <a:xfrm>
            <a:off x="1956296" y="3708749"/>
            <a:ext cx="1380101" cy="30900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S32109, S34700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5386976D-B185-AA4B-1FCE-149780C7CDE6}"/>
              </a:ext>
            </a:extLst>
          </p:cNvPr>
          <p:cNvSpPr/>
          <p:nvPr/>
        </p:nvSpPr>
        <p:spPr>
          <a:xfrm>
            <a:off x="3332389" y="3714390"/>
            <a:ext cx="1618346" cy="3230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1.4550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2FCC0F5F-0B74-58C3-6FED-F601BE196400}"/>
              </a:ext>
            </a:extLst>
          </p:cNvPr>
          <p:cNvSpPr/>
          <p:nvPr/>
        </p:nvSpPr>
        <p:spPr>
          <a:xfrm>
            <a:off x="4956565" y="3716742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347 / 347H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A676D156-DAB2-3670-0870-C7519D04E49A}"/>
              </a:ext>
            </a:extLst>
          </p:cNvPr>
          <p:cNvSpPr/>
          <p:nvPr/>
        </p:nvSpPr>
        <p:spPr>
          <a:xfrm>
            <a:off x="1275829" y="4039922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6D559702-B19C-FE1B-03DF-727BDB279177}"/>
              </a:ext>
            </a:extLst>
          </p:cNvPr>
          <p:cNvSpPr/>
          <p:nvPr/>
        </p:nvSpPr>
        <p:spPr>
          <a:xfrm>
            <a:off x="1952291" y="4037443"/>
            <a:ext cx="1403274" cy="30395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S30908, S30909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8A2155DF-A9DA-51BF-EECB-EB7F20C52B68}"/>
              </a:ext>
            </a:extLst>
          </p:cNvPr>
          <p:cNvSpPr/>
          <p:nvPr/>
        </p:nvSpPr>
        <p:spPr>
          <a:xfrm>
            <a:off x="3350930" y="4027094"/>
            <a:ext cx="1606353" cy="3292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1.4833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996A9C08-951A-FB83-D044-99EC448C7F39}"/>
              </a:ext>
            </a:extLst>
          </p:cNvPr>
          <p:cNvSpPr/>
          <p:nvPr/>
        </p:nvSpPr>
        <p:spPr>
          <a:xfrm>
            <a:off x="4943041" y="4033971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309S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9684826D-F102-6F7C-F25C-CDE0FE4FE213}"/>
              </a:ext>
            </a:extLst>
          </p:cNvPr>
          <p:cNvSpPr/>
          <p:nvPr/>
        </p:nvSpPr>
        <p:spPr>
          <a:xfrm>
            <a:off x="1278802" y="4333902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9BC7E415-5994-DE38-C8E8-E05B8DD82A0C}"/>
              </a:ext>
            </a:extLst>
          </p:cNvPr>
          <p:cNvSpPr/>
          <p:nvPr/>
        </p:nvSpPr>
        <p:spPr>
          <a:xfrm>
            <a:off x="1952291" y="4351792"/>
            <a:ext cx="1348812" cy="2706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309S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CD553163-D5B0-DAEE-19F5-1D60AD1C964B}"/>
              </a:ext>
            </a:extLst>
          </p:cNvPr>
          <p:cNvSpPr/>
          <p:nvPr/>
        </p:nvSpPr>
        <p:spPr>
          <a:xfrm>
            <a:off x="3309087" y="4350149"/>
            <a:ext cx="1634313" cy="2902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1.4845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20E16812-74A1-D1EB-2E66-14D10A8E2E6C}"/>
              </a:ext>
            </a:extLst>
          </p:cNvPr>
          <p:cNvSpPr/>
          <p:nvPr/>
        </p:nvSpPr>
        <p:spPr>
          <a:xfrm>
            <a:off x="4943041" y="4339305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310 / 310 S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51392C96-D734-8BB3-6C63-62CBC42575CF}"/>
              </a:ext>
            </a:extLst>
          </p:cNvPr>
          <p:cNvSpPr/>
          <p:nvPr/>
        </p:nvSpPr>
        <p:spPr>
          <a:xfrm>
            <a:off x="1288353" y="4639405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2A8E7D09-9E1D-ADAE-A2F5-BBB5F9DFB819}"/>
              </a:ext>
            </a:extLst>
          </p:cNvPr>
          <p:cNvSpPr/>
          <p:nvPr/>
        </p:nvSpPr>
        <p:spPr>
          <a:xfrm>
            <a:off x="1960483" y="4640446"/>
            <a:ext cx="1340619" cy="30043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S30815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F0DCC81E-11F8-F1E6-7DB6-31D861710EC6}"/>
              </a:ext>
            </a:extLst>
          </p:cNvPr>
          <p:cNvSpPr/>
          <p:nvPr/>
        </p:nvSpPr>
        <p:spPr>
          <a:xfrm>
            <a:off x="3309086" y="4640446"/>
            <a:ext cx="1626330" cy="320631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1.4835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50B33BBB-2564-CD20-6346-8EB26AD72D80}"/>
              </a:ext>
            </a:extLst>
          </p:cNvPr>
          <p:cNvSpPr/>
          <p:nvPr/>
        </p:nvSpPr>
        <p:spPr>
          <a:xfrm>
            <a:off x="4951901" y="4638434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253MA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13B4E4EA-1943-5FC0-20CD-AC7773E7E7D5}"/>
              </a:ext>
            </a:extLst>
          </p:cNvPr>
          <p:cNvSpPr/>
          <p:nvPr/>
        </p:nvSpPr>
        <p:spPr>
          <a:xfrm>
            <a:off x="1281825" y="4953315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EBD71318-6398-E394-2240-A5E278E8E36B}"/>
              </a:ext>
            </a:extLst>
          </p:cNvPr>
          <p:cNvSpPr/>
          <p:nvPr/>
        </p:nvSpPr>
        <p:spPr>
          <a:xfrm>
            <a:off x="1287141" y="5250679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037A7103-2ACB-9AC8-F97F-0069D1E5A5CF}"/>
              </a:ext>
            </a:extLst>
          </p:cNvPr>
          <p:cNvSpPr/>
          <p:nvPr/>
        </p:nvSpPr>
        <p:spPr>
          <a:xfrm>
            <a:off x="1291416" y="5571730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224868A9-2A5F-6CC7-A07F-6BA4AD3C29E1}"/>
              </a:ext>
            </a:extLst>
          </p:cNvPr>
          <p:cNvSpPr/>
          <p:nvPr/>
        </p:nvSpPr>
        <p:spPr>
          <a:xfrm>
            <a:off x="1294389" y="5865710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F23AA56B-3829-4087-0B3C-1BAA052B11FA}"/>
              </a:ext>
            </a:extLst>
          </p:cNvPr>
          <p:cNvSpPr/>
          <p:nvPr/>
        </p:nvSpPr>
        <p:spPr>
          <a:xfrm>
            <a:off x="1303940" y="6171213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D6C90878-C393-CD9D-032A-C345CB081810}"/>
              </a:ext>
            </a:extLst>
          </p:cNvPr>
          <p:cNvSpPr/>
          <p:nvPr/>
        </p:nvSpPr>
        <p:spPr>
          <a:xfrm>
            <a:off x="1306651" y="6478465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</a:p>
        </p:txBody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269F00B6-84BE-C71F-A863-F990A8F8626B}"/>
              </a:ext>
            </a:extLst>
          </p:cNvPr>
          <p:cNvSpPr/>
          <p:nvPr/>
        </p:nvSpPr>
        <p:spPr>
          <a:xfrm>
            <a:off x="1954876" y="4947255"/>
            <a:ext cx="1380102" cy="31599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S32304</a:t>
            </a:r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637C2697-7FA4-9BA1-9B25-42FF926795BD}"/>
              </a:ext>
            </a:extLst>
          </p:cNvPr>
          <p:cNvSpPr/>
          <p:nvPr/>
        </p:nvSpPr>
        <p:spPr>
          <a:xfrm>
            <a:off x="3353627" y="4943225"/>
            <a:ext cx="1606352" cy="31341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1.4362</a:t>
            </a:r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id="{E7A01A64-9F24-F313-F642-7DFF3470094F}"/>
              </a:ext>
            </a:extLst>
          </p:cNvPr>
          <p:cNvSpPr/>
          <p:nvPr/>
        </p:nvSpPr>
        <p:spPr>
          <a:xfrm>
            <a:off x="4975951" y="4943225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 32304</a:t>
            </a:r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B84F672F-445D-0B69-F01D-2F937DCFE357}"/>
              </a:ext>
            </a:extLst>
          </p:cNvPr>
          <p:cNvSpPr/>
          <p:nvPr/>
        </p:nvSpPr>
        <p:spPr>
          <a:xfrm>
            <a:off x="1945256" y="5257433"/>
            <a:ext cx="1380101" cy="28916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S31500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5C8404BB-302D-BA16-3C65-18BE2767E8C7}"/>
              </a:ext>
            </a:extLst>
          </p:cNvPr>
          <p:cNvSpPr/>
          <p:nvPr/>
        </p:nvSpPr>
        <p:spPr>
          <a:xfrm>
            <a:off x="3331781" y="5254288"/>
            <a:ext cx="1606352" cy="29688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1.4424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" name="Rectangle 614">
            <a:extLst>
              <a:ext uri="{FF2B5EF4-FFF2-40B4-BE49-F238E27FC236}">
                <a16:creationId xmlns:a16="http://schemas.microsoft.com/office/drawing/2014/main" id="{4F26E550-3A56-6BA4-538B-63C254289CBA}"/>
              </a:ext>
            </a:extLst>
          </p:cNvPr>
          <p:cNvSpPr/>
          <p:nvPr/>
        </p:nvSpPr>
        <p:spPr>
          <a:xfrm>
            <a:off x="4965648" y="5283177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 31500</a:t>
            </a:r>
          </a:p>
        </p:txBody>
      </p:sp>
      <p:sp>
        <p:nvSpPr>
          <p:cNvPr id="616" name="Rectangle 615">
            <a:extLst>
              <a:ext uri="{FF2B5EF4-FFF2-40B4-BE49-F238E27FC236}">
                <a16:creationId xmlns:a16="http://schemas.microsoft.com/office/drawing/2014/main" id="{32EB5120-E4E3-F052-89F0-327C52653C52}"/>
              </a:ext>
            </a:extLst>
          </p:cNvPr>
          <p:cNvSpPr/>
          <p:nvPr/>
        </p:nvSpPr>
        <p:spPr>
          <a:xfrm>
            <a:off x="1943694" y="5543003"/>
            <a:ext cx="1380101" cy="30900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S31803, S32205</a:t>
            </a:r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id="{AB4DBAC4-92AC-38C9-1692-FA48AE1A7AB6}"/>
              </a:ext>
            </a:extLst>
          </p:cNvPr>
          <p:cNvSpPr/>
          <p:nvPr/>
        </p:nvSpPr>
        <p:spPr>
          <a:xfrm>
            <a:off x="3319787" y="5548644"/>
            <a:ext cx="1618346" cy="3230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1.4462</a:t>
            </a:r>
          </a:p>
        </p:txBody>
      </p:sp>
      <p:sp>
        <p:nvSpPr>
          <p:cNvPr id="618" name="Rectangle 617">
            <a:extLst>
              <a:ext uri="{FF2B5EF4-FFF2-40B4-BE49-F238E27FC236}">
                <a16:creationId xmlns:a16="http://schemas.microsoft.com/office/drawing/2014/main" id="{BD306130-51C0-E9A5-3534-BD6BB67A540B}"/>
              </a:ext>
            </a:extLst>
          </p:cNvPr>
          <p:cNvSpPr/>
          <p:nvPr/>
        </p:nvSpPr>
        <p:spPr>
          <a:xfrm>
            <a:off x="4943963" y="5550996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31803</a:t>
            </a:r>
          </a:p>
        </p:txBody>
      </p:sp>
      <p:sp>
        <p:nvSpPr>
          <p:cNvPr id="619" name="Rectangle 618">
            <a:extLst>
              <a:ext uri="{FF2B5EF4-FFF2-40B4-BE49-F238E27FC236}">
                <a16:creationId xmlns:a16="http://schemas.microsoft.com/office/drawing/2014/main" id="{3293F76F-849B-7AB5-E45A-77C9BFEF02E5}"/>
              </a:ext>
            </a:extLst>
          </p:cNvPr>
          <p:cNvSpPr/>
          <p:nvPr/>
        </p:nvSpPr>
        <p:spPr>
          <a:xfrm>
            <a:off x="1939689" y="5871697"/>
            <a:ext cx="1403274" cy="30395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S32750</a:t>
            </a:r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BFA5091C-CF00-CE9F-8167-8E9E55C54A82}"/>
              </a:ext>
            </a:extLst>
          </p:cNvPr>
          <p:cNvSpPr/>
          <p:nvPr/>
        </p:nvSpPr>
        <p:spPr>
          <a:xfrm>
            <a:off x="3338328" y="5861348"/>
            <a:ext cx="1606353" cy="3292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1.4410</a:t>
            </a:r>
          </a:p>
        </p:txBody>
      </p:sp>
      <p:sp>
        <p:nvSpPr>
          <p:cNvPr id="621" name="Rectangle 620">
            <a:extLst>
              <a:ext uri="{FF2B5EF4-FFF2-40B4-BE49-F238E27FC236}">
                <a16:creationId xmlns:a16="http://schemas.microsoft.com/office/drawing/2014/main" id="{0DAA49F1-07A6-C6DC-A032-29FB141EC11B}"/>
              </a:ext>
            </a:extLst>
          </p:cNvPr>
          <p:cNvSpPr/>
          <p:nvPr/>
        </p:nvSpPr>
        <p:spPr>
          <a:xfrm>
            <a:off x="4930439" y="5868225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32750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id="{70C14403-0BD9-D217-93AE-E738123CADAE}"/>
              </a:ext>
            </a:extLst>
          </p:cNvPr>
          <p:cNvSpPr/>
          <p:nvPr/>
        </p:nvSpPr>
        <p:spPr>
          <a:xfrm>
            <a:off x="1939689" y="6186046"/>
            <a:ext cx="1348812" cy="2706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S32760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64143020-1353-1A29-8B6A-B42EEAA73A44}"/>
              </a:ext>
            </a:extLst>
          </p:cNvPr>
          <p:cNvSpPr/>
          <p:nvPr/>
        </p:nvSpPr>
        <p:spPr>
          <a:xfrm>
            <a:off x="3296485" y="6184403"/>
            <a:ext cx="1634313" cy="2902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1.4501</a:t>
            </a:r>
          </a:p>
        </p:txBody>
      </p:sp>
      <p:sp>
        <p:nvSpPr>
          <p:cNvPr id="624" name="Rectangle 623">
            <a:extLst>
              <a:ext uri="{FF2B5EF4-FFF2-40B4-BE49-F238E27FC236}">
                <a16:creationId xmlns:a16="http://schemas.microsoft.com/office/drawing/2014/main" id="{442F73FB-A3CE-82AB-E873-8EC767AB3733}"/>
              </a:ext>
            </a:extLst>
          </p:cNvPr>
          <p:cNvSpPr/>
          <p:nvPr/>
        </p:nvSpPr>
        <p:spPr>
          <a:xfrm>
            <a:off x="4930439" y="6173559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32760</a:t>
            </a:r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id="{162AFC9A-E80D-5E7E-9826-B8D66717B9C2}"/>
              </a:ext>
            </a:extLst>
          </p:cNvPr>
          <p:cNvSpPr/>
          <p:nvPr/>
        </p:nvSpPr>
        <p:spPr>
          <a:xfrm>
            <a:off x="1947881" y="6474700"/>
            <a:ext cx="1340619" cy="30043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S32906</a:t>
            </a:r>
          </a:p>
        </p:txBody>
      </p:sp>
      <p:sp>
        <p:nvSpPr>
          <p:cNvPr id="626" name="Rectangle 625">
            <a:extLst>
              <a:ext uri="{FF2B5EF4-FFF2-40B4-BE49-F238E27FC236}">
                <a16:creationId xmlns:a16="http://schemas.microsoft.com/office/drawing/2014/main" id="{4EBCD96E-81CE-677A-EA0D-5B37136C1915}"/>
              </a:ext>
            </a:extLst>
          </p:cNvPr>
          <p:cNvSpPr/>
          <p:nvPr/>
        </p:nvSpPr>
        <p:spPr>
          <a:xfrm>
            <a:off x="3296484" y="6474700"/>
            <a:ext cx="1626330" cy="320631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1.4477</a:t>
            </a:r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id="{5E7CC59F-E68B-6425-E213-EF7DB821A70E}"/>
              </a:ext>
            </a:extLst>
          </p:cNvPr>
          <p:cNvSpPr/>
          <p:nvPr/>
        </p:nvSpPr>
        <p:spPr>
          <a:xfrm>
            <a:off x="4939299" y="6472688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32906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1" name="Rectangle 680">
            <a:extLst>
              <a:ext uri="{FF2B5EF4-FFF2-40B4-BE49-F238E27FC236}">
                <a16:creationId xmlns:a16="http://schemas.microsoft.com/office/drawing/2014/main" id="{5281C5C2-4C29-53FE-D649-797071265FBB}"/>
              </a:ext>
            </a:extLst>
          </p:cNvPr>
          <p:cNvSpPr/>
          <p:nvPr/>
        </p:nvSpPr>
        <p:spPr>
          <a:xfrm>
            <a:off x="186228" y="4933328"/>
            <a:ext cx="1066800" cy="1841806"/>
          </a:xfrm>
          <a:prstGeom prst="rect">
            <a:avLst/>
          </a:prstGeom>
          <a:solidFill>
            <a:srgbClr val="28356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IN" sz="11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DUPLEX</a:t>
            </a:r>
            <a:endParaRPr lang="en-US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1194EE-E1C8-7AFD-4BD3-D9B18F29C294}"/>
              </a:ext>
            </a:extLst>
          </p:cNvPr>
          <p:cNvSpPr/>
          <p:nvPr/>
        </p:nvSpPr>
        <p:spPr>
          <a:xfrm>
            <a:off x="7142460" y="365577"/>
            <a:ext cx="654699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SR. NO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366795-E1E9-A51E-73E4-5F7B2CC1EC9C}"/>
              </a:ext>
            </a:extLst>
          </p:cNvPr>
          <p:cNvSpPr/>
          <p:nvPr/>
        </p:nvSpPr>
        <p:spPr>
          <a:xfrm>
            <a:off x="7819906" y="365577"/>
            <a:ext cx="1456154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5E7FE4-57F1-1C71-7E07-11070EFEF315}"/>
              </a:ext>
            </a:extLst>
          </p:cNvPr>
          <p:cNvSpPr/>
          <p:nvPr/>
        </p:nvSpPr>
        <p:spPr>
          <a:xfrm>
            <a:off x="9276059" y="365577"/>
            <a:ext cx="1600571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C6F563-4552-203A-7BF7-BB6B8C3AEC22}"/>
              </a:ext>
            </a:extLst>
          </p:cNvPr>
          <p:cNvSpPr/>
          <p:nvPr/>
        </p:nvSpPr>
        <p:spPr>
          <a:xfrm>
            <a:off x="10873804" y="365576"/>
            <a:ext cx="1066800" cy="389607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NAME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256E76-FA85-7B56-2778-F5EEE7D4D958}"/>
              </a:ext>
            </a:extLst>
          </p:cNvPr>
          <p:cNvSpPr/>
          <p:nvPr/>
        </p:nvSpPr>
        <p:spPr>
          <a:xfrm>
            <a:off x="7142461" y="740678"/>
            <a:ext cx="659804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C347E3-952A-D414-A229-D020B7B55ECD}"/>
              </a:ext>
            </a:extLst>
          </p:cNvPr>
          <p:cNvSpPr/>
          <p:nvPr/>
        </p:nvSpPr>
        <p:spPr>
          <a:xfrm>
            <a:off x="7836705" y="759894"/>
            <a:ext cx="1457823" cy="3298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S31254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BA91B5-BF9F-1752-A56F-52DFEB7A6627}"/>
              </a:ext>
            </a:extLst>
          </p:cNvPr>
          <p:cNvSpPr/>
          <p:nvPr/>
        </p:nvSpPr>
        <p:spPr>
          <a:xfrm>
            <a:off x="6075660" y="740677"/>
            <a:ext cx="1066800" cy="1490596"/>
          </a:xfrm>
          <a:prstGeom prst="rect">
            <a:avLst/>
          </a:prstGeom>
          <a:solidFill>
            <a:srgbClr val="28356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IN" sz="11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</a:t>
            </a:r>
          </a:p>
          <a:p>
            <a:pPr algn="ctr" defTabSz="914217"/>
            <a:r>
              <a:rPr lang="en-IN" sz="11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AUSTENITIC</a:t>
            </a:r>
            <a:endParaRPr lang="en-US" sz="11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FC81B8-2906-914B-A796-918E071F4A03}"/>
              </a:ext>
            </a:extLst>
          </p:cNvPr>
          <p:cNvSpPr/>
          <p:nvPr/>
        </p:nvSpPr>
        <p:spPr>
          <a:xfrm>
            <a:off x="6075659" y="362986"/>
            <a:ext cx="1066800" cy="389088"/>
          </a:xfrm>
          <a:prstGeom prst="rect">
            <a:avLst/>
          </a:prstGeom>
          <a:solidFill>
            <a:srgbClr val="F8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GRADES</a:t>
            </a:r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346A75-B1BF-F674-F921-7BE0D02CD74E}"/>
              </a:ext>
            </a:extLst>
          </p:cNvPr>
          <p:cNvSpPr/>
          <p:nvPr/>
        </p:nvSpPr>
        <p:spPr>
          <a:xfrm>
            <a:off x="9272067" y="766986"/>
            <a:ext cx="1604564" cy="2814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1.4547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D8726E-14E8-DDA4-0207-0378C589B960}"/>
              </a:ext>
            </a:extLst>
          </p:cNvPr>
          <p:cNvSpPr/>
          <p:nvPr/>
        </p:nvSpPr>
        <p:spPr>
          <a:xfrm>
            <a:off x="10894759" y="762737"/>
            <a:ext cx="1066800" cy="2890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Moly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F5E40D-FE0F-EEE8-7432-2FED9DB96E03}"/>
              </a:ext>
            </a:extLst>
          </p:cNvPr>
          <p:cNvSpPr/>
          <p:nvPr/>
        </p:nvSpPr>
        <p:spPr>
          <a:xfrm>
            <a:off x="7151826" y="1060226"/>
            <a:ext cx="652659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6FD04-01A6-207A-CAA1-C47699FFB881}"/>
              </a:ext>
            </a:extLst>
          </p:cNvPr>
          <p:cNvSpPr/>
          <p:nvPr/>
        </p:nvSpPr>
        <p:spPr>
          <a:xfrm>
            <a:off x="7836704" y="1049396"/>
            <a:ext cx="1442834" cy="264788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N08926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F74B62-0B37-BC8B-2E02-78278286A054}"/>
              </a:ext>
            </a:extLst>
          </p:cNvPr>
          <p:cNvSpPr/>
          <p:nvPr/>
        </p:nvSpPr>
        <p:spPr>
          <a:xfrm>
            <a:off x="9276059" y="1054835"/>
            <a:ext cx="1597745" cy="26761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IN" sz="1000" u="none" strike="noStrike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1.4529</a:t>
            </a:r>
            <a:endParaRPr lang="en-IN" sz="1000" b="0" i="0" u="none" strike="noStrike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E85379-AA8D-BFF2-87A5-32B4DD6D67A0}"/>
              </a:ext>
            </a:extLst>
          </p:cNvPr>
          <p:cNvSpPr/>
          <p:nvPr/>
        </p:nvSpPr>
        <p:spPr>
          <a:xfrm>
            <a:off x="10880624" y="1053589"/>
            <a:ext cx="1066800" cy="279368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926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94FE03-54C7-EB06-2B06-58AC1A7BAD36}"/>
              </a:ext>
            </a:extLst>
          </p:cNvPr>
          <p:cNvSpPr/>
          <p:nvPr/>
        </p:nvSpPr>
        <p:spPr>
          <a:xfrm>
            <a:off x="7159657" y="1326165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11A687-6AB1-34BC-4678-1F8217EEF169}"/>
              </a:ext>
            </a:extLst>
          </p:cNvPr>
          <p:cNvSpPr/>
          <p:nvPr/>
        </p:nvSpPr>
        <p:spPr>
          <a:xfrm>
            <a:off x="7836704" y="1337236"/>
            <a:ext cx="1425424" cy="2858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N08367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2C3493-5577-8308-A6F8-077CE48A0D36}"/>
              </a:ext>
            </a:extLst>
          </p:cNvPr>
          <p:cNvSpPr/>
          <p:nvPr/>
        </p:nvSpPr>
        <p:spPr>
          <a:xfrm>
            <a:off x="9258813" y="1332267"/>
            <a:ext cx="1622975" cy="277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4AF456-D187-1D02-03D2-289D14B9BBBE}"/>
              </a:ext>
            </a:extLst>
          </p:cNvPr>
          <p:cNvSpPr/>
          <p:nvPr/>
        </p:nvSpPr>
        <p:spPr>
          <a:xfrm>
            <a:off x="10891817" y="1331209"/>
            <a:ext cx="1066800" cy="3001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08367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6FCF942-17AF-D26F-F3EA-B0F47DF6FDB3}"/>
              </a:ext>
            </a:extLst>
          </p:cNvPr>
          <p:cNvSpPr/>
          <p:nvPr/>
        </p:nvSpPr>
        <p:spPr>
          <a:xfrm>
            <a:off x="7159656" y="1616168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0BA0A7-0AA2-EC7B-43C6-00D5B7937F32}"/>
              </a:ext>
            </a:extLst>
          </p:cNvPr>
          <p:cNvSpPr/>
          <p:nvPr/>
        </p:nvSpPr>
        <p:spPr>
          <a:xfrm>
            <a:off x="7840842" y="1616169"/>
            <a:ext cx="1429271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S30600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7D865B-102C-3890-D866-55B038D1E455}"/>
              </a:ext>
            </a:extLst>
          </p:cNvPr>
          <p:cNvSpPr/>
          <p:nvPr/>
        </p:nvSpPr>
        <p:spPr>
          <a:xfrm>
            <a:off x="9278099" y="1633237"/>
            <a:ext cx="1595705" cy="27379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1.4361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16483C-6F1F-F6F5-0755-224FA4E5B04B}"/>
              </a:ext>
            </a:extLst>
          </p:cNvPr>
          <p:cNvSpPr/>
          <p:nvPr/>
        </p:nvSpPr>
        <p:spPr>
          <a:xfrm>
            <a:off x="10869296" y="1642969"/>
            <a:ext cx="1066800" cy="25657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Si Steel.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C25864-BF3B-18B9-5914-130E387BB607}"/>
              </a:ext>
            </a:extLst>
          </p:cNvPr>
          <p:cNvSpPr/>
          <p:nvPr/>
        </p:nvSpPr>
        <p:spPr>
          <a:xfrm>
            <a:off x="7165602" y="1920354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91A23F-CE3E-6F17-4246-D56F7B18508D}"/>
              </a:ext>
            </a:extLst>
          </p:cNvPr>
          <p:cNvSpPr/>
          <p:nvPr/>
        </p:nvSpPr>
        <p:spPr>
          <a:xfrm>
            <a:off x="7840842" y="1920355"/>
            <a:ext cx="1421286" cy="27622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N08904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9ADC097-D0CB-F697-FDA1-0A8E0C137283}"/>
              </a:ext>
            </a:extLst>
          </p:cNvPr>
          <p:cNvSpPr/>
          <p:nvPr/>
        </p:nvSpPr>
        <p:spPr>
          <a:xfrm>
            <a:off x="9284892" y="1915300"/>
            <a:ext cx="1579896" cy="30652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1.4539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7996B33-63D9-E884-340E-F1DE5DFA1A5D}"/>
              </a:ext>
            </a:extLst>
          </p:cNvPr>
          <p:cNvSpPr/>
          <p:nvPr/>
        </p:nvSpPr>
        <p:spPr>
          <a:xfrm>
            <a:off x="10858540" y="1924200"/>
            <a:ext cx="1082063" cy="2694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904L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3EE01A-6289-AD9A-9699-6E3DC65CF24B}"/>
              </a:ext>
            </a:extLst>
          </p:cNvPr>
          <p:cNvSpPr/>
          <p:nvPr/>
        </p:nvSpPr>
        <p:spPr>
          <a:xfrm>
            <a:off x="7165205" y="2227358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CD3B92-028B-1672-39BB-FCF92FFF4891}"/>
              </a:ext>
            </a:extLst>
          </p:cNvPr>
          <p:cNvSpPr/>
          <p:nvPr/>
        </p:nvSpPr>
        <p:spPr>
          <a:xfrm>
            <a:off x="7849156" y="2227359"/>
            <a:ext cx="1403955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N08020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A75949-9428-C397-3EC4-A44AFFD2671F}"/>
              </a:ext>
            </a:extLst>
          </p:cNvPr>
          <p:cNvSpPr/>
          <p:nvPr/>
        </p:nvSpPr>
        <p:spPr>
          <a:xfrm>
            <a:off x="9276059" y="2234330"/>
            <a:ext cx="1579896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7AF4047-F541-0AF4-B461-32A257AA317B}"/>
              </a:ext>
            </a:extLst>
          </p:cNvPr>
          <p:cNvSpPr/>
          <p:nvPr/>
        </p:nvSpPr>
        <p:spPr>
          <a:xfrm>
            <a:off x="10865603" y="2234331"/>
            <a:ext cx="1066800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20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C34ECD1-6E1F-3C8A-E69E-09DFB1F04D26}"/>
              </a:ext>
            </a:extLst>
          </p:cNvPr>
          <p:cNvSpPr/>
          <p:nvPr/>
        </p:nvSpPr>
        <p:spPr>
          <a:xfrm>
            <a:off x="7176445" y="2532124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0F954F1-5738-F1FF-9F70-E812A513BA64}"/>
              </a:ext>
            </a:extLst>
          </p:cNvPr>
          <p:cNvSpPr/>
          <p:nvPr/>
        </p:nvSpPr>
        <p:spPr>
          <a:xfrm>
            <a:off x="7837664" y="2539537"/>
            <a:ext cx="1421149" cy="2609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N08028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A2F811-FC49-879B-CF84-D8CA2F940870}"/>
              </a:ext>
            </a:extLst>
          </p:cNvPr>
          <p:cNvSpPr/>
          <p:nvPr/>
        </p:nvSpPr>
        <p:spPr>
          <a:xfrm>
            <a:off x="9280141" y="2531180"/>
            <a:ext cx="1575814" cy="2761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1.4563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1C160E4-3FF3-DE40-A393-9749F6482905}"/>
              </a:ext>
            </a:extLst>
          </p:cNvPr>
          <p:cNvSpPr/>
          <p:nvPr/>
        </p:nvSpPr>
        <p:spPr>
          <a:xfrm>
            <a:off x="10858541" y="2549445"/>
            <a:ext cx="1066800" cy="2579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28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AB61016-28C0-24F0-0864-F710B0D9A5C2}"/>
              </a:ext>
            </a:extLst>
          </p:cNvPr>
          <p:cNvSpPr/>
          <p:nvPr/>
        </p:nvSpPr>
        <p:spPr>
          <a:xfrm>
            <a:off x="7159851" y="2801266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03A1B9-62AA-CF35-3BF5-92EF5AE6489F}"/>
              </a:ext>
            </a:extLst>
          </p:cNvPr>
          <p:cNvSpPr/>
          <p:nvPr/>
        </p:nvSpPr>
        <p:spPr>
          <a:xfrm>
            <a:off x="7846329" y="2793731"/>
            <a:ext cx="1419868" cy="29958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N06059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0E5A34A-8211-4DDD-D44E-DB08EE8F2A84}"/>
              </a:ext>
            </a:extLst>
          </p:cNvPr>
          <p:cNvSpPr/>
          <p:nvPr/>
        </p:nvSpPr>
        <p:spPr>
          <a:xfrm>
            <a:off x="9249603" y="2798322"/>
            <a:ext cx="1606352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2.4605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A91E91-8C02-2FDA-0CD6-73E492B70B4A}"/>
              </a:ext>
            </a:extLst>
          </p:cNvPr>
          <p:cNvSpPr/>
          <p:nvPr/>
        </p:nvSpPr>
        <p:spPr>
          <a:xfrm>
            <a:off x="10863742" y="2789185"/>
            <a:ext cx="1066800" cy="29450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59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C6E77F2-C397-706F-8D89-36D2A961FC7F}"/>
              </a:ext>
            </a:extLst>
          </p:cNvPr>
          <p:cNvSpPr/>
          <p:nvPr/>
        </p:nvSpPr>
        <p:spPr>
          <a:xfrm>
            <a:off x="7175630" y="3127527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35D4DE9-E79D-0179-8BCA-28187AA4D515}"/>
              </a:ext>
            </a:extLst>
          </p:cNvPr>
          <p:cNvSpPr/>
          <p:nvPr/>
        </p:nvSpPr>
        <p:spPr>
          <a:xfrm>
            <a:off x="7861516" y="3113001"/>
            <a:ext cx="1380102" cy="31599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N02201,N02200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53F8789-6B0D-7C52-B235-D4F8198BF7ED}"/>
              </a:ext>
            </a:extLst>
          </p:cNvPr>
          <p:cNvSpPr/>
          <p:nvPr/>
        </p:nvSpPr>
        <p:spPr>
          <a:xfrm>
            <a:off x="9260267" y="3108971"/>
            <a:ext cx="1606352" cy="31341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2.4068, 2.4066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D7E47D1-F458-B4D8-EAC2-A4669944CA89}"/>
              </a:ext>
            </a:extLst>
          </p:cNvPr>
          <p:cNvSpPr/>
          <p:nvPr/>
        </p:nvSpPr>
        <p:spPr>
          <a:xfrm>
            <a:off x="10882591" y="3108971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 200 and Ni 201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C4C75DB-EFC9-ECB6-CF7B-13AB5CE264A4}"/>
              </a:ext>
            </a:extLst>
          </p:cNvPr>
          <p:cNvSpPr/>
          <p:nvPr/>
        </p:nvSpPr>
        <p:spPr>
          <a:xfrm>
            <a:off x="7160276" y="3421507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C2322EB-9C92-06F1-AB4C-CA8DF590D709}"/>
              </a:ext>
            </a:extLst>
          </p:cNvPr>
          <p:cNvSpPr/>
          <p:nvPr/>
        </p:nvSpPr>
        <p:spPr>
          <a:xfrm>
            <a:off x="7851896" y="3423179"/>
            <a:ext cx="1380101" cy="28916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N04400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D05C4AC-D080-B7A9-40FB-240A6ED2A622}"/>
              </a:ext>
            </a:extLst>
          </p:cNvPr>
          <p:cNvSpPr/>
          <p:nvPr/>
        </p:nvSpPr>
        <p:spPr>
          <a:xfrm>
            <a:off x="9238421" y="3420034"/>
            <a:ext cx="1606352" cy="29688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2.4360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DC0B10A-7F6B-7AED-6333-AB1E95391B8A}"/>
              </a:ext>
            </a:extLst>
          </p:cNvPr>
          <p:cNvSpPr/>
          <p:nvPr/>
        </p:nvSpPr>
        <p:spPr>
          <a:xfrm>
            <a:off x="10872288" y="3448923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400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42B8EFE-5BA6-599F-6819-C196B40044EB}"/>
              </a:ext>
            </a:extLst>
          </p:cNvPr>
          <p:cNvSpPr/>
          <p:nvPr/>
        </p:nvSpPr>
        <p:spPr>
          <a:xfrm>
            <a:off x="7165592" y="3718871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52AC388-B6D5-19A1-46B0-4F331D176CD4}"/>
              </a:ext>
            </a:extLst>
          </p:cNvPr>
          <p:cNvSpPr/>
          <p:nvPr/>
        </p:nvSpPr>
        <p:spPr>
          <a:xfrm>
            <a:off x="7850334" y="3708749"/>
            <a:ext cx="1380101" cy="30900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N06600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4C2DE71-9A78-3332-5F8E-860FC9A1FDCF}"/>
              </a:ext>
            </a:extLst>
          </p:cNvPr>
          <p:cNvSpPr/>
          <p:nvPr/>
        </p:nvSpPr>
        <p:spPr>
          <a:xfrm>
            <a:off x="9226427" y="3714390"/>
            <a:ext cx="1618346" cy="3230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2.4817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9023212-F971-FD64-66C5-6F3736AD73EB}"/>
              </a:ext>
            </a:extLst>
          </p:cNvPr>
          <p:cNvSpPr/>
          <p:nvPr/>
        </p:nvSpPr>
        <p:spPr>
          <a:xfrm>
            <a:off x="10850603" y="3716742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600</a:t>
            </a: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5DADEA36-8094-9BA7-6BCF-B24F5FF01C68}"/>
              </a:ext>
            </a:extLst>
          </p:cNvPr>
          <p:cNvSpPr/>
          <p:nvPr/>
        </p:nvSpPr>
        <p:spPr>
          <a:xfrm>
            <a:off x="7169867" y="4039922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74C10054-7799-92F7-E1E7-A1549A3BB9CA}"/>
              </a:ext>
            </a:extLst>
          </p:cNvPr>
          <p:cNvSpPr/>
          <p:nvPr/>
        </p:nvSpPr>
        <p:spPr>
          <a:xfrm>
            <a:off x="7846329" y="4037443"/>
            <a:ext cx="1403274" cy="30395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N06601</a:t>
            </a: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5E1E4FA8-0726-7821-97EC-EEE2B731C088}"/>
              </a:ext>
            </a:extLst>
          </p:cNvPr>
          <p:cNvSpPr/>
          <p:nvPr/>
        </p:nvSpPr>
        <p:spPr>
          <a:xfrm>
            <a:off x="9244968" y="4027094"/>
            <a:ext cx="1606353" cy="3292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2.4851</a:t>
            </a: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B7EA64CD-F123-32FE-2E5F-75FBCE0F9889}"/>
              </a:ext>
            </a:extLst>
          </p:cNvPr>
          <p:cNvSpPr/>
          <p:nvPr/>
        </p:nvSpPr>
        <p:spPr>
          <a:xfrm>
            <a:off x="10837079" y="4033971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601</a:t>
            </a: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F90D8FF5-3987-6BBE-AD35-F1479F043A32}"/>
              </a:ext>
            </a:extLst>
          </p:cNvPr>
          <p:cNvSpPr/>
          <p:nvPr/>
        </p:nvSpPr>
        <p:spPr>
          <a:xfrm>
            <a:off x="7172840" y="4333902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682B7356-2381-4E90-E3A7-B9E019EFCF56}"/>
              </a:ext>
            </a:extLst>
          </p:cNvPr>
          <p:cNvSpPr/>
          <p:nvPr/>
        </p:nvSpPr>
        <p:spPr>
          <a:xfrm>
            <a:off x="7846329" y="4351792"/>
            <a:ext cx="1348812" cy="2706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N06625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19A08962-6C8D-7B0B-1253-14469FCC14D1}"/>
              </a:ext>
            </a:extLst>
          </p:cNvPr>
          <p:cNvSpPr/>
          <p:nvPr/>
        </p:nvSpPr>
        <p:spPr>
          <a:xfrm>
            <a:off x="9203125" y="4350149"/>
            <a:ext cx="1634313" cy="2902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2.4856</a:t>
            </a: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42353DF4-4E89-A332-EDEC-70B0D5B1346F}"/>
              </a:ext>
            </a:extLst>
          </p:cNvPr>
          <p:cNvSpPr/>
          <p:nvPr/>
        </p:nvSpPr>
        <p:spPr>
          <a:xfrm>
            <a:off x="10837079" y="4339305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625</a:t>
            </a: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0FF9B08E-4785-379C-9EB2-CD756781A3E4}"/>
              </a:ext>
            </a:extLst>
          </p:cNvPr>
          <p:cNvSpPr/>
          <p:nvPr/>
        </p:nvSpPr>
        <p:spPr>
          <a:xfrm>
            <a:off x="7182391" y="4639405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F72A3EEA-6BE0-5656-54E3-0B9F26A05F58}"/>
              </a:ext>
            </a:extLst>
          </p:cNvPr>
          <p:cNvSpPr/>
          <p:nvPr/>
        </p:nvSpPr>
        <p:spPr>
          <a:xfrm>
            <a:off x="7854521" y="4640446"/>
            <a:ext cx="1340619" cy="30043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N06690</a:t>
            </a:r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id="{D6D100BD-AE7C-6A59-AF16-B242AACBF136}"/>
              </a:ext>
            </a:extLst>
          </p:cNvPr>
          <p:cNvSpPr/>
          <p:nvPr/>
        </p:nvSpPr>
        <p:spPr>
          <a:xfrm>
            <a:off x="9203124" y="4640446"/>
            <a:ext cx="1626330" cy="320631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2.4642</a:t>
            </a:r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AF92562E-32AB-DCBB-66BB-D5DACE777E68}"/>
              </a:ext>
            </a:extLst>
          </p:cNvPr>
          <p:cNvSpPr/>
          <p:nvPr/>
        </p:nvSpPr>
        <p:spPr>
          <a:xfrm>
            <a:off x="10845939" y="4638434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690</a:t>
            </a: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78C05084-AB4D-14E2-8B87-E6A0F1901B3B}"/>
              </a:ext>
            </a:extLst>
          </p:cNvPr>
          <p:cNvSpPr/>
          <p:nvPr/>
        </p:nvSpPr>
        <p:spPr>
          <a:xfrm>
            <a:off x="7175863" y="4953315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C2E03336-4100-CD1A-4163-3B67062ADA16}"/>
              </a:ext>
            </a:extLst>
          </p:cNvPr>
          <p:cNvSpPr/>
          <p:nvPr/>
        </p:nvSpPr>
        <p:spPr>
          <a:xfrm>
            <a:off x="7181179" y="5250679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E4BA020F-FE15-9B6E-E69C-79FA74F92256}"/>
              </a:ext>
            </a:extLst>
          </p:cNvPr>
          <p:cNvSpPr/>
          <p:nvPr/>
        </p:nvSpPr>
        <p:spPr>
          <a:xfrm>
            <a:off x="7185454" y="5571730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A67C3BF1-96E1-EDE1-C2F5-50AC0102A0D3}"/>
              </a:ext>
            </a:extLst>
          </p:cNvPr>
          <p:cNvSpPr/>
          <p:nvPr/>
        </p:nvSpPr>
        <p:spPr>
          <a:xfrm>
            <a:off x="7188427" y="5865710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0F614908-D1D6-5E84-C5DE-4EFFA3B0FC28}"/>
              </a:ext>
            </a:extLst>
          </p:cNvPr>
          <p:cNvSpPr/>
          <p:nvPr/>
        </p:nvSpPr>
        <p:spPr>
          <a:xfrm>
            <a:off x="7197978" y="6171213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708804C5-EF5C-7485-8CD8-AC12348D0204}"/>
              </a:ext>
            </a:extLst>
          </p:cNvPr>
          <p:cNvSpPr/>
          <p:nvPr/>
        </p:nvSpPr>
        <p:spPr>
          <a:xfrm>
            <a:off x="7848914" y="4976751"/>
            <a:ext cx="1380102" cy="26270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85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N08800,N08810,N08811</a:t>
            </a: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250E9336-507C-C29D-FC95-5FCEA285904B}"/>
              </a:ext>
            </a:extLst>
          </p:cNvPr>
          <p:cNvSpPr/>
          <p:nvPr/>
        </p:nvSpPr>
        <p:spPr>
          <a:xfrm>
            <a:off x="9247665" y="4943225"/>
            <a:ext cx="1606352" cy="31341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1.4876, 1.4958, 1.4959</a:t>
            </a: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6AC2CA22-7480-76D4-7832-592309262B7C}"/>
              </a:ext>
            </a:extLst>
          </p:cNvPr>
          <p:cNvSpPr/>
          <p:nvPr/>
        </p:nvSpPr>
        <p:spPr>
          <a:xfrm>
            <a:off x="10869989" y="4943225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7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800, 800H and 800HT</a:t>
            </a: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C34463A7-2C66-C401-73B9-033260C445D7}"/>
              </a:ext>
            </a:extLst>
          </p:cNvPr>
          <p:cNvSpPr/>
          <p:nvPr/>
        </p:nvSpPr>
        <p:spPr>
          <a:xfrm>
            <a:off x="7839294" y="5257433"/>
            <a:ext cx="1380101" cy="28916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N08825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123429D5-8D13-361F-91DC-07AC5D414D59}"/>
              </a:ext>
            </a:extLst>
          </p:cNvPr>
          <p:cNvSpPr/>
          <p:nvPr/>
        </p:nvSpPr>
        <p:spPr>
          <a:xfrm>
            <a:off x="9225819" y="5254288"/>
            <a:ext cx="1606352" cy="29688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2.4858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AE804E31-C376-66BC-44A0-7B6B26E95B5C}"/>
              </a:ext>
            </a:extLst>
          </p:cNvPr>
          <p:cNvSpPr/>
          <p:nvPr/>
        </p:nvSpPr>
        <p:spPr>
          <a:xfrm>
            <a:off x="10859686" y="5283177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825</a:t>
            </a:r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8E0F1F96-4777-8FAA-24B7-D2D9E9E73A2B}"/>
              </a:ext>
            </a:extLst>
          </p:cNvPr>
          <p:cNvSpPr/>
          <p:nvPr/>
        </p:nvSpPr>
        <p:spPr>
          <a:xfrm>
            <a:off x="7837732" y="5543003"/>
            <a:ext cx="1380101" cy="30900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N01276</a:t>
            </a:r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A06D3FCC-00DE-D028-64E6-8D779D658296}"/>
              </a:ext>
            </a:extLst>
          </p:cNvPr>
          <p:cNvSpPr/>
          <p:nvPr/>
        </p:nvSpPr>
        <p:spPr>
          <a:xfrm>
            <a:off x="9213825" y="5548644"/>
            <a:ext cx="1618346" cy="3230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2.4819</a:t>
            </a:r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8B781AA4-F2E5-0D53-4FD3-CCB0ADE32DE0}"/>
              </a:ext>
            </a:extLst>
          </p:cNvPr>
          <p:cNvSpPr/>
          <p:nvPr/>
        </p:nvSpPr>
        <p:spPr>
          <a:xfrm>
            <a:off x="10838001" y="5550996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C-276</a:t>
            </a:r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EAB44084-5D87-53E8-73C0-260F6225B8EE}"/>
              </a:ext>
            </a:extLst>
          </p:cNvPr>
          <p:cNvSpPr/>
          <p:nvPr/>
        </p:nvSpPr>
        <p:spPr>
          <a:xfrm>
            <a:off x="7833727" y="5871697"/>
            <a:ext cx="1403274" cy="30395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N06022</a:t>
            </a:r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10EDD952-BBCA-254D-347D-71D72EDAC7E9}"/>
              </a:ext>
            </a:extLst>
          </p:cNvPr>
          <p:cNvSpPr/>
          <p:nvPr/>
        </p:nvSpPr>
        <p:spPr>
          <a:xfrm>
            <a:off x="9232366" y="5861348"/>
            <a:ext cx="1606353" cy="3292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2.4602</a:t>
            </a: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94B266EB-527F-A970-832A-2A03E97DC4E1}"/>
              </a:ext>
            </a:extLst>
          </p:cNvPr>
          <p:cNvSpPr/>
          <p:nvPr/>
        </p:nvSpPr>
        <p:spPr>
          <a:xfrm>
            <a:off x="10824477" y="5868225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C-22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A5907A5B-5A81-EEBD-8BF9-DC7629AD6C16}"/>
              </a:ext>
            </a:extLst>
          </p:cNvPr>
          <p:cNvSpPr/>
          <p:nvPr/>
        </p:nvSpPr>
        <p:spPr>
          <a:xfrm>
            <a:off x="7833727" y="6186046"/>
            <a:ext cx="1348812" cy="2706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N06699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87A69AD-F414-D0DA-09EE-38BE55440D2A}"/>
              </a:ext>
            </a:extLst>
          </p:cNvPr>
          <p:cNvSpPr/>
          <p:nvPr/>
        </p:nvSpPr>
        <p:spPr>
          <a:xfrm>
            <a:off x="9190523" y="6184403"/>
            <a:ext cx="1634313" cy="2902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2.4842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6B7545CB-EE58-C818-EC40-7B998345EE32}"/>
              </a:ext>
            </a:extLst>
          </p:cNvPr>
          <p:cNvSpPr/>
          <p:nvPr/>
        </p:nvSpPr>
        <p:spPr>
          <a:xfrm>
            <a:off x="10824477" y="6173559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VDM® Alloy 699XA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A42C2848-5B5E-7DDD-D31E-DFC4C0B41118}"/>
              </a:ext>
            </a:extLst>
          </p:cNvPr>
          <p:cNvSpPr/>
          <p:nvPr/>
        </p:nvSpPr>
        <p:spPr>
          <a:xfrm>
            <a:off x="6080266" y="2231273"/>
            <a:ext cx="1066800" cy="4235999"/>
          </a:xfrm>
          <a:prstGeom prst="rect">
            <a:avLst/>
          </a:prstGeom>
          <a:solidFill>
            <a:srgbClr val="28356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IN" sz="11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NICKEL BASED MATERIALS</a:t>
            </a:r>
            <a:endParaRPr lang="en-US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BB96084D-800B-8CF9-0E23-4F47E2EC387F}"/>
              </a:ext>
            </a:extLst>
          </p:cNvPr>
          <p:cNvSpPr txBox="1"/>
          <p:nvPr/>
        </p:nvSpPr>
        <p:spPr>
          <a:xfrm>
            <a:off x="6037546" y="6507274"/>
            <a:ext cx="6094986" cy="239168"/>
          </a:xfrm>
          <a:prstGeom prst="rect">
            <a:avLst/>
          </a:prstGeom>
          <a:solidFill>
            <a:srgbClr val="F84273"/>
          </a:solidFill>
          <a:ln w="12700">
            <a:solidFill>
              <a:srgbClr val="B72D52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785"/>
              </a:spcBef>
            </a:pPr>
            <a:r>
              <a:rPr lang="en-IN" sz="900" b="1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lang="en-IN" sz="9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IN" sz="900" b="1" dirty="0">
                <a:solidFill>
                  <a:srgbClr val="FFFFFF"/>
                </a:solidFill>
                <a:latin typeface="Calibri"/>
                <a:cs typeface="Calibri"/>
              </a:rPr>
              <a:t>MATERIALS-</a:t>
            </a:r>
            <a:r>
              <a:rPr lang="en-IN" sz="9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IN" sz="900" b="1" spc="-10" dirty="0">
                <a:solidFill>
                  <a:srgbClr val="FFFFFF"/>
                </a:solidFill>
                <a:latin typeface="Calibri"/>
                <a:cs typeface="Calibri"/>
              </a:rPr>
              <a:t>UREMIUM 29, SATURN 31, ALLOY 617, SPECIAL METALS ALLOY 740H, HAYNES 230, </a:t>
            </a:r>
            <a:r>
              <a:rPr lang="en-IN" sz="900" b="1" spc="-30" dirty="0">
                <a:solidFill>
                  <a:srgbClr val="FFFFFF"/>
                </a:solidFill>
                <a:latin typeface="Calibri"/>
                <a:cs typeface="Calibri"/>
              </a:rPr>
              <a:t>HYTBX</a:t>
            </a:r>
            <a:r>
              <a:rPr lang="en-IN" sz="9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lang="en-IN" sz="900" b="1" spc="-40" dirty="0">
                <a:solidFill>
                  <a:srgbClr val="FFFFFF"/>
                </a:solidFill>
                <a:latin typeface="Calibri"/>
                <a:cs typeface="Calibri"/>
              </a:rPr>
              <a:t>     </a:t>
            </a:r>
            <a:r>
              <a:rPr lang="en-IN" sz="900" b="1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lang="en-IN" sz="9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IN" sz="900" b="1" dirty="0">
                <a:solidFill>
                  <a:srgbClr val="FFFFFF"/>
                </a:solidFill>
                <a:latin typeface="Calibri"/>
                <a:cs typeface="Calibri"/>
              </a:rPr>
              <a:t>METALS</a:t>
            </a:r>
            <a:endParaRPr lang="en-IN" sz="9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5205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E09C84-7A64-1291-A3F5-6E22565AEA25}"/>
              </a:ext>
            </a:extLst>
          </p:cNvPr>
          <p:cNvSpPr txBox="1"/>
          <p:nvPr/>
        </p:nvSpPr>
        <p:spPr>
          <a:xfrm>
            <a:off x="805499" y="891843"/>
            <a:ext cx="870293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/>
              <a:t>SEVERE CORROSIVE CONDITIONS 🧪</a:t>
            </a:r>
            <a:br>
              <a:rPr lang="en-IN" sz="2000" dirty="0"/>
            </a:br>
            <a:r>
              <a:rPr lang="en-IN" sz="2000" dirty="0"/>
              <a:t>	</a:t>
            </a:r>
            <a:r>
              <a:rPr lang="en-IN" sz="1600" dirty="0"/>
              <a:t>Growing exposure to chlorides, hydrogen sulphides (H₂S), and aggressive acids is 	accelerating material degradation, especially in critical process equipment.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VARIABLE &amp; LOWER-QUALITY FEEDSTOCKS ⚙️</a:t>
            </a:r>
            <a:br>
              <a:rPr lang="en-IN" sz="1600" dirty="0"/>
            </a:br>
            <a:r>
              <a:rPr lang="en-IN" sz="1600" dirty="0"/>
              <a:t>	Increased processing of sour and unconventional crude introduces complexity in operations 	and heightens corrosion and fouling risks.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HIGH-TEMPERATURE OPERATIONS 🔥</a:t>
            </a:r>
            <a:br>
              <a:rPr lang="en-IN" sz="1600" dirty="0"/>
            </a:br>
            <a:r>
              <a:rPr lang="en-IN" sz="1600" dirty="0"/>
              <a:t>	Sustained exposure to elevated temperatures imposes significant thermal stress, demanding 	materials with exceptional heat resistance and stability.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TIGHTENING SAFETY &amp; ENVIRONMENTAL STANDARDS 🌍</a:t>
            </a:r>
            <a:br>
              <a:rPr lang="en-IN" sz="1600" dirty="0"/>
            </a:br>
            <a:r>
              <a:rPr lang="en-IN" sz="1600" dirty="0"/>
              <a:t>	Stricter global compliance norms require cleaner operations, lower emissions, and more 	robust safety measures across the value chain.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FOCUS ON OPERATIONAL EFFICIENCY &amp; COST CONTROL 📉</a:t>
            </a:r>
            <a:br>
              <a:rPr lang="en-IN" sz="1600" dirty="0"/>
            </a:br>
            <a:r>
              <a:rPr lang="en-IN" sz="1600" dirty="0"/>
              <a:t>	Minimizing downtime, extending asset life, and reducing maintenance spend are critical 	priorities amidst rising competitive pressure.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MATERIAL SELECTION &amp; COMPATIBILITY CHALLENGES 🏗️</a:t>
            </a:r>
            <a:br>
              <a:rPr lang="en-IN" sz="1600" dirty="0"/>
            </a:br>
            <a:r>
              <a:rPr lang="en-IN" sz="1600" dirty="0"/>
              <a:t>	Identifying alloys that balance corrosion resistance, mechanical strength, and cost-efficiency 	remains a technical and strategic challenge.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1BB158-87FA-2143-7661-FB808D55D6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8435" y="1349033"/>
            <a:ext cx="2453834" cy="144795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1BC25C5E-6696-8614-B6B6-6E6303698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5975" y="3339630"/>
            <a:ext cx="1990836" cy="19475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ángulo 16">
            <a:extLst>
              <a:ext uri="{FF2B5EF4-FFF2-40B4-BE49-F238E27FC236}">
                <a16:creationId xmlns:a16="http://schemas.microsoft.com/office/drawing/2014/main" id="{9DB5295D-1D19-D422-0EC3-B6816A39978C}"/>
              </a:ext>
            </a:extLst>
          </p:cNvPr>
          <p:cNvSpPr/>
          <p:nvPr/>
        </p:nvSpPr>
        <p:spPr bwMode="auto">
          <a:xfrm>
            <a:off x="548639" y="165189"/>
            <a:ext cx="11317045" cy="511037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spcBef>
                <a:spcPts val="1345"/>
              </a:spcBef>
            </a:pPr>
            <a:r>
              <a:rPr lang="en-US" sz="2200" b="1" kern="0" spc="-90" dirty="0">
                <a:solidFill>
                  <a:srgbClr val="F84273"/>
                </a:solidFill>
                <a:latin typeface="Tahoma"/>
                <a:cs typeface="Tahoma"/>
              </a:rPr>
              <a:t>KEY CHALLENGES IN PETROCHEMICAL AND SPECIALITY CHEMICAL ENVIRONMENTS </a:t>
            </a:r>
          </a:p>
        </p:txBody>
      </p:sp>
      <p:sp>
        <p:nvSpPr>
          <p:cNvPr id="9" name="object 34">
            <a:extLst>
              <a:ext uri="{FF2B5EF4-FFF2-40B4-BE49-F238E27FC236}">
                <a16:creationId xmlns:a16="http://schemas.microsoft.com/office/drawing/2014/main" id="{A79F5EDB-17FF-730A-0EBD-93E52A2EB4FB}"/>
              </a:ext>
            </a:extLst>
          </p:cNvPr>
          <p:cNvSpPr/>
          <p:nvPr/>
        </p:nvSpPr>
        <p:spPr>
          <a:xfrm>
            <a:off x="0" y="5908774"/>
            <a:ext cx="12192000" cy="567330"/>
          </a:xfrm>
          <a:custGeom>
            <a:avLst/>
            <a:gdLst/>
            <a:ahLst/>
            <a:cxnLst/>
            <a:rect l="l" t="t" r="r" b="b"/>
            <a:pathLst>
              <a:path w="12192000" h="1155700">
                <a:moveTo>
                  <a:pt x="12192000" y="0"/>
                </a:moveTo>
                <a:lnTo>
                  <a:pt x="0" y="0"/>
                </a:lnTo>
                <a:lnTo>
                  <a:pt x="0" y="1155192"/>
                </a:lnTo>
                <a:lnTo>
                  <a:pt x="12192000" y="1155192"/>
                </a:lnTo>
                <a:lnTo>
                  <a:pt x="12192000" y="0"/>
                </a:lnTo>
                <a:close/>
              </a:path>
            </a:pathLst>
          </a:custGeom>
          <a:solidFill>
            <a:srgbClr val="283564"/>
          </a:solidFill>
        </p:spPr>
        <p:txBody>
          <a:bodyPr wrap="square" lIns="0" tIns="0" rIns="0" bIns="0" rtlCol="0"/>
          <a:lstStyle/>
          <a:p>
            <a:pPr marL="401251" marR="408765" algn="ctr" defTabSz="554218" eaLnBrk="1" fontAlgn="auto" hangingPunct="1">
              <a:lnSpc>
                <a:spcPts val="1982"/>
              </a:lnSpc>
              <a:spcBef>
                <a:spcPts val="99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Aggressive service conditions in the Petrochemical &amp; </a:t>
            </a:r>
            <a:r>
              <a:rPr lang="en-US" b="1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Speciality</a:t>
            </a:r>
            <a:r>
              <a:rPr lang="en-US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Chemical Industry is driving need for Special Alloys</a:t>
            </a:r>
          </a:p>
        </p:txBody>
      </p:sp>
    </p:spTree>
    <p:extLst>
      <p:ext uri="{BB962C8B-B14F-4D97-AF65-F5344CB8AC3E}">
        <p14:creationId xmlns:p14="http://schemas.microsoft.com/office/powerpoint/2010/main" val="777246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2"/>
          <p:cNvSpPr/>
          <p:nvPr/>
        </p:nvSpPr>
        <p:spPr>
          <a:xfrm>
            <a:off x="416488" y="226180"/>
            <a:ext cx="5414565" cy="4206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eaLnBrk="0" hangingPunct="0">
              <a:defRPr/>
            </a:pPr>
            <a:r>
              <a:rPr lang="es-ES_tradnl" sz="3200" b="1" baseline="30000" dirty="0">
                <a:solidFill>
                  <a:srgbClr val="F942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APPLICATIONS, NICKEL ALLOYS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204E94-577B-486A-A124-9E2F238FB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39834"/>
              </p:ext>
            </p:extLst>
          </p:nvPr>
        </p:nvGraphicFramePr>
        <p:xfrm>
          <a:off x="531638" y="568692"/>
          <a:ext cx="11128723" cy="5920363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343426">
                  <a:extLst>
                    <a:ext uri="{9D8B030D-6E8A-4147-A177-3AD203B41FA5}">
                      <a16:colId xmlns:a16="http://schemas.microsoft.com/office/drawing/2014/main" val="4255762175"/>
                    </a:ext>
                  </a:extLst>
                </a:gridCol>
                <a:gridCol w="4135947">
                  <a:extLst>
                    <a:ext uri="{9D8B030D-6E8A-4147-A177-3AD203B41FA5}">
                      <a16:colId xmlns:a16="http://schemas.microsoft.com/office/drawing/2014/main" val="1167454042"/>
                    </a:ext>
                  </a:extLst>
                </a:gridCol>
                <a:gridCol w="5649350">
                  <a:extLst>
                    <a:ext uri="{9D8B030D-6E8A-4147-A177-3AD203B41FA5}">
                      <a16:colId xmlns:a16="http://schemas.microsoft.com/office/drawing/2014/main" val="738242480"/>
                    </a:ext>
                  </a:extLst>
                </a:gridCol>
              </a:tblGrid>
              <a:tr h="374057">
                <a:tc>
                  <a:txBody>
                    <a:bodyPr/>
                    <a:lstStyle/>
                    <a:p>
                      <a:endParaRPr lang="en-IN" sz="1100" b="0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>
                    <a:solidFill>
                      <a:srgbClr val="2835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400" b="1" kern="1200" spc="-6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MAIN CORROSION PROPERTIES</a:t>
                      </a:r>
                      <a:endParaRPr lang="en-IN" sz="1400" b="1" kern="1200" spc="-60" dirty="0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>
                    <a:solidFill>
                      <a:srgbClr val="2835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400" b="1" kern="1200" spc="-6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INDUSTRIES</a:t>
                      </a:r>
                    </a:p>
                  </a:txBody>
                  <a:tcPr>
                    <a:solidFill>
                      <a:srgbClr val="2835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08822"/>
                  </a:ext>
                </a:extLst>
              </a:tr>
              <a:tr h="574915">
                <a:tc>
                  <a:txBody>
                    <a:bodyPr/>
                    <a:lstStyle/>
                    <a:p>
                      <a:pPr algn="ctr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ALLOY 20</a:t>
                      </a:r>
                      <a:endParaRPr lang="en-IN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Resistance to sulfuric and phosphoric. Good resistance to chloride stress corrosion cracking.</a:t>
                      </a:r>
                    </a:p>
                    <a:p>
                      <a:endParaRPr lang="en-IN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Sulfuric acid (Coolers), Phosphoric acid (Heaters).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75126"/>
                  </a:ext>
                </a:extLst>
              </a:tr>
              <a:tr h="536691">
                <a:tc>
                  <a:txBody>
                    <a:bodyPr/>
                    <a:lstStyle/>
                    <a:p>
                      <a:pPr algn="ctr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ALLOY 28</a:t>
                      </a:r>
                      <a:endParaRPr lang="en-IN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Resistance to strong acids. Good Pitting and Crevice corrosion resistance.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Sulfuric acid (Coolers), Phosphoric acid (Heaters), Refinery (sea coolers, </a:t>
                      </a:r>
                      <a:r>
                        <a:rPr lang="en-IN" sz="1200" b="0" kern="1200" err="1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Naptha</a:t>
                      </a:r>
                      <a:r>
                        <a:rPr lang="en-IN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 Vaporiser)</a:t>
                      </a:r>
                      <a:endParaRPr lang="en-IN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418552"/>
                  </a:ext>
                </a:extLst>
              </a:tr>
              <a:tr h="601744">
                <a:tc>
                  <a:txBody>
                    <a:bodyPr/>
                    <a:lstStyle/>
                    <a:p>
                      <a:pPr algn="ctr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ALLOY 59</a:t>
                      </a:r>
                      <a:endParaRPr lang="en-IN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Resistance to Sulfur /salt acid mixtures as well as to oxidizing, reducing and Mineral acids. Good chloride stress and pitting corrosion resistance.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HF acid reactors, Refinery (Over head condensers), Flue gas condensers, Acetic and Formic acid condensers</a:t>
                      </a:r>
                      <a:endParaRPr lang="en-IN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600711"/>
                  </a:ext>
                </a:extLst>
              </a:tr>
              <a:tr h="5366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ALLOY 400</a:t>
                      </a:r>
                      <a:endParaRPr lang="en-IN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Excellent resistance to hydrofluoric acid, Reducing media and Marine conditions 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Refinery (HF Alkylation condenser),  Chlor-Alkalis, tubes in O&amp;G platforms.</a:t>
                      </a:r>
                      <a:endParaRPr lang="en-IN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212664"/>
                  </a:ext>
                </a:extLst>
              </a:tr>
              <a:tr h="6505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ALLOY 600</a:t>
                      </a:r>
                      <a:endParaRPr lang="en-IN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Resistance to heat and wet corrosion. Oxidation resistance at high temperatures. Immune to chloride ion stress corrosion resistance. Resistance to high temperature nitriding environment.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HF acid reactors,  </a:t>
                      </a:r>
                      <a:r>
                        <a:rPr lang="en-IN" sz="1200" b="0" kern="1200" dirty="0" err="1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Flor</a:t>
                      </a:r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 Alkalis, Chlor-Alkali, Gas Reformers. Nuclear Industry steam generators.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533239"/>
                  </a:ext>
                </a:extLst>
              </a:tr>
              <a:tr h="552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ALLOY 601</a:t>
                      </a:r>
                      <a:endParaRPr lang="en-IN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Resistance to heat and wet corrosion. Oxidation and carburization resistance. Metal dusting corrosion resistance.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Ammonia / Methanol Plants (Waster heat recovery boilers), Steam reforming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048730"/>
                  </a:ext>
                </a:extLst>
              </a:tr>
              <a:tr h="552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ALLOY 617</a:t>
                      </a:r>
                      <a:endParaRPr lang="en-IN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Resistance to oxidizing &amp; Reducing acids. Oxidation resistance at High Temperatures</a:t>
                      </a:r>
                      <a:endParaRPr lang="en-IN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Gas Turbines tubes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079633"/>
                  </a:ext>
                </a:extLst>
              </a:tr>
              <a:tr h="5692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ALLOY 625</a:t>
                      </a:r>
                      <a:endParaRPr lang="en-IN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Types A / B for wet corrosion and high temperature corrosion resistance. Good resistance to strong acids , salts chlorides and sulphides.</a:t>
                      </a:r>
                      <a:endParaRPr lang="en-IN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Refinery (Over head condensers), Petrochemical and chemical industries dealing with acids and salts. O&amp;G platforms and processing units (condenser-coolers). 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231809"/>
                  </a:ext>
                </a:extLst>
              </a:tr>
              <a:tr h="5366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25.21/</a:t>
                      </a:r>
                    </a:p>
                    <a:p>
                      <a:pPr marL="0" algn="ctr" defTabSz="914400" rtl="0" eaLnBrk="1" latinLnBrk="0" hangingPunct="1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UNS S31002</a:t>
                      </a:r>
                      <a:endParaRPr lang="en-IN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Good resistance to Nitric acid corrosion up to 65%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Nitric acid cooler, condensers, tail gas pre heaters, 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930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59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204E94-577B-486A-A124-9E2F238FB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85818"/>
              </p:ext>
            </p:extLst>
          </p:nvPr>
        </p:nvGraphicFramePr>
        <p:xfrm>
          <a:off x="503795" y="673699"/>
          <a:ext cx="11184409" cy="545810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21448">
                  <a:extLst>
                    <a:ext uri="{9D8B030D-6E8A-4147-A177-3AD203B41FA5}">
                      <a16:colId xmlns:a16="http://schemas.microsoft.com/office/drawing/2014/main" val="4255762175"/>
                    </a:ext>
                  </a:extLst>
                </a:gridCol>
                <a:gridCol w="4068285">
                  <a:extLst>
                    <a:ext uri="{9D8B030D-6E8A-4147-A177-3AD203B41FA5}">
                      <a16:colId xmlns:a16="http://schemas.microsoft.com/office/drawing/2014/main" val="1167454042"/>
                    </a:ext>
                  </a:extLst>
                </a:gridCol>
                <a:gridCol w="5794676">
                  <a:extLst>
                    <a:ext uri="{9D8B030D-6E8A-4147-A177-3AD203B41FA5}">
                      <a16:colId xmlns:a16="http://schemas.microsoft.com/office/drawing/2014/main" val="738242480"/>
                    </a:ext>
                  </a:extLst>
                </a:gridCol>
              </a:tblGrid>
              <a:tr h="3964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N" sz="1100" b="0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>
                    <a:solidFill>
                      <a:srgbClr val="2835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100" b="0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Main </a:t>
                      </a:r>
                      <a:r>
                        <a:rPr lang="en-IN" sz="1400" b="1" kern="1200" spc="-6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CORROSION</a:t>
                      </a:r>
                      <a:r>
                        <a:rPr lang="en-IN" sz="1400" b="1" kern="1200" spc="-6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PROPERTIES</a:t>
                      </a:r>
                      <a:endParaRPr lang="en-IN" sz="1400" b="1" kern="1200" spc="-60" dirty="0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>
                    <a:solidFill>
                      <a:srgbClr val="2835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400" b="1" kern="1200" spc="-6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INDUSTRIES</a:t>
                      </a:r>
                    </a:p>
                  </a:txBody>
                  <a:tcPr>
                    <a:solidFill>
                      <a:srgbClr val="2835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08822"/>
                  </a:ext>
                </a:extLst>
              </a:tr>
              <a:tr h="5488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ALLOY 690</a:t>
                      </a:r>
                      <a:endParaRPr lang="en-IN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High temperature corrosion resistance manly Metal dusting/ carburization corrosion resistance.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Ammonia / Methanol Plants (Waster heat recovery boilers), Steam reforming, Steam generators in Nuclear industry</a:t>
                      </a:r>
                      <a:endParaRPr lang="en-IN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764866"/>
                  </a:ext>
                </a:extLst>
              </a:tr>
              <a:tr h="5336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ALLOY 699XA</a:t>
                      </a:r>
                      <a:endParaRPr lang="en-IN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Excellent resistance to Metal dusting corrosion. Al + Cr provides stable passive layer.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Ammonia / Methanol Plants (Waster heat recovery boilers), Hydrogen reformers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231932"/>
                  </a:ext>
                </a:extLst>
              </a:tr>
              <a:tr h="7013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ALLOY 800H, 800HT</a:t>
                      </a:r>
                      <a:endParaRPr lang="en-IN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Excellent creep properties at high temperatures. Good resistance to normal and cyclical oxidizing and carburizing environments.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Pig tails in Ammonia Plants, Muffle tubes, Reformers.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666532"/>
                  </a:ext>
                </a:extLst>
              </a:tr>
              <a:tr h="60987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ALLOY 825</a:t>
                      </a:r>
                      <a:endParaRPr lang="en-IN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Resistance to Localized corrosion. sulphides and Salts. Resistance to chloride stress corrosion cracking.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Refinery (React effluent / Feed effluent air coolers)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22351"/>
                  </a:ext>
                </a:extLst>
              </a:tr>
              <a:tr h="5641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ALLOY 926</a:t>
                      </a:r>
                      <a:endParaRPr lang="en-IN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High resistance to chloride induced pitting, crevice and stress corrosion mainly due to high Chrome and Moly.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Salt vaporisers, Flue gas condensers, Sea water coolers.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387316"/>
                  </a:ext>
                </a:extLst>
              </a:tr>
              <a:tr h="4421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NICKEL 200,201</a:t>
                      </a:r>
                      <a:endParaRPr lang="en-IN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Excellent resistance to caustic environments.</a:t>
                      </a:r>
                      <a:endParaRPr lang="en-IN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Caustic Evaporators, Phosgene Reactors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906259"/>
                  </a:ext>
                </a:extLst>
              </a:tr>
              <a:tr h="5031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C-276</a:t>
                      </a:r>
                      <a:endParaRPr lang="en-IN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Excellent sulphide stress corrosion cracking resistance besides resistance to Organic and string acids.</a:t>
                      </a:r>
                      <a:endParaRPr lang="en-IN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Flue gas condenser, Gas condensation units, Sour service in O&amp;G industry. Heat exchangers for organic acids such as fatty acids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288366"/>
                  </a:ext>
                </a:extLst>
              </a:tr>
              <a:tr h="5183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C-22</a:t>
                      </a:r>
                      <a:endParaRPr lang="en-IN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Resistance to high temperature attacks by chlorides, halides. High temperature resistance to sulfidation and oxidation. </a:t>
                      </a:r>
                      <a:endParaRPr lang="en-IN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HF and HCL acids heaters, Reactors. 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629683"/>
                  </a:ext>
                </a:extLst>
              </a:tr>
              <a:tr h="5183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253MA</a:t>
                      </a:r>
                      <a:endParaRPr lang="en-IN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Good resistance to cyclic oxidation. Presence of Ce helps in forming strong passive layer.</a:t>
                      </a:r>
                      <a:endParaRPr lang="en-IN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Carbon black (Air pre heaters), Steel plant rolling mills (Recuperators)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654881"/>
                  </a:ext>
                </a:extLst>
              </a:tr>
            </a:tbl>
          </a:graphicData>
        </a:graphic>
      </p:graphicFrame>
      <p:sp>
        <p:nvSpPr>
          <p:cNvPr id="4" name="Rectángulo 2">
            <a:extLst>
              <a:ext uri="{FF2B5EF4-FFF2-40B4-BE49-F238E27FC236}">
                <a16:creationId xmlns:a16="http://schemas.microsoft.com/office/drawing/2014/main" id="{8FC666F4-B3EB-4A39-153B-070672BC5657}"/>
              </a:ext>
            </a:extLst>
          </p:cNvPr>
          <p:cNvSpPr/>
          <p:nvPr/>
        </p:nvSpPr>
        <p:spPr>
          <a:xfrm>
            <a:off x="416488" y="324151"/>
            <a:ext cx="5414565" cy="4206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eaLnBrk="0" hangingPunct="0">
              <a:defRPr/>
            </a:pPr>
            <a:r>
              <a:rPr lang="es-ES_tradnl" sz="3200" b="1" baseline="30000" dirty="0">
                <a:solidFill>
                  <a:srgbClr val="F942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APPLICATIONS, NICKEL ALLOYS</a:t>
            </a:r>
          </a:p>
        </p:txBody>
      </p:sp>
    </p:spTree>
    <p:extLst>
      <p:ext uri="{BB962C8B-B14F-4D97-AF65-F5344CB8AC3E}">
        <p14:creationId xmlns:p14="http://schemas.microsoft.com/office/powerpoint/2010/main" val="3510918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705068"/>
              </p:ext>
            </p:extLst>
          </p:nvPr>
        </p:nvGraphicFramePr>
        <p:xfrm>
          <a:off x="1364344" y="928324"/>
          <a:ext cx="9699172" cy="509147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65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7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4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US" sz="1400" b="1" kern="1200" spc="-6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PLANT</a:t>
                      </a:r>
                    </a:p>
                  </a:txBody>
                  <a:tcPr marL="0" marR="0" marT="41910" marB="0">
                    <a:solidFill>
                      <a:srgbClr val="2835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US" sz="1200" b="1" kern="1200" spc="-6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APPLICATION/PRODUCTS</a:t>
                      </a:r>
                      <a:endParaRPr lang="en-US" sz="1200" b="1" kern="1200" spc="-60" dirty="0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 marL="0" marR="0" marT="41910" marB="0">
                    <a:solidFill>
                      <a:srgbClr val="2835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US" sz="1200" b="1" kern="1200" spc="-6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MATERIALS</a:t>
                      </a:r>
                    </a:p>
                  </a:txBody>
                  <a:tcPr marL="0" marR="0" marT="41910" marB="0">
                    <a:solidFill>
                      <a:srgbClr val="2835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METHANOL</a:t>
                      </a:r>
                      <a:endParaRPr lang="en-US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0" marR="29908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Methanol reactor, Waste heat recovery boiler, Re Boiler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31500, Alloy 601, Alloy 690, Alloy 699XA</a:t>
                      </a:r>
                      <a:endParaRPr lang="en-US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5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PTA</a:t>
                      </a:r>
                      <a:endParaRPr lang="en-US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Condensers, Slurry Heaters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31803/32205, 317L, 904L</a:t>
                      </a:r>
                      <a:endParaRPr lang="en-US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5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6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EDC/VCM</a:t>
                      </a:r>
                      <a:endParaRPr lang="en-US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Crackers, Condensers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Alloy 600, Alloy 800HT, 31803, Alloy 400, Nickel 201, C-276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54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7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CAUSTIC</a:t>
                      </a:r>
                      <a:endParaRPr lang="en-US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Evaporators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Nickel 201/ 2906</a:t>
                      </a:r>
                      <a:endParaRPr lang="en-US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54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7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HCL</a:t>
                      </a:r>
                      <a:endParaRPr lang="en-US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Reactors, Condensers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Alloy625, C-276, Nickel 201, Alloy 400</a:t>
                      </a:r>
                      <a:endParaRPr lang="en-US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7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HF</a:t>
                      </a:r>
                      <a:endParaRPr lang="en-US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Furnace , Condenser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Alloy 600, Alloy 625, C-276, Alloy 400</a:t>
                      </a:r>
                      <a:endParaRPr lang="en-US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7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EO/PO REACTORS</a:t>
                      </a:r>
                      <a:endParaRPr lang="en-US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Reactor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31803/32205</a:t>
                      </a:r>
                      <a:endParaRPr lang="en-US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7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KETANE</a:t>
                      </a:r>
                      <a:endParaRPr lang="en-US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Furnace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253MA</a:t>
                      </a:r>
                      <a:endParaRPr lang="en-US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381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7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ACETIC</a:t>
                      </a:r>
                      <a:endParaRPr lang="en-US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Heater / Condenser / Cooler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Alloy 28, 904L, 32750, 31803</a:t>
                      </a:r>
                      <a:endParaRPr lang="en-US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7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FORMIC</a:t>
                      </a:r>
                      <a:endParaRPr lang="en-US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Condenser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Alloy 59</a:t>
                      </a:r>
                      <a:endParaRPr lang="en-US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381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7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MDI/TDI</a:t>
                      </a:r>
                      <a:endParaRPr lang="en-US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sz="1200" b="0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Phosgene reactor, Cooler,</a:t>
                      </a:r>
                      <a:endParaRPr lang="en-US" sz="1200" b="0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Nickel 201, Alloy 400, Alloy 625, C-276</a:t>
                      </a:r>
                      <a:endParaRPr lang="en-US" sz="1200" b="0" kern="12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7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1200" b="1" kern="1200" spc="-60" dirty="0">
                          <a:solidFill>
                            <a:srgbClr val="283564"/>
                          </a:solidFill>
                          <a:latin typeface="Lato" panose="020F0502020204030203" pitchFamily="34" charset="0"/>
                        </a:rPr>
                        <a:t>FATTY ACIDS</a:t>
                      </a:r>
                      <a:endParaRPr lang="en-US" sz="1200" b="1" kern="1200" spc="-60" dirty="0">
                        <a:solidFill>
                          <a:srgbClr val="283564"/>
                        </a:solidFill>
                        <a:latin typeface="Lato" panose="020F0502020204030203" pitchFamily="34" charset="0"/>
                        <a:ea typeface="+mn-ea"/>
                        <a:cs typeface="Tahoma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Coolers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904L / 317L / C-276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4381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" name="Rectángulo 34">
            <a:extLst>
              <a:ext uri="{FF2B5EF4-FFF2-40B4-BE49-F238E27FC236}">
                <a16:creationId xmlns:a16="http://schemas.microsoft.com/office/drawing/2014/main" id="{900762A6-AA41-7162-4AEC-74DD4A7FCE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6187" y="625479"/>
            <a:ext cx="9699625" cy="4254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eaLnBrk="0" hangingPunct="0">
              <a:spcBef>
                <a:spcPts val="1345"/>
              </a:spcBef>
              <a:defRPr/>
            </a:pPr>
            <a:r>
              <a:rPr lang="es-ES" sz="3200" b="1" baseline="30000" dirty="0">
                <a:solidFill>
                  <a:srgbClr val="F942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PETROCHEMICALS/SPECIALITY CHEMICALS/ACID – FREQUENT GRADES   </a:t>
            </a:r>
            <a:r>
              <a:rPr lang="es-ES" sz="2400" dirty="0">
                <a:solidFill>
                  <a:srgbClr val="F84273"/>
                </a:solidFill>
                <a:latin typeface="Tahoma"/>
                <a:cs typeface="Tahom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35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76760" cy="6858000"/>
          </a:xfrm>
          <a:custGeom>
            <a:avLst/>
            <a:gdLst/>
            <a:ahLst/>
            <a:cxnLst/>
            <a:rect l="l" t="t" r="r" b="b"/>
            <a:pathLst>
              <a:path w="12176760" h="6858000">
                <a:moveTo>
                  <a:pt x="12176760" y="6857998"/>
                </a:moveTo>
                <a:lnTo>
                  <a:pt x="12176760" y="0"/>
                </a:lnTo>
                <a:lnTo>
                  <a:pt x="0" y="0"/>
                </a:lnTo>
                <a:lnTo>
                  <a:pt x="0" y="6857998"/>
                </a:lnTo>
                <a:lnTo>
                  <a:pt x="12176760" y="6857998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76" y="0"/>
            <a:ext cx="11375771" cy="685799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1426" y="851708"/>
            <a:ext cx="6252779" cy="1219821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440"/>
              </a:spcBef>
            </a:pPr>
            <a:r>
              <a:rPr lang="en-US" sz="2800" b="0" spc="55" dirty="0">
                <a:solidFill>
                  <a:srgbClr val="FFFFFF"/>
                </a:solidFill>
                <a:latin typeface="Tahoma"/>
                <a:cs typeface="Tahoma"/>
              </a:rPr>
              <a:t>TUBACEX PRODUCT PORTFOLIO FOR </a:t>
            </a:r>
            <a:r>
              <a:rPr lang="en-US" sz="2800" spc="55" dirty="0">
                <a:solidFill>
                  <a:srgbClr val="FFFFFF"/>
                </a:solidFill>
                <a:latin typeface="Tahoma"/>
                <a:cs typeface="Tahoma"/>
              </a:rPr>
              <a:t>HEAT EXCHANGER APPLICATIONS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9640825" y="5922264"/>
            <a:ext cx="1929764" cy="553720"/>
            <a:chOff x="9640825" y="5922264"/>
            <a:chExt cx="1929764" cy="553720"/>
          </a:xfrm>
        </p:grpSpPr>
        <p:sp>
          <p:nvSpPr>
            <p:cNvPr id="10" name="object 10"/>
            <p:cNvSpPr/>
            <p:nvPr/>
          </p:nvSpPr>
          <p:spPr>
            <a:xfrm>
              <a:off x="10477988" y="5922264"/>
              <a:ext cx="257810" cy="82550"/>
            </a:xfrm>
            <a:custGeom>
              <a:avLst/>
              <a:gdLst/>
              <a:ahLst/>
              <a:cxnLst/>
              <a:rect l="l" t="t" r="r" b="b"/>
              <a:pathLst>
                <a:path w="257809" h="82550">
                  <a:moveTo>
                    <a:pt x="168896" y="0"/>
                  </a:moveTo>
                  <a:lnTo>
                    <a:pt x="89998" y="0"/>
                  </a:lnTo>
                  <a:lnTo>
                    <a:pt x="55888" y="14456"/>
                  </a:lnTo>
                  <a:lnTo>
                    <a:pt x="26334" y="37484"/>
                  </a:lnTo>
                  <a:lnTo>
                    <a:pt x="3440" y="67483"/>
                  </a:lnTo>
                  <a:lnTo>
                    <a:pt x="0" y="76937"/>
                  </a:lnTo>
                  <a:lnTo>
                    <a:pt x="1089" y="82124"/>
                  </a:lnTo>
                  <a:lnTo>
                    <a:pt x="5698" y="82401"/>
                  </a:lnTo>
                  <a:lnTo>
                    <a:pt x="12818" y="77120"/>
                  </a:lnTo>
                  <a:lnTo>
                    <a:pt x="37076" y="55800"/>
                  </a:lnTo>
                  <a:lnTo>
                    <a:pt x="65106" y="39769"/>
                  </a:lnTo>
                  <a:lnTo>
                    <a:pt x="96154" y="29674"/>
                  </a:lnTo>
                  <a:lnTo>
                    <a:pt x="129465" y="26165"/>
                  </a:lnTo>
                  <a:lnTo>
                    <a:pt x="217681" y="26165"/>
                  </a:lnTo>
                  <a:lnTo>
                    <a:pt x="202858" y="14456"/>
                  </a:lnTo>
                  <a:lnTo>
                    <a:pt x="168896" y="0"/>
                  </a:lnTo>
                  <a:close/>
                </a:path>
                <a:path w="257809" h="82550">
                  <a:moveTo>
                    <a:pt x="217681" y="26165"/>
                  </a:moveTo>
                  <a:lnTo>
                    <a:pt x="129465" y="26165"/>
                  </a:lnTo>
                  <a:lnTo>
                    <a:pt x="162555" y="29674"/>
                  </a:lnTo>
                  <a:lnTo>
                    <a:pt x="193138" y="39769"/>
                  </a:lnTo>
                  <a:lnTo>
                    <a:pt x="220706" y="55800"/>
                  </a:lnTo>
                  <a:lnTo>
                    <a:pt x="244753" y="77120"/>
                  </a:lnTo>
                  <a:lnTo>
                    <a:pt x="251873" y="82401"/>
                  </a:lnTo>
                  <a:lnTo>
                    <a:pt x="256483" y="82124"/>
                  </a:lnTo>
                  <a:lnTo>
                    <a:pt x="257572" y="76937"/>
                  </a:lnTo>
                  <a:lnTo>
                    <a:pt x="254132" y="67483"/>
                  </a:lnTo>
                  <a:lnTo>
                    <a:pt x="232012" y="37484"/>
                  </a:lnTo>
                  <a:lnTo>
                    <a:pt x="217681" y="26165"/>
                  </a:lnTo>
                  <a:close/>
                </a:path>
              </a:pathLst>
            </a:custGeom>
            <a:solidFill>
              <a:srgbClr val="D4121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9640825" y="5982864"/>
              <a:ext cx="1929764" cy="493395"/>
            </a:xfrm>
            <a:custGeom>
              <a:avLst/>
              <a:gdLst/>
              <a:ahLst/>
              <a:cxnLst/>
              <a:rect l="l" t="t" r="r" b="b"/>
              <a:pathLst>
                <a:path w="1929765" h="493395">
                  <a:moveTo>
                    <a:pt x="1748229" y="5506"/>
                  </a:moveTo>
                  <a:lnTo>
                    <a:pt x="1661093" y="5506"/>
                  </a:lnTo>
                  <a:lnTo>
                    <a:pt x="1750909" y="143247"/>
                  </a:lnTo>
                  <a:lnTo>
                    <a:pt x="1657056" y="285119"/>
                  </a:lnTo>
                  <a:lnTo>
                    <a:pt x="1741531" y="285119"/>
                  </a:lnTo>
                  <a:lnTo>
                    <a:pt x="1793816" y="201086"/>
                  </a:lnTo>
                  <a:lnTo>
                    <a:pt x="1878209" y="201086"/>
                  </a:lnTo>
                  <a:lnTo>
                    <a:pt x="1839367" y="141871"/>
                  </a:lnTo>
                  <a:lnTo>
                    <a:pt x="1877490" y="84014"/>
                  </a:lnTo>
                  <a:lnTo>
                    <a:pt x="1795067" y="84014"/>
                  </a:lnTo>
                  <a:lnTo>
                    <a:pt x="1748229" y="5506"/>
                  </a:lnTo>
                  <a:close/>
                </a:path>
                <a:path w="1929765" h="493395">
                  <a:moveTo>
                    <a:pt x="1878209" y="201086"/>
                  </a:moveTo>
                  <a:lnTo>
                    <a:pt x="1793816" y="201086"/>
                  </a:lnTo>
                  <a:lnTo>
                    <a:pt x="1846156" y="285119"/>
                  </a:lnTo>
                  <a:lnTo>
                    <a:pt x="1929384" y="285119"/>
                  </a:lnTo>
                  <a:lnTo>
                    <a:pt x="1929384" y="279105"/>
                  </a:lnTo>
                  <a:lnTo>
                    <a:pt x="1878209" y="201086"/>
                  </a:lnTo>
                  <a:close/>
                </a:path>
                <a:path w="1929765" h="493395">
                  <a:moveTo>
                    <a:pt x="1929219" y="5506"/>
                  </a:moveTo>
                  <a:lnTo>
                    <a:pt x="1844726" y="5506"/>
                  </a:lnTo>
                  <a:lnTo>
                    <a:pt x="1795067" y="84014"/>
                  </a:lnTo>
                  <a:lnTo>
                    <a:pt x="1877490" y="84014"/>
                  </a:lnTo>
                  <a:lnTo>
                    <a:pt x="1929219" y="5506"/>
                  </a:lnTo>
                  <a:close/>
                </a:path>
                <a:path w="1929765" h="493395">
                  <a:moveTo>
                    <a:pt x="1592713" y="356735"/>
                  </a:moveTo>
                  <a:lnTo>
                    <a:pt x="1564848" y="362072"/>
                  </a:lnTo>
                  <a:lnTo>
                    <a:pt x="1542768" y="376707"/>
                  </a:lnTo>
                  <a:lnTo>
                    <a:pt x="1528230" y="398573"/>
                  </a:lnTo>
                  <a:lnTo>
                    <a:pt x="1522994" y="425604"/>
                  </a:lnTo>
                  <a:lnTo>
                    <a:pt x="1528209" y="451838"/>
                  </a:lnTo>
                  <a:lnTo>
                    <a:pt x="1542601" y="473295"/>
                  </a:lnTo>
                  <a:lnTo>
                    <a:pt x="1564283" y="487778"/>
                  </a:lnTo>
                  <a:lnTo>
                    <a:pt x="1591374" y="493094"/>
                  </a:lnTo>
                  <a:lnTo>
                    <a:pt x="1619231" y="487778"/>
                  </a:lnTo>
                  <a:lnTo>
                    <a:pt x="1641312" y="473295"/>
                  </a:lnTo>
                  <a:lnTo>
                    <a:pt x="1649364" y="461414"/>
                  </a:lnTo>
                  <a:lnTo>
                    <a:pt x="1592713" y="461414"/>
                  </a:lnTo>
                  <a:lnTo>
                    <a:pt x="1578992" y="458530"/>
                  </a:lnTo>
                  <a:lnTo>
                    <a:pt x="1568415" y="450740"/>
                  </a:lnTo>
                  <a:lnTo>
                    <a:pt x="1561610" y="439334"/>
                  </a:lnTo>
                  <a:lnTo>
                    <a:pt x="1559202" y="425604"/>
                  </a:lnTo>
                  <a:lnTo>
                    <a:pt x="1559202" y="424225"/>
                  </a:lnTo>
                  <a:lnTo>
                    <a:pt x="1561610" y="411291"/>
                  </a:lnTo>
                  <a:lnTo>
                    <a:pt x="1568415" y="400294"/>
                  </a:lnTo>
                  <a:lnTo>
                    <a:pt x="1578992" y="392654"/>
                  </a:lnTo>
                  <a:lnTo>
                    <a:pt x="1592713" y="389792"/>
                  </a:lnTo>
                  <a:lnTo>
                    <a:pt x="1650374" y="389792"/>
                  </a:lnTo>
                  <a:lnTo>
                    <a:pt x="1641480" y="376535"/>
                  </a:lnTo>
                  <a:lnTo>
                    <a:pt x="1619796" y="362051"/>
                  </a:lnTo>
                  <a:lnTo>
                    <a:pt x="1592713" y="356735"/>
                  </a:lnTo>
                  <a:close/>
                </a:path>
                <a:path w="1929765" h="493395">
                  <a:moveTo>
                    <a:pt x="1650374" y="389792"/>
                  </a:moveTo>
                  <a:lnTo>
                    <a:pt x="1592713" y="389792"/>
                  </a:lnTo>
                  <a:lnTo>
                    <a:pt x="1605661" y="392676"/>
                  </a:lnTo>
                  <a:lnTo>
                    <a:pt x="1615839" y="400466"/>
                  </a:lnTo>
                  <a:lnTo>
                    <a:pt x="1622498" y="411873"/>
                  </a:lnTo>
                  <a:lnTo>
                    <a:pt x="1624885" y="425604"/>
                  </a:lnTo>
                  <a:lnTo>
                    <a:pt x="1622498" y="439334"/>
                  </a:lnTo>
                  <a:lnTo>
                    <a:pt x="1615840" y="450740"/>
                  </a:lnTo>
                  <a:lnTo>
                    <a:pt x="1605661" y="458530"/>
                  </a:lnTo>
                  <a:lnTo>
                    <a:pt x="1592713" y="461414"/>
                  </a:lnTo>
                  <a:lnTo>
                    <a:pt x="1649364" y="461414"/>
                  </a:lnTo>
                  <a:lnTo>
                    <a:pt x="1655854" y="451838"/>
                  </a:lnTo>
                  <a:lnTo>
                    <a:pt x="1661094" y="425604"/>
                  </a:lnTo>
                  <a:lnTo>
                    <a:pt x="1661094" y="424225"/>
                  </a:lnTo>
                  <a:lnTo>
                    <a:pt x="1655875" y="397991"/>
                  </a:lnTo>
                  <a:lnTo>
                    <a:pt x="1650374" y="389792"/>
                  </a:lnTo>
                  <a:close/>
                </a:path>
                <a:path w="1929765" h="493395">
                  <a:moveTo>
                    <a:pt x="1636960" y="5506"/>
                  </a:moveTo>
                  <a:lnTo>
                    <a:pt x="1418422" y="5506"/>
                  </a:lnTo>
                  <a:lnTo>
                    <a:pt x="1418423" y="285119"/>
                  </a:lnTo>
                  <a:lnTo>
                    <a:pt x="1638300" y="285119"/>
                  </a:lnTo>
                  <a:lnTo>
                    <a:pt x="1638300" y="219001"/>
                  </a:lnTo>
                  <a:lnTo>
                    <a:pt x="1492161" y="219001"/>
                  </a:lnTo>
                  <a:lnTo>
                    <a:pt x="1492161" y="174929"/>
                  </a:lnTo>
                  <a:lnTo>
                    <a:pt x="1623545" y="174929"/>
                  </a:lnTo>
                  <a:lnTo>
                    <a:pt x="1623545" y="112942"/>
                  </a:lnTo>
                  <a:lnTo>
                    <a:pt x="1492161" y="112942"/>
                  </a:lnTo>
                  <a:lnTo>
                    <a:pt x="1492161" y="71623"/>
                  </a:lnTo>
                  <a:lnTo>
                    <a:pt x="1636960" y="71623"/>
                  </a:lnTo>
                  <a:lnTo>
                    <a:pt x="1636960" y="5506"/>
                  </a:lnTo>
                  <a:close/>
                </a:path>
                <a:path w="1929765" h="493395">
                  <a:moveTo>
                    <a:pt x="1455971" y="359490"/>
                  </a:moveTo>
                  <a:lnTo>
                    <a:pt x="1395629" y="359490"/>
                  </a:lnTo>
                  <a:lnTo>
                    <a:pt x="1395629" y="491717"/>
                  </a:lnTo>
                  <a:lnTo>
                    <a:pt x="1431838" y="491717"/>
                  </a:lnTo>
                  <a:lnTo>
                    <a:pt x="1431838" y="451774"/>
                  </a:lnTo>
                  <a:lnTo>
                    <a:pt x="1487318" y="451774"/>
                  </a:lnTo>
                  <a:lnTo>
                    <a:pt x="1482784" y="444887"/>
                  </a:lnTo>
                  <a:lnTo>
                    <a:pt x="1493755" y="438451"/>
                  </a:lnTo>
                  <a:lnTo>
                    <a:pt x="1502219" y="429563"/>
                  </a:lnTo>
                  <a:lnTo>
                    <a:pt x="1505482" y="422849"/>
                  </a:lnTo>
                  <a:lnTo>
                    <a:pt x="1431838" y="422849"/>
                  </a:lnTo>
                  <a:lnTo>
                    <a:pt x="1431838" y="391169"/>
                  </a:lnTo>
                  <a:lnTo>
                    <a:pt x="1507705" y="391169"/>
                  </a:lnTo>
                  <a:lnTo>
                    <a:pt x="1506579" y="387037"/>
                  </a:lnTo>
                  <a:lnTo>
                    <a:pt x="1469811" y="360480"/>
                  </a:lnTo>
                  <a:lnTo>
                    <a:pt x="1455971" y="359490"/>
                  </a:lnTo>
                  <a:close/>
                </a:path>
                <a:path w="1929765" h="493395">
                  <a:moveTo>
                    <a:pt x="1487318" y="451774"/>
                  </a:moveTo>
                  <a:lnTo>
                    <a:pt x="1446575" y="451774"/>
                  </a:lnTo>
                  <a:lnTo>
                    <a:pt x="1472048" y="491717"/>
                  </a:lnTo>
                  <a:lnTo>
                    <a:pt x="1513615" y="491717"/>
                  </a:lnTo>
                  <a:lnTo>
                    <a:pt x="1487318" y="451774"/>
                  </a:lnTo>
                  <a:close/>
                </a:path>
                <a:path w="1929765" h="493395">
                  <a:moveTo>
                    <a:pt x="1507705" y="391169"/>
                  </a:moveTo>
                  <a:lnTo>
                    <a:pt x="1466689" y="391169"/>
                  </a:lnTo>
                  <a:lnTo>
                    <a:pt x="1473388" y="396679"/>
                  </a:lnTo>
                  <a:lnTo>
                    <a:pt x="1473388" y="415962"/>
                  </a:lnTo>
                  <a:lnTo>
                    <a:pt x="1466689" y="422849"/>
                  </a:lnTo>
                  <a:lnTo>
                    <a:pt x="1505482" y="422849"/>
                  </a:lnTo>
                  <a:lnTo>
                    <a:pt x="1507668" y="418350"/>
                  </a:lnTo>
                  <a:lnTo>
                    <a:pt x="1509596" y="404943"/>
                  </a:lnTo>
                  <a:lnTo>
                    <a:pt x="1508842" y="395344"/>
                  </a:lnTo>
                  <a:lnTo>
                    <a:pt x="1507705" y="391169"/>
                  </a:lnTo>
                  <a:close/>
                </a:path>
                <a:path w="1929765" h="493395">
                  <a:moveTo>
                    <a:pt x="1268265" y="0"/>
                  </a:moveTo>
                  <a:lnTo>
                    <a:pt x="1221944" y="7239"/>
                  </a:lnTo>
                  <a:lnTo>
                    <a:pt x="1182445" y="27504"/>
                  </a:lnTo>
                  <a:lnTo>
                    <a:pt x="1151763" y="58612"/>
                  </a:lnTo>
                  <a:lnTo>
                    <a:pt x="1131891" y="98379"/>
                  </a:lnTo>
                  <a:lnTo>
                    <a:pt x="1124824" y="144624"/>
                  </a:lnTo>
                  <a:lnTo>
                    <a:pt x="1124824" y="146001"/>
                  </a:lnTo>
                  <a:lnTo>
                    <a:pt x="1131998" y="192774"/>
                  </a:lnTo>
                  <a:lnTo>
                    <a:pt x="1151977" y="232608"/>
                  </a:lnTo>
                  <a:lnTo>
                    <a:pt x="1182446" y="263517"/>
                  </a:lnTo>
                  <a:lnTo>
                    <a:pt x="1221087" y="283518"/>
                  </a:lnTo>
                  <a:lnTo>
                    <a:pt x="1265585" y="290625"/>
                  </a:lnTo>
                  <a:lnTo>
                    <a:pt x="1306126" y="285761"/>
                  </a:lnTo>
                  <a:lnTo>
                    <a:pt x="1338492" y="272373"/>
                  </a:lnTo>
                  <a:lnTo>
                    <a:pt x="1364571" y="252270"/>
                  </a:lnTo>
                  <a:lnTo>
                    <a:pt x="1386251" y="227261"/>
                  </a:lnTo>
                  <a:lnTo>
                    <a:pt x="1376648" y="220378"/>
                  </a:lnTo>
                  <a:lnTo>
                    <a:pt x="1266925" y="220378"/>
                  </a:lnTo>
                  <a:lnTo>
                    <a:pt x="1241038" y="214545"/>
                  </a:lnTo>
                  <a:lnTo>
                    <a:pt x="1220680" y="198512"/>
                  </a:lnTo>
                  <a:lnTo>
                    <a:pt x="1207358" y="174473"/>
                  </a:lnTo>
                  <a:lnTo>
                    <a:pt x="1202582" y="144624"/>
                  </a:lnTo>
                  <a:lnTo>
                    <a:pt x="1207358" y="115571"/>
                  </a:lnTo>
                  <a:lnTo>
                    <a:pt x="1220679" y="91941"/>
                  </a:lnTo>
                  <a:lnTo>
                    <a:pt x="1241038" y="76058"/>
                  </a:lnTo>
                  <a:lnTo>
                    <a:pt x="1266925" y="70247"/>
                  </a:lnTo>
                  <a:lnTo>
                    <a:pt x="1368222" y="70247"/>
                  </a:lnTo>
                  <a:lnTo>
                    <a:pt x="1383571" y="57857"/>
                  </a:lnTo>
                  <a:lnTo>
                    <a:pt x="1363103" y="34289"/>
                  </a:lnTo>
                  <a:lnTo>
                    <a:pt x="1337480" y="16015"/>
                  </a:lnTo>
                  <a:lnTo>
                    <a:pt x="1306076" y="4197"/>
                  </a:lnTo>
                  <a:lnTo>
                    <a:pt x="1268265" y="0"/>
                  </a:lnTo>
                  <a:close/>
                </a:path>
                <a:path w="1929765" h="493395">
                  <a:moveTo>
                    <a:pt x="1009517" y="2753"/>
                  </a:moveTo>
                  <a:lnTo>
                    <a:pt x="937117" y="2753"/>
                  </a:lnTo>
                  <a:lnTo>
                    <a:pt x="821829" y="285119"/>
                  </a:lnTo>
                  <a:lnTo>
                    <a:pt x="900927" y="285119"/>
                  </a:lnTo>
                  <a:lnTo>
                    <a:pt x="919701" y="235521"/>
                  </a:lnTo>
                  <a:lnTo>
                    <a:pt x="1104570" y="235521"/>
                  </a:lnTo>
                  <a:lnTo>
                    <a:pt x="1079827" y="174929"/>
                  </a:lnTo>
                  <a:lnTo>
                    <a:pt x="942495" y="174929"/>
                  </a:lnTo>
                  <a:lnTo>
                    <a:pt x="973326" y="95045"/>
                  </a:lnTo>
                  <a:lnTo>
                    <a:pt x="1047205" y="95045"/>
                  </a:lnTo>
                  <a:lnTo>
                    <a:pt x="1009517" y="2753"/>
                  </a:lnTo>
                  <a:close/>
                </a:path>
                <a:path w="1929765" h="493395">
                  <a:moveTo>
                    <a:pt x="1104570" y="235521"/>
                  </a:moveTo>
                  <a:lnTo>
                    <a:pt x="1024272" y="235521"/>
                  </a:lnTo>
                  <a:lnTo>
                    <a:pt x="1044386" y="285119"/>
                  </a:lnTo>
                  <a:lnTo>
                    <a:pt x="1124824" y="285119"/>
                  </a:lnTo>
                  <a:lnTo>
                    <a:pt x="1104570" y="235521"/>
                  </a:lnTo>
                  <a:close/>
                </a:path>
                <a:path w="1929765" h="493395">
                  <a:moveTo>
                    <a:pt x="1328606" y="185943"/>
                  </a:moveTo>
                  <a:lnTo>
                    <a:pt x="1316326" y="200043"/>
                  </a:lnTo>
                  <a:lnTo>
                    <a:pt x="1302790" y="210911"/>
                  </a:lnTo>
                  <a:lnTo>
                    <a:pt x="1286741" y="217904"/>
                  </a:lnTo>
                  <a:lnTo>
                    <a:pt x="1266925" y="220378"/>
                  </a:lnTo>
                  <a:lnTo>
                    <a:pt x="1376648" y="220378"/>
                  </a:lnTo>
                  <a:lnTo>
                    <a:pt x="1328606" y="185943"/>
                  </a:lnTo>
                  <a:close/>
                </a:path>
                <a:path w="1929765" h="493395">
                  <a:moveTo>
                    <a:pt x="1047205" y="95045"/>
                  </a:moveTo>
                  <a:lnTo>
                    <a:pt x="973326" y="95045"/>
                  </a:lnTo>
                  <a:lnTo>
                    <a:pt x="1002818" y="174929"/>
                  </a:lnTo>
                  <a:lnTo>
                    <a:pt x="1079827" y="174929"/>
                  </a:lnTo>
                  <a:lnTo>
                    <a:pt x="1047205" y="95045"/>
                  </a:lnTo>
                  <a:close/>
                </a:path>
                <a:path w="1929765" h="493395">
                  <a:moveTo>
                    <a:pt x="1368222" y="70247"/>
                  </a:moveTo>
                  <a:lnTo>
                    <a:pt x="1266925" y="70247"/>
                  </a:lnTo>
                  <a:lnTo>
                    <a:pt x="1285402" y="72506"/>
                  </a:lnTo>
                  <a:lnTo>
                    <a:pt x="1301115" y="79025"/>
                  </a:lnTo>
                  <a:lnTo>
                    <a:pt x="1314819" y="89420"/>
                  </a:lnTo>
                  <a:lnTo>
                    <a:pt x="1327267" y="103305"/>
                  </a:lnTo>
                  <a:lnTo>
                    <a:pt x="1368222" y="70247"/>
                  </a:lnTo>
                  <a:close/>
                </a:path>
                <a:path w="1929765" h="493395">
                  <a:moveTo>
                    <a:pt x="705182" y="5506"/>
                  </a:moveTo>
                  <a:lnTo>
                    <a:pt x="565761" y="5506"/>
                  </a:lnTo>
                  <a:lnTo>
                    <a:pt x="565761" y="285119"/>
                  </a:lnTo>
                  <a:lnTo>
                    <a:pt x="705183" y="285119"/>
                  </a:lnTo>
                  <a:lnTo>
                    <a:pt x="749030" y="279845"/>
                  </a:lnTo>
                  <a:lnTo>
                    <a:pt x="781436" y="264629"/>
                  </a:lnTo>
                  <a:lnTo>
                    <a:pt x="801523" y="240375"/>
                  </a:lnTo>
                  <a:lnTo>
                    <a:pt x="805192" y="223131"/>
                  </a:lnTo>
                  <a:lnTo>
                    <a:pt x="638160" y="223131"/>
                  </a:lnTo>
                  <a:lnTo>
                    <a:pt x="638160" y="170799"/>
                  </a:lnTo>
                  <a:lnTo>
                    <a:pt x="798143" y="170799"/>
                  </a:lnTo>
                  <a:lnTo>
                    <a:pt x="793672" y="163049"/>
                  </a:lnTo>
                  <a:lnTo>
                    <a:pt x="776747" y="149080"/>
                  </a:lnTo>
                  <a:lnTo>
                    <a:pt x="754789" y="139117"/>
                  </a:lnTo>
                  <a:lnTo>
                    <a:pt x="771465" y="129212"/>
                  </a:lnTo>
                  <a:lnTo>
                    <a:pt x="783282" y="117072"/>
                  </a:lnTo>
                  <a:lnTo>
                    <a:pt x="638160" y="117072"/>
                  </a:lnTo>
                  <a:lnTo>
                    <a:pt x="638160" y="67493"/>
                  </a:lnTo>
                  <a:lnTo>
                    <a:pt x="795623" y="67493"/>
                  </a:lnTo>
                  <a:lnTo>
                    <a:pt x="795142" y="62062"/>
                  </a:lnTo>
                  <a:lnTo>
                    <a:pt x="765332" y="19453"/>
                  </a:lnTo>
                  <a:lnTo>
                    <a:pt x="728588" y="7055"/>
                  </a:lnTo>
                  <a:lnTo>
                    <a:pt x="705182" y="5506"/>
                  </a:lnTo>
                  <a:close/>
                </a:path>
                <a:path w="1929765" h="493395">
                  <a:moveTo>
                    <a:pt x="798143" y="170799"/>
                  </a:moveTo>
                  <a:lnTo>
                    <a:pt x="695804" y="170799"/>
                  </a:lnTo>
                  <a:lnTo>
                    <a:pt x="712418" y="172542"/>
                  </a:lnTo>
                  <a:lnTo>
                    <a:pt x="724131" y="177511"/>
                  </a:lnTo>
                  <a:lnTo>
                    <a:pt x="731068" y="185319"/>
                  </a:lnTo>
                  <a:lnTo>
                    <a:pt x="733353" y="195579"/>
                  </a:lnTo>
                  <a:lnTo>
                    <a:pt x="733353" y="196956"/>
                  </a:lnTo>
                  <a:lnTo>
                    <a:pt x="730901" y="208023"/>
                  </a:lnTo>
                  <a:lnTo>
                    <a:pt x="723796" y="216246"/>
                  </a:lnTo>
                  <a:lnTo>
                    <a:pt x="712418" y="221367"/>
                  </a:lnTo>
                  <a:lnTo>
                    <a:pt x="697144" y="223131"/>
                  </a:lnTo>
                  <a:lnTo>
                    <a:pt x="805192" y="223131"/>
                  </a:lnTo>
                  <a:lnTo>
                    <a:pt x="808406" y="208023"/>
                  </a:lnTo>
                  <a:lnTo>
                    <a:pt x="808414" y="206611"/>
                  </a:lnTo>
                  <a:lnTo>
                    <a:pt x="804561" y="181925"/>
                  </a:lnTo>
                  <a:lnTo>
                    <a:pt x="798143" y="170799"/>
                  </a:lnTo>
                  <a:close/>
                </a:path>
                <a:path w="1929765" h="493395">
                  <a:moveTo>
                    <a:pt x="795623" y="67493"/>
                  </a:moveTo>
                  <a:lnTo>
                    <a:pt x="687766" y="67493"/>
                  </a:lnTo>
                  <a:lnTo>
                    <a:pt x="702618" y="69021"/>
                  </a:lnTo>
                  <a:lnTo>
                    <a:pt x="713069" y="73516"/>
                  </a:lnTo>
                  <a:lnTo>
                    <a:pt x="719246" y="80851"/>
                  </a:lnTo>
                  <a:lnTo>
                    <a:pt x="721277" y="90897"/>
                  </a:lnTo>
                  <a:lnTo>
                    <a:pt x="721277" y="92274"/>
                  </a:lnTo>
                  <a:lnTo>
                    <a:pt x="719037" y="103126"/>
                  </a:lnTo>
                  <a:lnTo>
                    <a:pt x="712399" y="110875"/>
                  </a:lnTo>
                  <a:lnTo>
                    <a:pt x="701488" y="115523"/>
                  </a:lnTo>
                  <a:lnTo>
                    <a:pt x="686426" y="117072"/>
                  </a:lnTo>
                  <a:lnTo>
                    <a:pt x="783282" y="117072"/>
                  </a:lnTo>
                  <a:lnTo>
                    <a:pt x="784622" y="115695"/>
                  </a:lnTo>
                  <a:lnTo>
                    <a:pt x="793255" y="98049"/>
                  </a:lnTo>
                  <a:lnTo>
                    <a:pt x="796356" y="75753"/>
                  </a:lnTo>
                  <a:lnTo>
                    <a:pt x="795623" y="67493"/>
                  </a:lnTo>
                  <a:close/>
                </a:path>
                <a:path w="1929765" h="493395">
                  <a:moveTo>
                    <a:pt x="343204" y="5506"/>
                  </a:moveTo>
                  <a:lnTo>
                    <a:pt x="266785" y="5506"/>
                  </a:lnTo>
                  <a:lnTo>
                    <a:pt x="266785" y="162521"/>
                  </a:lnTo>
                  <a:lnTo>
                    <a:pt x="275730" y="218935"/>
                  </a:lnTo>
                  <a:lnTo>
                    <a:pt x="301141" y="258429"/>
                  </a:lnTo>
                  <a:lnTo>
                    <a:pt x="340879" y="281652"/>
                  </a:lnTo>
                  <a:lnTo>
                    <a:pt x="392810" y="289249"/>
                  </a:lnTo>
                  <a:lnTo>
                    <a:pt x="435915" y="284510"/>
                  </a:lnTo>
                  <a:lnTo>
                    <a:pt x="471234" y="269855"/>
                  </a:lnTo>
                  <a:lnTo>
                    <a:pt x="497736" y="244620"/>
                  </a:lnTo>
                  <a:lnTo>
                    <a:pt x="508807" y="220378"/>
                  </a:lnTo>
                  <a:lnTo>
                    <a:pt x="394150" y="220378"/>
                  </a:lnTo>
                  <a:lnTo>
                    <a:pt x="373182" y="216740"/>
                  </a:lnTo>
                  <a:lnTo>
                    <a:pt x="357115" y="205739"/>
                  </a:lnTo>
                  <a:lnTo>
                    <a:pt x="346828" y="187250"/>
                  </a:lnTo>
                  <a:lnTo>
                    <a:pt x="343204" y="161144"/>
                  </a:lnTo>
                  <a:lnTo>
                    <a:pt x="343204" y="5506"/>
                  </a:lnTo>
                  <a:close/>
                </a:path>
                <a:path w="1929765" h="493395">
                  <a:moveTo>
                    <a:pt x="520174" y="5506"/>
                  </a:moveTo>
                  <a:lnTo>
                    <a:pt x="443755" y="5506"/>
                  </a:lnTo>
                  <a:lnTo>
                    <a:pt x="443755" y="162521"/>
                  </a:lnTo>
                  <a:lnTo>
                    <a:pt x="440152" y="187831"/>
                  </a:lnTo>
                  <a:lnTo>
                    <a:pt x="430012" y="205911"/>
                  </a:lnTo>
                  <a:lnTo>
                    <a:pt x="414342" y="216761"/>
                  </a:lnTo>
                  <a:lnTo>
                    <a:pt x="394150" y="220378"/>
                  </a:lnTo>
                  <a:lnTo>
                    <a:pt x="508807" y="220378"/>
                  </a:lnTo>
                  <a:lnTo>
                    <a:pt x="514393" y="208145"/>
                  </a:lnTo>
                  <a:lnTo>
                    <a:pt x="520174" y="159767"/>
                  </a:lnTo>
                  <a:lnTo>
                    <a:pt x="520174" y="5506"/>
                  </a:lnTo>
                  <a:close/>
                </a:path>
                <a:path w="1929765" h="493395">
                  <a:moveTo>
                    <a:pt x="156857" y="73000"/>
                  </a:moveTo>
                  <a:lnTo>
                    <a:pt x="80439" y="73000"/>
                  </a:lnTo>
                  <a:lnTo>
                    <a:pt x="80439" y="285119"/>
                  </a:lnTo>
                  <a:lnTo>
                    <a:pt x="156857" y="285119"/>
                  </a:lnTo>
                  <a:lnTo>
                    <a:pt x="156857" y="73000"/>
                  </a:lnTo>
                  <a:close/>
                </a:path>
                <a:path w="1929765" h="493395">
                  <a:moveTo>
                    <a:pt x="237293" y="5506"/>
                  </a:moveTo>
                  <a:lnTo>
                    <a:pt x="0" y="5506"/>
                  </a:lnTo>
                  <a:lnTo>
                    <a:pt x="0" y="73000"/>
                  </a:lnTo>
                  <a:lnTo>
                    <a:pt x="237293" y="73000"/>
                  </a:lnTo>
                  <a:lnTo>
                    <a:pt x="237293" y="5506"/>
                  </a:lnTo>
                  <a:close/>
                </a:path>
                <a:path w="1929765" h="493395">
                  <a:moveTo>
                    <a:pt x="1319211" y="356735"/>
                  </a:moveTo>
                  <a:lnTo>
                    <a:pt x="1291566" y="362072"/>
                  </a:lnTo>
                  <a:lnTo>
                    <a:pt x="1269951" y="376707"/>
                  </a:lnTo>
                  <a:lnTo>
                    <a:pt x="1255876" y="398573"/>
                  </a:lnTo>
                  <a:lnTo>
                    <a:pt x="1250848" y="425604"/>
                  </a:lnTo>
                  <a:lnTo>
                    <a:pt x="1256085" y="453000"/>
                  </a:lnTo>
                  <a:lnTo>
                    <a:pt x="1270621" y="474327"/>
                  </a:lnTo>
                  <a:lnTo>
                    <a:pt x="1292696" y="488165"/>
                  </a:lnTo>
                  <a:lnTo>
                    <a:pt x="1320551" y="493094"/>
                  </a:lnTo>
                  <a:lnTo>
                    <a:pt x="1336871" y="491630"/>
                  </a:lnTo>
                  <a:lnTo>
                    <a:pt x="1351557" y="487585"/>
                  </a:lnTo>
                  <a:lnTo>
                    <a:pt x="1364481" y="481473"/>
                  </a:lnTo>
                  <a:lnTo>
                    <a:pt x="1375515" y="473811"/>
                  </a:lnTo>
                  <a:lnTo>
                    <a:pt x="1375515" y="462793"/>
                  </a:lnTo>
                  <a:lnTo>
                    <a:pt x="1321890" y="462793"/>
                  </a:lnTo>
                  <a:lnTo>
                    <a:pt x="1307967" y="460081"/>
                  </a:lnTo>
                  <a:lnTo>
                    <a:pt x="1296929" y="452462"/>
                  </a:lnTo>
                  <a:lnTo>
                    <a:pt x="1289659" y="440712"/>
                  </a:lnTo>
                  <a:lnTo>
                    <a:pt x="1287039" y="425604"/>
                  </a:lnTo>
                  <a:lnTo>
                    <a:pt x="1289428" y="411292"/>
                  </a:lnTo>
                  <a:lnTo>
                    <a:pt x="1296091" y="399950"/>
                  </a:lnTo>
                  <a:lnTo>
                    <a:pt x="1306271" y="392482"/>
                  </a:lnTo>
                  <a:lnTo>
                    <a:pt x="1319211" y="389792"/>
                  </a:lnTo>
                  <a:lnTo>
                    <a:pt x="1360204" y="389792"/>
                  </a:lnTo>
                  <a:lnTo>
                    <a:pt x="1371496" y="376018"/>
                  </a:lnTo>
                  <a:lnTo>
                    <a:pt x="1360880" y="367776"/>
                  </a:lnTo>
                  <a:lnTo>
                    <a:pt x="1348877" y="361728"/>
                  </a:lnTo>
                  <a:lnTo>
                    <a:pt x="1335112" y="358005"/>
                  </a:lnTo>
                  <a:lnTo>
                    <a:pt x="1319211" y="356735"/>
                  </a:lnTo>
                  <a:close/>
                </a:path>
                <a:path w="1929765" h="493395">
                  <a:moveTo>
                    <a:pt x="1375515" y="414585"/>
                  </a:moveTo>
                  <a:lnTo>
                    <a:pt x="1316531" y="414585"/>
                  </a:lnTo>
                  <a:lnTo>
                    <a:pt x="1316531" y="440755"/>
                  </a:lnTo>
                  <a:lnTo>
                    <a:pt x="1342004" y="440755"/>
                  </a:lnTo>
                  <a:lnTo>
                    <a:pt x="1342004" y="457282"/>
                  </a:lnTo>
                  <a:lnTo>
                    <a:pt x="1336539" y="460081"/>
                  </a:lnTo>
                  <a:lnTo>
                    <a:pt x="1329947" y="462793"/>
                  </a:lnTo>
                  <a:lnTo>
                    <a:pt x="1375515" y="462793"/>
                  </a:lnTo>
                  <a:lnTo>
                    <a:pt x="1375515" y="414585"/>
                  </a:lnTo>
                  <a:close/>
                </a:path>
                <a:path w="1929765" h="493395">
                  <a:moveTo>
                    <a:pt x="1360204" y="389792"/>
                  </a:moveTo>
                  <a:lnTo>
                    <a:pt x="1319211" y="389792"/>
                  </a:lnTo>
                  <a:lnTo>
                    <a:pt x="1328557" y="390567"/>
                  </a:lnTo>
                  <a:lnTo>
                    <a:pt x="1336643" y="392891"/>
                  </a:lnTo>
                  <a:lnTo>
                    <a:pt x="1343720" y="396764"/>
                  </a:lnTo>
                  <a:lnTo>
                    <a:pt x="1350043" y="402188"/>
                  </a:lnTo>
                  <a:lnTo>
                    <a:pt x="1360204" y="389792"/>
                  </a:lnTo>
                  <a:close/>
                </a:path>
                <a:path w="1929765" h="493395">
                  <a:moveTo>
                    <a:pt x="1714719" y="359490"/>
                  </a:moveTo>
                  <a:lnTo>
                    <a:pt x="1678510" y="359490"/>
                  </a:lnTo>
                  <a:lnTo>
                    <a:pt x="1678510" y="433868"/>
                  </a:lnTo>
                  <a:lnTo>
                    <a:pt x="1682637" y="460554"/>
                  </a:lnTo>
                  <a:lnTo>
                    <a:pt x="1694433" y="478976"/>
                  </a:lnTo>
                  <a:lnTo>
                    <a:pt x="1713018" y="489651"/>
                  </a:lnTo>
                  <a:lnTo>
                    <a:pt x="1737512" y="493094"/>
                  </a:lnTo>
                  <a:lnTo>
                    <a:pt x="1762192" y="489629"/>
                  </a:lnTo>
                  <a:lnTo>
                    <a:pt x="1781201" y="478804"/>
                  </a:lnTo>
                  <a:lnTo>
                    <a:pt x="1793383" y="460037"/>
                  </a:lnTo>
                  <a:lnTo>
                    <a:pt x="1737512" y="460037"/>
                  </a:lnTo>
                  <a:lnTo>
                    <a:pt x="1728291" y="458445"/>
                  </a:lnTo>
                  <a:lnTo>
                    <a:pt x="1721085" y="453495"/>
                  </a:lnTo>
                  <a:lnTo>
                    <a:pt x="1716394" y="444930"/>
                  </a:lnTo>
                  <a:lnTo>
                    <a:pt x="1714719" y="432491"/>
                  </a:lnTo>
                  <a:lnTo>
                    <a:pt x="1714719" y="359490"/>
                  </a:lnTo>
                  <a:close/>
                </a:path>
                <a:path w="1929765" h="493395">
                  <a:moveTo>
                    <a:pt x="1797747" y="359490"/>
                  </a:moveTo>
                  <a:lnTo>
                    <a:pt x="1761627" y="359490"/>
                  </a:lnTo>
                  <a:lnTo>
                    <a:pt x="1761627" y="433868"/>
                  </a:lnTo>
                  <a:lnTo>
                    <a:pt x="1759932" y="445511"/>
                  </a:lnTo>
                  <a:lnTo>
                    <a:pt x="1755096" y="453667"/>
                  </a:lnTo>
                  <a:lnTo>
                    <a:pt x="1747497" y="458466"/>
                  </a:lnTo>
                  <a:lnTo>
                    <a:pt x="1737512" y="460037"/>
                  </a:lnTo>
                  <a:lnTo>
                    <a:pt x="1793383" y="460037"/>
                  </a:lnTo>
                  <a:lnTo>
                    <a:pt x="1797747" y="432491"/>
                  </a:lnTo>
                  <a:lnTo>
                    <a:pt x="1797747" y="359490"/>
                  </a:lnTo>
                  <a:close/>
                </a:path>
                <a:path w="1929765" h="493395">
                  <a:moveTo>
                    <a:pt x="1874201" y="359490"/>
                  </a:moveTo>
                  <a:lnTo>
                    <a:pt x="1819361" y="359490"/>
                  </a:lnTo>
                  <a:lnTo>
                    <a:pt x="1819361" y="491717"/>
                  </a:lnTo>
                  <a:lnTo>
                    <a:pt x="1854194" y="491717"/>
                  </a:lnTo>
                  <a:lnTo>
                    <a:pt x="1854194" y="453150"/>
                  </a:lnTo>
                  <a:lnTo>
                    <a:pt x="1871521" y="453150"/>
                  </a:lnTo>
                  <a:lnTo>
                    <a:pt x="1893878" y="450094"/>
                  </a:lnTo>
                  <a:lnTo>
                    <a:pt x="1911714" y="441099"/>
                  </a:lnTo>
                  <a:lnTo>
                    <a:pt x="1923520" y="426421"/>
                  </a:lnTo>
                  <a:lnTo>
                    <a:pt x="1923986" y="424225"/>
                  </a:lnTo>
                  <a:lnTo>
                    <a:pt x="1854194" y="424225"/>
                  </a:lnTo>
                  <a:lnTo>
                    <a:pt x="1854194" y="389792"/>
                  </a:lnTo>
                  <a:lnTo>
                    <a:pt x="1924623" y="389792"/>
                  </a:lnTo>
                  <a:lnTo>
                    <a:pt x="1923939" y="386219"/>
                  </a:lnTo>
                  <a:lnTo>
                    <a:pt x="1913053" y="371542"/>
                  </a:lnTo>
                  <a:lnTo>
                    <a:pt x="1896139" y="362546"/>
                  </a:lnTo>
                  <a:lnTo>
                    <a:pt x="1874201" y="359490"/>
                  </a:lnTo>
                  <a:close/>
                </a:path>
                <a:path w="1929765" h="493395">
                  <a:moveTo>
                    <a:pt x="1924623" y="389792"/>
                  </a:moveTo>
                  <a:lnTo>
                    <a:pt x="1871521" y="389792"/>
                  </a:lnTo>
                  <a:lnTo>
                    <a:pt x="1879800" y="391040"/>
                  </a:lnTo>
                  <a:lnTo>
                    <a:pt x="1886169" y="394613"/>
                  </a:lnTo>
                  <a:lnTo>
                    <a:pt x="1890261" y="400251"/>
                  </a:lnTo>
                  <a:lnTo>
                    <a:pt x="1891707" y="407698"/>
                  </a:lnTo>
                  <a:lnTo>
                    <a:pt x="1890261" y="414929"/>
                  </a:lnTo>
                  <a:lnTo>
                    <a:pt x="1886169" y="420094"/>
                  </a:lnTo>
                  <a:lnTo>
                    <a:pt x="1879800" y="423193"/>
                  </a:lnTo>
                  <a:lnTo>
                    <a:pt x="1871521" y="424225"/>
                  </a:lnTo>
                  <a:lnTo>
                    <a:pt x="1923986" y="424225"/>
                  </a:lnTo>
                  <a:lnTo>
                    <a:pt x="1927790" y="406319"/>
                  </a:lnTo>
                  <a:lnTo>
                    <a:pt x="1924623" y="3897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486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5BBFA-7EB2-F71C-88A1-111FE0E9D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1BB77D-550F-E852-2C51-E040CB75F871}"/>
              </a:ext>
            </a:extLst>
          </p:cNvPr>
          <p:cNvSpPr/>
          <p:nvPr/>
        </p:nvSpPr>
        <p:spPr>
          <a:xfrm>
            <a:off x="0" y="0"/>
            <a:ext cx="12192000" cy="2932430"/>
          </a:xfrm>
          <a:custGeom>
            <a:avLst/>
            <a:gdLst/>
            <a:ahLst/>
            <a:cxnLst/>
            <a:rect l="l" t="t" r="r" b="b"/>
            <a:pathLst>
              <a:path w="12192000" h="2932430">
                <a:moveTo>
                  <a:pt x="12192000" y="0"/>
                </a:moveTo>
                <a:lnTo>
                  <a:pt x="0" y="0"/>
                </a:lnTo>
                <a:lnTo>
                  <a:pt x="0" y="2932176"/>
                </a:lnTo>
                <a:lnTo>
                  <a:pt x="12192000" y="2932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939F">
              <a:alpha val="12156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E4753C9D-EC8D-5DD1-BA8D-37F21D56B98E}"/>
              </a:ext>
            </a:extLst>
          </p:cNvPr>
          <p:cNvSpPr/>
          <p:nvPr/>
        </p:nvSpPr>
        <p:spPr>
          <a:xfrm>
            <a:off x="9028795" y="1381991"/>
            <a:ext cx="1716498" cy="156305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45D8D9F3-4866-F27D-7465-BAB32E04E6F0}"/>
              </a:ext>
            </a:extLst>
          </p:cNvPr>
          <p:cNvSpPr/>
          <p:nvPr/>
        </p:nvSpPr>
        <p:spPr>
          <a:xfrm>
            <a:off x="7087085" y="1405136"/>
            <a:ext cx="1716498" cy="156305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86027896-AC56-3DE5-D4B1-6D6281D43163}"/>
              </a:ext>
            </a:extLst>
          </p:cNvPr>
          <p:cNvSpPr/>
          <p:nvPr/>
        </p:nvSpPr>
        <p:spPr>
          <a:xfrm>
            <a:off x="5134560" y="1392252"/>
            <a:ext cx="1716498" cy="156305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E9D4ED7E-8ED5-5415-8036-D39E51325311}"/>
              </a:ext>
            </a:extLst>
          </p:cNvPr>
          <p:cNvSpPr/>
          <p:nvPr/>
        </p:nvSpPr>
        <p:spPr>
          <a:xfrm>
            <a:off x="3253609" y="1367235"/>
            <a:ext cx="1716498" cy="156305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Top Corners Rounded 35">
            <a:extLst>
              <a:ext uri="{FF2B5EF4-FFF2-40B4-BE49-F238E27FC236}">
                <a16:creationId xmlns:a16="http://schemas.microsoft.com/office/drawing/2014/main" id="{43FB710B-8131-2ADA-2260-7A41132C77BC}"/>
              </a:ext>
            </a:extLst>
          </p:cNvPr>
          <p:cNvSpPr/>
          <p:nvPr/>
        </p:nvSpPr>
        <p:spPr>
          <a:xfrm>
            <a:off x="1322246" y="1373735"/>
            <a:ext cx="1716498" cy="156305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532C9A3-5098-9719-A297-7C1D92897EF6}"/>
              </a:ext>
            </a:extLst>
          </p:cNvPr>
          <p:cNvSpPr txBox="1"/>
          <p:nvPr/>
        </p:nvSpPr>
        <p:spPr>
          <a:xfrm>
            <a:off x="664259" y="137788"/>
            <a:ext cx="8737805" cy="511037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-90" normalizeH="0" baseline="0" noProof="0" dirty="0">
                <a:ln>
                  <a:noFill/>
                </a:ln>
                <a:solidFill>
                  <a:srgbClr val="F84273"/>
                </a:solidFill>
                <a:effectLst/>
                <a:uLnTx/>
                <a:uFillTx/>
                <a:latin typeface="Tahoma"/>
                <a:cs typeface="Tahoma"/>
              </a:rPr>
              <a:t>GLOBAL PRODUCTION FOOTPRINT -  HEAT EXCHANGER TUBES</a:t>
            </a: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2F0274C-7E9C-E800-1364-31344E5EC772}"/>
              </a:ext>
            </a:extLst>
          </p:cNvPr>
          <p:cNvSpPr txBox="1"/>
          <p:nvPr/>
        </p:nvSpPr>
        <p:spPr>
          <a:xfrm>
            <a:off x="1387218" y="3514470"/>
            <a:ext cx="1605915" cy="22634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893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3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Ternitz</a:t>
            </a:r>
            <a:r>
              <a:rPr kumimoji="0" lang="en-US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, Austria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DD9B168-FEFF-5530-D9DB-00A4CE34B844}"/>
              </a:ext>
            </a:extLst>
          </p:cNvPr>
          <p:cNvSpPr txBox="1"/>
          <p:nvPr/>
        </p:nvSpPr>
        <p:spPr>
          <a:xfrm>
            <a:off x="9103865" y="3514470"/>
            <a:ext cx="1569085" cy="228908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lvl="0" indent="307975" defTabSz="914400" eaLnBrk="1" fontAlgn="auto" latinLnBrk="0" hangingPunct="1">
              <a:lnSpc>
                <a:spcPts val="1510"/>
              </a:lnSpc>
              <a:spcBef>
                <a:spcPts val="2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TTI,  Spain</a:t>
            </a: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FACFD9DA-3366-D8DE-D8C5-17B7E169D0E9}"/>
              </a:ext>
            </a:extLst>
          </p:cNvPr>
          <p:cNvSpPr txBox="1"/>
          <p:nvPr/>
        </p:nvSpPr>
        <p:spPr>
          <a:xfrm>
            <a:off x="7256831" y="3513272"/>
            <a:ext cx="1289447" cy="228908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73990" marR="5080" lvl="0" indent="-161925" algn="ctr" defTabSz="914400" eaLnBrk="1" fontAlgn="auto" latinLnBrk="0" hangingPunct="1">
              <a:lnSpc>
                <a:spcPts val="1510"/>
              </a:lnSpc>
              <a:spcBef>
                <a:spcPts val="2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Durant,  U.S.A</a:t>
            </a:r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6E6CFD79-BCA1-8802-916B-742E5606E931}"/>
              </a:ext>
            </a:extLst>
          </p:cNvPr>
          <p:cNvGrpSpPr/>
          <p:nvPr/>
        </p:nvGrpSpPr>
        <p:grpSpPr>
          <a:xfrm>
            <a:off x="1864738" y="2756916"/>
            <a:ext cx="8333740" cy="607060"/>
            <a:chOff x="1068324" y="2756916"/>
            <a:chExt cx="8333740" cy="607060"/>
          </a:xfrm>
        </p:grpSpPr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7064FC2D-AA45-BC88-6328-25AFF9A69F58}"/>
                </a:ext>
              </a:extLst>
            </p:cNvPr>
            <p:cNvSpPr/>
            <p:nvPr/>
          </p:nvSpPr>
          <p:spPr>
            <a:xfrm>
              <a:off x="1068324" y="2756916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60" h="607060">
                  <a:moveTo>
                    <a:pt x="505459" y="0"/>
                  </a:moveTo>
                  <a:lnTo>
                    <a:pt x="101091" y="0"/>
                  </a:lnTo>
                  <a:lnTo>
                    <a:pt x="61743" y="7937"/>
                  </a:lnTo>
                  <a:lnTo>
                    <a:pt x="29610" y="29590"/>
                  </a:lnTo>
                  <a:lnTo>
                    <a:pt x="7944" y="61722"/>
                  </a:lnTo>
                  <a:lnTo>
                    <a:pt x="0" y="101092"/>
                  </a:lnTo>
                  <a:lnTo>
                    <a:pt x="0" y="505460"/>
                  </a:lnTo>
                  <a:lnTo>
                    <a:pt x="7944" y="544830"/>
                  </a:lnTo>
                  <a:lnTo>
                    <a:pt x="29610" y="576961"/>
                  </a:lnTo>
                  <a:lnTo>
                    <a:pt x="61743" y="598614"/>
                  </a:lnTo>
                  <a:lnTo>
                    <a:pt x="101091" y="606551"/>
                  </a:lnTo>
                  <a:lnTo>
                    <a:pt x="505459" y="606551"/>
                  </a:lnTo>
                  <a:lnTo>
                    <a:pt x="544829" y="598614"/>
                  </a:lnTo>
                  <a:lnTo>
                    <a:pt x="576960" y="576960"/>
                  </a:lnTo>
                  <a:lnTo>
                    <a:pt x="598614" y="544829"/>
                  </a:lnTo>
                  <a:lnTo>
                    <a:pt x="606551" y="505460"/>
                  </a:lnTo>
                  <a:lnTo>
                    <a:pt x="606551" y="101092"/>
                  </a:lnTo>
                  <a:lnTo>
                    <a:pt x="598614" y="61722"/>
                  </a:lnTo>
                  <a:lnTo>
                    <a:pt x="576961" y="29590"/>
                  </a:lnTo>
                  <a:lnTo>
                    <a:pt x="544829" y="7937"/>
                  </a:lnTo>
                  <a:lnTo>
                    <a:pt x="505459" y="0"/>
                  </a:lnTo>
                  <a:close/>
                </a:path>
              </a:pathLst>
            </a:custGeom>
            <a:solidFill>
              <a:srgbClr val="01747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832FB72F-0521-A2A1-49C3-4FC6D4C1F2D7}"/>
                </a:ext>
              </a:extLst>
            </p:cNvPr>
            <p:cNvSpPr/>
            <p:nvPr/>
          </p:nvSpPr>
          <p:spPr>
            <a:xfrm>
              <a:off x="1068324" y="2756916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60" h="607060">
                  <a:moveTo>
                    <a:pt x="505459" y="0"/>
                  </a:moveTo>
                  <a:lnTo>
                    <a:pt x="544829" y="7937"/>
                  </a:lnTo>
                  <a:lnTo>
                    <a:pt x="576961" y="29590"/>
                  </a:lnTo>
                  <a:lnTo>
                    <a:pt x="598614" y="61722"/>
                  </a:lnTo>
                  <a:lnTo>
                    <a:pt x="606551" y="101092"/>
                  </a:lnTo>
                  <a:lnTo>
                    <a:pt x="606551" y="505460"/>
                  </a:lnTo>
                  <a:lnTo>
                    <a:pt x="598614" y="544829"/>
                  </a:lnTo>
                  <a:lnTo>
                    <a:pt x="576960" y="576960"/>
                  </a:lnTo>
                  <a:lnTo>
                    <a:pt x="544829" y="598614"/>
                  </a:lnTo>
                  <a:lnTo>
                    <a:pt x="505459" y="606551"/>
                  </a:lnTo>
                  <a:lnTo>
                    <a:pt x="101091" y="606551"/>
                  </a:lnTo>
                  <a:lnTo>
                    <a:pt x="61743" y="598614"/>
                  </a:lnTo>
                  <a:lnTo>
                    <a:pt x="29610" y="576961"/>
                  </a:lnTo>
                  <a:lnTo>
                    <a:pt x="7944" y="544830"/>
                  </a:lnTo>
                  <a:lnTo>
                    <a:pt x="0" y="505460"/>
                  </a:lnTo>
                  <a:lnTo>
                    <a:pt x="0" y="101092"/>
                  </a:lnTo>
                  <a:lnTo>
                    <a:pt x="7944" y="61722"/>
                  </a:lnTo>
                  <a:lnTo>
                    <a:pt x="29610" y="29590"/>
                  </a:lnTo>
                  <a:lnTo>
                    <a:pt x="61743" y="7937"/>
                  </a:lnTo>
                  <a:lnTo>
                    <a:pt x="101091" y="0"/>
                  </a:lnTo>
                  <a:lnTo>
                    <a:pt x="505459" y="0"/>
                  </a:lnTo>
                  <a:close/>
                </a:path>
              </a:pathLst>
            </a:custGeom>
            <a:ln w="107950">
              <a:solidFill>
                <a:schemeClr val="bg1">
                  <a:lumMod val="9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E20D361C-A6B6-4E32-3552-62C1BD9CFED6}"/>
                </a:ext>
              </a:extLst>
            </p:cNvPr>
            <p:cNvSpPr/>
            <p:nvPr/>
          </p:nvSpPr>
          <p:spPr>
            <a:xfrm>
              <a:off x="3006851" y="2756916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60" h="607060">
                  <a:moveTo>
                    <a:pt x="505460" y="0"/>
                  </a:moveTo>
                  <a:lnTo>
                    <a:pt x="101092" y="0"/>
                  </a:lnTo>
                  <a:lnTo>
                    <a:pt x="61722" y="7937"/>
                  </a:lnTo>
                  <a:lnTo>
                    <a:pt x="29591" y="29590"/>
                  </a:lnTo>
                  <a:lnTo>
                    <a:pt x="7937" y="61722"/>
                  </a:lnTo>
                  <a:lnTo>
                    <a:pt x="0" y="101092"/>
                  </a:lnTo>
                  <a:lnTo>
                    <a:pt x="0" y="505460"/>
                  </a:lnTo>
                  <a:lnTo>
                    <a:pt x="7937" y="544830"/>
                  </a:lnTo>
                  <a:lnTo>
                    <a:pt x="29591" y="576961"/>
                  </a:lnTo>
                  <a:lnTo>
                    <a:pt x="61722" y="598614"/>
                  </a:lnTo>
                  <a:lnTo>
                    <a:pt x="101092" y="606551"/>
                  </a:lnTo>
                  <a:lnTo>
                    <a:pt x="505460" y="606551"/>
                  </a:lnTo>
                  <a:lnTo>
                    <a:pt x="544830" y="598614"/>
                  </a:lnTo>
                  <a:lnTo>
                    <a:pt x="576961" y="576960"/>
                  </a:lnTo>
                  <a:lnTo>
                    <a:pt x="598614" y="544829"/>
                  </a:lnTo>
                  <a:lnTo>
                    <a:pt x="606551" y="505460"/>
                  </a:lnTo>
                  <a:lnTo>
                    <a:pt x="606551" y="101092"/>
                  </a:lnTo>
                  <a:lnTo>
                    <a:pt x="598614" y="61722"/>
                  </a:lnTo>
                  <a:lnTo>
                    <a:pt x="576960" y="29590"/>
                  </a:lnTo>
                  <a:lnTo>
                    <a:pt x="544829" y="7937"/>
                  </a:lnTo>
                  <a:lnTo>
                    <a:pt x="505460" y="0"/>
                  </a:lnTo>
                  <a:close/>
                </a:path>
              </a:pathLst>
            </a:custGeom>
            <a:solidFill>
              <a:srgbClr val="1F56A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7CE3BCF8-1D3C-8491-115E-969CFEBED7CC}"/>
                </a:ext>
              </a:extLst>
            </p:cNvPr>
            <p:cNvSpPr/>
            <p:nvPr/>
          </p:nvSpPr>
          <p:spPr>
            <a:xfrm>
              <a:off x="3006851" y="2756916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60" h="607060">
                  <a:moveTo>
                    <a:pt x="505460" y="0"/>
                  </a:moveTo>
                  <a:lnTo>
                    <a:pt x="544829" y="7937"/>
                  </a:lnTo>
                  <a:lnTo>
                    <a:pt x="576960" y="29590"/>
                  </a:lnTo>
                  <a:lnTo>
                    <a:pt x="598614" y="61722"/>
                  </a:lnTo>
                  <a:lnTo>
                    <a:pt x="606551" y="101092"/>
                  </a:lnTo>
                  <a:lnTo>
                    <a:pt x="606551" y="505460"/>
                  </a:lnTo>
                  <a:lnTo>
                    <a:pt x="598614" y="544829"/>
                  </a:lnTo>
                  <a:lnTo>
                    <a:pt x="576961" y="576960"/>
                  </a:lnTo>
                  <a:lnTo>
                    <a:pt x="544830" y="598614"/>
                  </a:lnTo>
                  <a:lnTo>
                    <a:pt x="505460" y="606551"/>
                  </a:lnTo>
                  <a:lnTo>
                    <a:pt x="101092" y="606551"/>
                  </a:lnTo>
                  <a:lnTo>
                    <a:pt x="61722" y="598614"/>
                  </a:lnTo>
                  <a:lnTo>
                    <a:pt x="29591" y="576961"/>
                  </a:lnTo>
                  <a:lnTo>
                    <a:pt x="7937" y="544830"/>
                  </a:lnTo>
                  <a:lnTo>
                    <a:pt x="0" y="505460"/>
                  </a:lnTo>
                  <a:lnTo>
                    <a:pt x="0" y="101092"/>
                  </a:lnTo>
                  <a:lnTo>
                    <a:pt x="7937" y="61722"/>
                  </a:lnTo>
                  <a:lnTo>
                    <a:pt x="29591" y="29590"/>
                  </a:lnTo>
                  <a:lnTo>
                    <a:pt x="61722" y="7937"/>
                  </a:lnTo>
                  <a:lnTo>
                    <a:pt x="101092" y="0"/>
                  </a:lnTo>
                  <a:lnTo>
                    <a:pt x="505460" y="0"/>
                  </a:lnTo>
                  <a:close/>
                </a:path>
              </a:pathLst>
            </a:custGeom>
            <a:ln w="107950">
              <a:solidFill>
                <a:schemeClr val="bg1">
                  <a:lumMod val="9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AACCB27D-51F4-A804-8CD1-FF100E1D8EE9}"/>
                </a:ext>
              </a:extLst>
            </p:cNvPr>
            <p:cNvSpPr/>
            <p:nvPr/>
          </p:nvSpPr>
          <p:spPr>
            <a:xfrm>
              <a:off x="4893564" y="2756916"/>
              <a:ext cx="603885" cy="607060"/>
            </a:xfrm>
            <a:custGeom>
              <a:avLst/>
              <a:gdLst/>
              <a:ahLst/>
              <a:cxnLst/>
              <a:rect l="l" t="t" r="r" b="b"/>
              <a:pathLst>
                <a:path w="603885" h="607060">
                  <a:moveTo>
                    <a:pt x="502920" y="0"/>
                  </a:moveTo>
                  <a:lnTo>
                    <a:pt x="100584" y="0"/>
                  </a:lnTo>
                  <a:lnTo>
                    <a:pt x="61454" y="7911"/>
                  </a:lnTo>
                  <a:lnTo>
                    <a:pt x="29479" y="29479"/>
                  </a:lnTo>
                  <a:lnTo>
                    <a:pt x="7911" y="61454"/>
                  </a:lnTo>
                  <a:lnTo>
                    <a:pt x="0" y="100584"/>
                  </a:lnTo>
                  <a:lnTo>
                    <a:pt x="0" y="505968"/>
                  </a:lnTo>
                  <a:lnTo>
                    <a:pt x="7911" y="545097"/>
                  </a:lnTo>
                  <a:lnTo>
                    <a:pt x="29479" y="577072"/>
                  </a:lnTo>
                  <a:lnTo>
                    <a:pt x="61454" y="598640"/>
                  </a:lnTo>
                  <a:lnTo>
                    <a:pt x="100584" y="606551"/>
                  </a:lnTo>
                  <a:lnTo>
                    <a:pt x="502920" y="606551"/>
                  </a:lnTo>
                  <a:lnTo>
                    <a:pt x="542049" y="598640"/>
                  </a:lnTo>
                  <a:lnTo>
                    <a:pt x="574024" y="577072"/>
                  </a:lnTo>
                  <a:lnTo>
                    <a:pt x="595592" y="545097"/>
                  </a:lnTo>
                  <a:lnTo>
                    <a:pt x="603503" y="505968"/>
                  </a:lnTo>
                  <a:lnTo>
                    <a:pt x="603503" y="100584"/>
                  </a:lnTo>
                  <a:lnTo>
                    <a:pt x="595592" y="61454"/>
                  </a:lnTo>
                  <a:lnTo>
                    <a:pt x="574024" y="29479"/>
                  </a:lnTo>
                  <a:lnTo>
                    <a:pt x="542049" y="7911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272D67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E74114D0-510D-1FE6-A336-A1F9E681A827}"/>
                </a:ext>
              </a:extLst>
            </p:cNvPr>
            <p:cNvSpPr/>
            <p:nvPr/>
          </p:nvSpPr>
          <p:spPr>
            <a:xfrm>
              <a:off x="4893564" y="2756916"/>
              <a:ext cx="603885" cy="607060"/>
            </a:xfrm>
            <a:custGeom>
              <a:avLst/>
              <a:gdLst/>
              <a:ahLst/>
              <a:cxnLst/>
              <a:rect l="l" t="t" r="r" b="b"/>
              <a:pathLst>
                <a:path w="603885" h="607060">
                  <a:moveTo>
                    <a:pt x="502920" y="0"/>
                  </a:moveTo>
                  <a:lnTo>
                    <a:pt x="542049" y="7911"/>
                  </a:lnTo>
                  <a:lnTo>
                    <a:pt x="574024" y="29479"/>
                  </a:lnTo>
                  <a:lnTo>
                    <a:pt x="595592" y="61454"/>
                  </a:lnTo>
                  <a:lnTo>
                    <a:pt x="603503" y="100584"/>
                  </a:lnTo>
                  <a:lnTo>
                    <a:pt x="603503" y="505968"/>
                  </a:lnTo>
                  <a:lnTo>
                    <a:pt x="595592" y="545097"/>
                  </a:lnTo>
                  <a:lnTo>
                    <a:pt x="574024" y="577072"/>
                  </a:lnTo>
                  <a:lnTo>
                    <a:pt x="542049" y="598640"/>
                  </a:lnTo>
                  <a:lnTo>
                    <a:pt x="502920" y="606551"/>
                  </a:lnTo>
                  <a:lnTo>
                    <a:pt x="100584" y="606551"/>
                  </a:lnTo>
                  <a:lnTo>
                    <a:pt x="61454" y="598640"/>
                  </a:lnTo>
                  <a:lnTo>
                    <a:pt x="29479" y="577072"/>
                  </a:lnTo>
                  <a:lnTo>
                    <a:pt x="7911" y="545097"/>
                  </a:lnTo>
                  <a:lnTo>
                    <a:pt x="0" y="505968"/>
                  </a:lnTo>
                  <a:lnTo>
                    <a:pt x="0" y="100584"/>
                  </a:lnTo>
                  <a:lnTo>
                    <a:pt x="7911" y="61454"/>
                  </a:lnTo>
                  <a:lnTo>
                    <a:pt x="29479" y="29479"/>
                  </a:lnTo>
                  <a:lnTo>
                    <a:pt x="61454" y="7911"/>
                  </a:lnTo>
                  <a:lnTo>
                    <a:pt x="100584" y="0"/>
                  </a:lnTo>
                  <a:lnTo>
                    <a:pt x="502920" y="0"/>
                  </a:lnTo>
                  <a:close/>
                </a:path>
              </a:pathLst>
            </a:custGeom>
            <a:ln w="1079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93847354-DB3C-8241-97FE-55C6615B09D7}"/>
                </a:ext>
              </a:extLst>
            </p:cNvPr>
            <p:cNvSpPr/>
            <p:nvPr/>
          </p:nvSpPr>
          <p:spPr>
            <a:xfrm>
              <a:off x="6801611" y="2756916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59" h="607060">
                  <a:moveTo>
                    <a:pt x="505460" y="0"/>
                  </a:moveTo>
                  <a:lnTo>
                    <a:pt x="101092" y="0"/>
                  </a:lnTo>
                  <a:lnTo>
                    <a:pt x="61722" y="7937"/>
                  </a:lnTo>
                  <a:lnTo>
                    <a:pt x="29591" y="29590"/>
                  </a:lnTo>
                  <a:lnTo>
                    <a:pt x="7937" y="61722"/>
                  </a:lnTo>
                  <a:lnTo>
                    <a:pt x="0" y="101092"/>
                  </a:lnTo>
                  <a:lnTo>
                    <a:pt x="0" y="505460"/>
                  </a:lnTo>
                  <a:lnTo>
                    <a:pt x="7937" y="544830"/>
                  </a:lnTo>
                  <a:lnTo>
                    <a:pt x="29591" y="576961"/>
                  </a:lnTo>
                  <a:lnTo>
                    <a:pt x="61722" y="598614"/>
                  </a:lnTo>
                  <a:lnTo>
                    <a:pt x="101092" y="606551"/>
                  </a:lnTo>
                  <a:lnTo>
                    <a:pt x="505460" y="606551"/>
                  </a:lnTo>
                  <a:lnTo>
                    <a:pt x="544830" y="598614"/>
                  </a:lnTo>
                  <a:lnTo>
                    <a:pt x="576961" y="576960"/>
                  </a:lnTo>
                  <a:lnTo>
                    <a:pt x="598614" y="544829"/>
                  </a:lnTo>
                  <a:lnTo>
                    <a:pt x="606552" y="505460"/>
                  </a:lnTo>
                  <a:lnTo>
                    <a:pt x="606552" y="101092"/>
                  </a:lnTo>
                  <a:lnTo>
                    <a:pt x="598614" y="61722"/>
                  </a:lnTo>
                  <a:lnTo>
                    <a:pt x="576961" y="29590"/>
                  </a:lnTo>
                  <a:lnTo>
                    <a:pt x="544830" y="7937"/>
                  </a:lnTo>
                  <a:lnTo>
                    <a:pt x="505460" y="0"/>
                  </a:lnTo>
                  <a:close/>
                </a:path>
              </a:pathLst>
            </a:custGeom>
            <a:solidFill>
              <a:srgbClr val="E72C6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14868FEE-A801-9C81-11B7-0D05496BCE3A}"/>
                </a:ext>
              </a:extLst>
            </p:cNvPr>
            <p:cNvSpPr/>
            <p:nvPr/>
          </p:nvSpPr>
          <p:spPr>
            <a:xfrm>
              <a:off x="6801611" y="2756916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59" h="607060">
                  <a:moveTo>
                    <a:pt x="505460" y="0"/>
                  </a:moveTo>
                  <a:lnTo>
                    <a:pt x="544830" y="7937"/>
                  </a:lnTo>
                  <a:lnTo>
                    <a:pt x="576961" y="29590"/>
                  </a:lnTo>
                  <a:lnTo>
                    <a:pt x="598614" y="61722"/>
                  </a:lnTo>
                  <a:lnTo>
                    <a:pt x="606552" y="101092"/>
                  </a:lnTo>
                  <a:lnTo>
                    <a:pt x="606552" y="505460"/>
                  </a:lnTo>
                  <a:lnTo>
                    <a:pt x="598614" y="544829"/>
                  </a:lnTo>
                  <a:lnTo>
                    <a:pt x="576961" y="576960"/>
                  </a:lnTo>
                  <a:lnTo>
                    <a:pt x="544830" y="598614"/>
                  </a:lnTo>
                  <a:lnTo>
                    <a:pt x="505460" y="606551"/>
                  </a:lnTo>
                  <a:lnTo>
                    <a:pt x="101092" y="606551"/>
                  </a:lnTo>
                  <a:lnTo>
                    <a:pt x="61722" y="598614"/>
                  </a:lnTo>
                  <a:lnTo>
                    <a:pt x="29591" y="576961"/>
                  </a:lnTo>
                  <a:lnTo>
                    <a:pt x="7937" y="544830"/>
                  </a:lnTo>
                  <a:lnTo>
                    <a:pt x="0" y="505460"/>
                  </a:lnTo>
                  <a:lnTo>
                    <a:pt x="0" y="101092"/>
                  </a:lnTo>
                  <a:lnTo>
                    <a:pt x="7937" y="61722"/>
                  </a:lnTo>
                  <a:lnTo>
                    <a:pt x="29591" y="29590"/>
                  </a:lnTo>
                  <a:lnTo>
                    <a:pt x="61722" y="7937"/>
                  </a:lnTo>
                  <a:lnTo>
                    <a:pt x="101092" y="0"/>
                  </a:lnTo>
                  <a:lnTo>
                    <a:pt x="505460" y="0"/>
                  </a:lnTo>
                  <a:close/>
                </a:path>
              </a:pathLst>
            </a:custGeom>
            <a:ln w="107950">
              <a:solidFill>
                <a:schemeClr val="bg1">
                  <a:lumMod val="9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D3E374E0-AEB2-2179-F188-18A0435F5414}"/>
                </a:ext>
              </a:extLst>
            </p:cNvPr>
            <p:cNvSpPr/>
            <p:nvPr/>
          </p:nvSpPr>
          <p:spPr>
            <a:xfrm>
              <a:off x="8795004" y="2756916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59" h="607060">
                  <a:moveTo>
                    <a:pt x="505460" y="0"/>
                  </a:moveTo>
                  <a:lnTo>
                    <a:pt x="101092" y="0"/>
                  </a:lnTo>
                  <a:lnTo>
                    <a:pt x="61722" y="7937"/>
                  </a:lnTo>
                  <a:lnTo>
                    <a:pt x="29591" y="29590"/>
                  </a:lnTo>
                  <a:lnTo>
                    <a:pt x="7937" y="61722"/>
                  </a:lnTo>
                  <a:lnTo>
                    <a:pt x="0" y="101092"/>
                  </a:lnTo>
                  <a:lnTo>
                    <a:pt x="0" y="505460"/>
                  </a:lnTo>
                  <a:lnTo>
                    <a:pt x="7937" y="544830"/>
                  </a:lnTo>
                  <a:lnTo>
                    <a:pt x="29591" y="576961"/>
                  </a:lnTo>
                  <a:lnTo>
                    <a:pt x="61722" y="598614"/>
                  </a:lnTo>
                  <a:lnTo>
                    <a:pt x="101092" y="606551"/>
                  </a:lnTo>
                  <a:lnTo>
                    <a:pt x="505460" y="606551"/>
                  </a:lnTo>
                  <a:lnTo>
                    <a:pt x="544830" y="598614"/>
                  </a:lnTo>
                  <a:lnTo>
                    <a:pt x="576961" y="576960"/>
                  </a:lnTo>
                  <a:lnTo>
                    <a:pt x="598614" y="544829"/>
                  </a:lnTo>
                  <a:lnTo>
                    <a:pt x="606551" y="505460"/>
                  </a:lnTo>
                  <a:lnTo>
                    <a:pt x="606551" y="101092"/>
                  </a:lnTo>
                  <a:lnTo>
                    <a:pt x="598614" y="61722"/>
                  </a:lnTo>
                  <a:lnTo>
                    <a:pt x="576961" y="29590"/>
                  </a:lnTo>
                  <a:lnTo>
                    <a:pt x="544830" y="7937"/>
                  </a:lnTo>
                  <a:lnTo>
                    <a:pt x="505460" y="0"/>
                  </a:lnTo>
                  <a:close/>
                </a:path>
              </a:pathLst>
            </a:custGeom>
            <a:solidFill>
              <a:srgbClr val="DA7D3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4B6DC981-32FD-16EA-D752-A5D3876AC0CA}"/>
                </a:ext>
              </a:extLst>
            </p:cNvPr>
            <p:cNvSpPr/>
            <p:nvPr/>
          </p:nvSpPr>
          <p:spPr>
            <a:xfrm>
              <a:off x="8795004" y="2756916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59" h="607060">
                  <a:moveTo>
                    <a:pt x="505460" y="0"/>
                  </a:moveTo>
                  <a:lnTo>
                    <a:pt x="544830" y="7937"/>
                  </a:lnTo>
                  <a:lnTo>
                    <a:pt x="576961" y="29590"/>
                  </a:lnTo>
                  <a:lnTo>
                    <a:pt x="598614" y="61722"/>
                  </a:lnTo>
                  <a:lnTo>
                    <a:pt x="606551" y="101092"/>
                  </a:lnTo>
                  <a:lnTo>
                    <a:pt x="606551" y="505460"/>
                  </a:lnTo>
                  <a:lnTo>
                    <a:pt x="598614" y="544829"/>
                  </a:lnTo>
                  <a:lnTo>
                    <a:pt x="576961" y="576960"/>
                  </a:lnTo>
                  <a:lnTo>
                    <a:pt x="544830" y="598614"/>
                  </a:lnTo>
                  <a:lnTo>
                    <a:pt x="505460" y="606551"/>
                  </a:lnTo>
                  <a:lnTo>
                    <a:pt x="101092" y="606551"/>
                  </a:lnTo>
                  <a:lnTo>
                    <a:pt x="61722" y="598614"/>
                  </a:lnTo>
                  <a:lnTo>
                    <a:pt x="29591" y="576961"/>
                  </a:lnTo>
                  <a:lnTo>
                    <a:pt x="7937" y="544830"/>
                  </a:lnTo>
                  <a:lnTo>
                    <a:pt x="0" y="505460"/>
                  </a:lnTo>
                  <a:lnTo>
                    <a:pt x="0" y="101092"/>
                  </a:lnTo>
                  <a:lnTo>
                    <a:pt x="7937" y="61722"/>
                  </a:lnTo>
                  <a:lnTo>
                    <a:pt x="29591" y="29590"/>
                  </a:lnTo>
                  <a:lnTo>
                    <a:pt x="61722" y="7937"/>
                  </a:lnTo>
                  <a:lnTo>
                    <a:pt x="101092" y="0"/>
                  </a:lnTo>
                  <a:lnTo>
                    <a:pt x="505460" y="0"/>
                  </a:lnTo>
                  <a:close/>
                </a:path>
              </a:pathLst>
            </a:custGeom>
            <a:ln w="107950">
              <a:solidFill>
                <a:schemeClr val="bg1">
                  <a:lumMod val="9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" name="object 34">
            <a:extLst>
              <a:ext uri="{FF2B5EF4-FFF2-40B4-BE49-F238E27FC236}">
                <a16:creationId xmlns:a16="http://schemas.microsoft.com/office/drawing/2014/main" id="{63E49AC9-C3F9-F06F-6E6B-EAB1332336B4}"/>
              </a:ext>
            </a:extLst>
          </p:cNvPr>
          <p:cNvSpPr/>
          <p:nvPr/>
        </p:nvSpPr>
        <p:spPr>
          <a:xfrm>
            <a:off x="0" y="5770170"/>
            <a:ext cx="12192000" cy="483146"/>
          </a:xfrm>
          <a:custGeom>
            <a:avLst/>
            <a:gdLst/>
            <a:ahLst/>
            <a:cxnLst/>
            <a:rect l="l" t="t" r="r" b="b"/>
            <a:pathLst>
              <a:path w="12192000" h="1155700">
                <a:moveTo>
                  <a:pt x="12192000" y="0"/>
                </a:moveTo>
                <a:lnTo>
                  <a:pt x="0" y="0"/>
                </a:lnTo>
                <a:lnTo>
                  <a:pt x="0" y="1155192"/>
                </a:lnTo>
                <a:lnTo>
                  <a:pt x="12192000" y="1155192"/>
                </a:lnTo>
                <a:lnTo>
                  <a:pt x="12192000" y="0"/>
                </a:lnTo>
                <a:close/>
              </a:path>
            </a:pathLst>
          </a:custGeom>
          <a:solidFill>
            <a:srgbClr val="28356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F371A54D-0346-F064-BFC7-8DEF0B544DD2}"/>
              </a:ext>
            </a:extLst>
          </p:cNvPr>
          <p:cNvSpPr txBox="1"/>
          <p:nvPr/>
        </p:nvSpPr>
        <p:spPr>
          <a:xfrm>
            <a:off x="2074796" y="2933827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01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C4518C19-4CC3-277C-437F-C38C4817D61B}"/>
              </a:ext>
            </a:extLst>
          </p:cNvPr>
          <p:cNvSpPr txBox="1"/>
          <p:nvPr/>
        </p:nvSpPr>
        <p:spPr>
          <a:xfrm>
            <a:off x="4009387" y="2933827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02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B8471B85-230C-41CE-B980-0363FCFBAD18}"/>
              </a:ext>
            </a:extLst>
          </p:cNvPr>
          <p:cNvSpPr txBox="1"/>
          <p:nvPr/>
        </p:nvSpPr>
        <p:spPr>
          <a:xfrm>
            <a:off x="5891527" y="2933827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03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3D9AF773-9CF8-6821-BD7F-CE65FBF3968A}"/>
              </a:ext>
            </a:extLst>
          </p:cNvPr>
          <p:cNvSpPr txBox="1"/>
          <p:nvPr/>
        </p:nvSpPr>
        <p:spPr>
          <a:xfrm>
            <a:off x="7805035" y="2933827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04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7" name="object 57">
            <a:extLst>
              <a:ext uri="{FF2B5EF4-FFF2-40B4-BE49-F238E27FC236}">
                <a16:creationId xmlns:a16="http://schemas.microsoft.com/office/drawing/2014/main" id="{6CB39E9A-CA29-D188-6E99-D750DEBB92E2}"/>
              </a:ext>
            </a:extLst>
          </p:cNvPr>
          <p:cNvSpPr txBox="1"/>
          <p:nvPr/>
        </p:nvSpPr>
        <p:spPr>
          <a:xfrm>
            <a:off x="9811000" y="2933827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05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3B334463-4CF2-1DD6-5A41-E1E0A10F7316}"/>
              </a:ext>
            </a:extLst>
          </p:cNvPr>
          <p:cNvSpPr txBox="1"/>
          <p:nvPr/>
        </p:nvSpPr>
        <p:spPr>
          <a:xfrm>
            <a:off x="10838631" y="2933827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06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02861FD5-F33F-2A06-F408-F950D2626767}"/>
              </a:ext>
            </a:extLst>
          </p:cNvPr>
          <p:cNvSpPr txBox="1"/>
          <p:nvPr/>
        </p:nvSpPr>
        <p:spPr>
          <a:xfrm>
            <a:off x="-344129" y="5692533"/>
            <a:ext cx="12880258" cy="428964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401251" marR="408765" algn="ctr" defTabSz="554218" eaLnBrk="1" fontAlgn="auto" hangingPunct="1">
              <a:lnSpc>
                <a:spcPts val="1982"/>
              </a:lnSpc>
              <a:spcBef>
                <a:spcPts val="99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Wide range of Grades , Sizes and Deliveries to meet any need of customer</a:t>
            </a:r>
          </a:p>
        </p:txBody>
      </p:sp>
      <p:sp>
        <p:nvSpPr>
          <p:cNvPr id="17" name="Rectángulo 17">
            <a:extLst>
              <a:ext uri="{FF2B5EF4-FFF2-40B4-BE49-F238E27FC236}">
                <a16:creationId xmlns:a16="http://schemas.microsoft.com/office/drawing/2014/main" id="{784B54A5-FED5-03B0-7922-33E02A1FBDB3}"/>
              </a:ext>
            </a:extLst>
          </p:cNvPr>
          <p:cNvSpPr/>
          <p:nvPr/>
        </p:nvSpPr>
        <p:spPr>
          <a:xfrm>
            <a:off x="1350768" y="3971944"/>
            <a:ext cx="171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94273"/>
              </a:buClr>
            </a:pPr>
            <a:r>
              <a:rPr lang="en-US" sz="1200" dirty="0">
                <a:solidFill>
                  <a:srgbClr val="000000"/>
                </a:solidFill>
                <a:latin typeface="Lato Light" panose="020F0302020204030203" pitchFamily="34" charset="77"/>
              </a:rPr>
              <a:t>Wide range of grades. Specializes in Special grades. Long lengths.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664072A-E7F9-7FF1-C260-E502CCF0328C}"/>
              </a:ext>
            </a:extLst>
          </p:cNvPr>
          <p:cNvSpPr/>
          <p:nvPr/>
        </p:nvSpPr>
        <p:spPr>
          <a:xfrm>
            <a:off x="7106433" y="3990259"/>
            <a:ext cx="1704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94273"/>
              </a:buClr>
            </a:pPr>
            <a:r>
              <a:rPr lang="en-US" sz="1200" dirty="0">
                <a:solidFill>
                  <a:srgbClr val="000000"/>
                </a:solidFill>
                <a:latin typeface="Lato Light" panose="020F0302020204030203" pitchFamily="34" charset="77"/>
              </a:rPr>
              <a:t>Latest in Tubacex family. Quick deliveries. Growing references. </a:t>
            </a:r>
          </a:p>
        </p:txBody>
      </p:sp>
      <p:sp>
        <p:nvSpPr>
          <p:cNvPr id="21" name="Rectángulo 18">
            <a:extLst>
              <a:ext uri="{FF2B5EF4-FFF2-40B4-BE49-F238E27FC236}">
                <a16:creationId xmlns:a16="http://schemas.microsoft.com/office/drawing/2014/main" id="{5DA7C174-9DFB-0B23-4DDF-8E00943924C6}"/>
              </a:ext>
            </a:extLst>
          </p:cNvPr>
          <p:cNvSpPr/>
          <p:nvPr/>
        </p:nvSpPr>
        <p:spPr>
          <a:xfrm>
            <a:off x="9054811" y="3980189"/>
            <a:ext cx="170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94273"/>
              </a:buClr>
            </a:pPr>
            <a:r>
              <a:rPr lang="en-US" sz="1200" dirty="0">
                <a:solidFill>
                  <a:srgbClr val="000000"/>
                </a:solidFill>
                <a:latin typeface="Lato Light" panose="020F0302020204030203" pitchFamily="34" charset="77"/>
              </a:rPr>
              <a:t>Specializes in big sizes 1 to 3 inch. Big range of  approvals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E36AE-40FA-0EF2-187D-898424CAB268}"/>
              </a:ext>
            </a:extLst>
          </p:cNvPr>
          <p:cNvSpPr txBox="1"/>
          <p:nvPr/>
        </p:nvSpPr>
        <p:spPr>
          <a:xfrm>
            <a:off x="603512" y="625324"/>
            <a:ext cx="8599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77"/>
              </a:defRPr>
            </a:lvl1pPr>
          </a:lstStyle>
          <a:p>
            <a:r>
              <a:rPr lang="en-SG" altLang="zh-CN" dirty="0">
                <a:sym typeface="Wingdings" pitchFamily="2" charset="2"/>
              </a:rPr>
              <a:t>Tubacex Group's heat exchanger tube program is based on manufacturing units at these 5 strategic locations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595437B2-6F18-5CE8-00B7-80FC4EE554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88751" y="1709473"/>
          <a:ext cx="1374654" cy="806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371900" imgH="2457182" progId="AcroExch.Document.DC">
                  <p:embed/>
                </p:oleObj>
              </mc:Choice>
              <mc:Fallback>
                <p:oleObj name="Acrobat Document" r:id="rId2" imgW="4371900" imgH="2457182" progId="AcroExch.Document.DC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595437B2-6F18-5CE8-00B7-80FC4EE554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8751" y="1709473"/>
                        <a:ext cx="1374654" cy="806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7">
            <a:hlinkClick r:id="rId4"/>
            <a:extLst>
              <a:ext uri="{FF2B5EF4-FFF2-40B4-BE49-F238E27FC236}">
                <a16:creationId xmlns:a16="http://schemas.microsoft.com/office/drawing/2014/main" id="{E2E7CCE7-0EF1-86A0-BDF2-ECD448164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4121" y="1682013"/>
            <a:ext cx="1509328" cy="8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Object 40">
            <a:hlinkClick r:id="rId6"/>
            <a:extLst>
              <a:ext uri="{FF2B5EF4-FFF2-40B4-BE49-F238E27FC236}">
                <a16:creationId xmlns:a16="http://schemas.microsoft.com/office/drawing/2014/main" id="{5781A6CE-9F27-5334-7583-B5EEE6680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474" y="1736881"/>
          <a:ext cx="1485140" cy="728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4371900" imgH="2457182" progId="AcroExch.Document.DC">
                  <p:embed/>
                </p:oleObj>
              </mc:Choice>
              <mc:Fallback>
                <p:oleObj name="Acrobat Document" r:id="rId7" imgW="4371900" imgH="2457182" progId="AcroExch.Document.DC">
                  <p:embed/>
                  <p:pic>
                    <p:nvPicPr>
                      <p:cNvPr id="41" name="Object 40">
                        <a:hlinkClick r:id="rId6"/>
                        <a:extLst>
                          <a:ext uri="{FF2B5EF4-FFF2-40B4-BE49-F238E27FC236}">
                            <a16:creationId xmlns:a16="http://schemas.microsoft.com/office/drawing/2014/main" id="{5781A6CE-9F27-5334-7583-B5EEE66800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474" y="1736881"/>
                        <a:ext cx="1485140" cy="728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6A29A5B-877D-2ADB-E095-3A7E7484264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443" y="1804378"/>
            <a:ext cx="1477645" cy="752333"/>
          </a:xfrm>
          <a:prstGeom prst="rect">
            <a:avLst/>
          </a:prstGeom>
        </p:spPr>
      </p:pic>
      <p:sp>
        <p:nvSpPr>
          <p:cNvPr id="5" name="object 12">
            <a:extLst>
              <a:ext uri="{FF2B5EF4-FFF2-40B4-BE49-F238E27FC236}">
                <a16:creationId xmlns:a16="http://schemas.microsoft.com/office/drawing/2014/main" id="{F29BB4E4-C360-950F-FC13-1C6EECEFC767}"/>
              </a:ext>
            </a:extLst>
          </p:cNvPr>
          <p:cNvSpPr txBox="1"/>
          <p:nvPr/>
        </p:nvSpPr>
        <p:spPr>
          <a:xfrm>
            <a:off x="3482306" y="3518368"/>
            <a:ext cx="1477645" cy="228908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lvl="0" indent="15240" algn="ctr" defTabSz="914400" eaLnBrk="1" fontAlgn="auto" latinLnBrk="0" hangingPunct="1">
              <a:lnSpc>
                <a:spcPts val="1510"/>
              </a:lnSpc>
              <a:spcBef>
                <a:spcPts val="2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2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Umbergaon</a:t>
            </a:r>
            <a:r>
              <a:rPr kumimoji="0" lang="en-US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, India</a:t>
            </a:r>
          </a:p>
        </p:txBody>
      </p:sp>
      <p:sp>
        <p:nvSpPr>
          <p:cNvPr id="22" name="Rectángulo 22">
            <a:extLst>
              <a:ext uri="{FF2B5EF4-FFF2-40B4-BE49-F238E27FC236}">
                <a16:creationId xmlns:a16="http://schemas.microsoft.com/office/drawing/2014/main" id="{A9845268-E187-EA75-AB4A-A3F890DD1B7E}"/>
              </a:ext>
            </a:extLst>
          </p:cNvPr>
          <p:cNvSpPr/>
          <p:nvPr/>
        </p:nvSpPr>
        <p:spPr>
          <a:xfrm>
            <a:off x="3384877" y="3975842"/>
            <a:ext cx="1947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94273"/>
              </a:buClr>
            </a:pPr>
            <a:r>
              <a:rPr lang="en-US" sz="1200" dirty="0">
                <a:solidFill>
                  <a:srgbClr val="000000"/>
                </a:solidFill>
                <a:latin typeface="Lato Light" panose="020F0302020204030203" pitchFamily="34" charset="77"/>
              </a:rPr>
              <a:t>All standard grades, duplex, super duplex &amp; Nickel Alloys  Straight and U bends, wide approvals. </a:t>
            </a:r>
          </a:p>
        </p:txBody>
      </p:sp>
      <p:graphicFrame>
        <p:nvGraphicFramePr>
          <p:cNvPr id="33" name="Object 32">
            <a:hlinkClick r:id="rId10"/>
            <a:extLst>
              <a:ext uri="{FF2B5EF4-FFF2-40B4-BE49-F238E27FC236}">
                <a16:creationId xmlns:a16="http://schemas.microsoft.com/office/drawing/2014/main" id="{AF9324C9-3361-5753-B946-B2B523D65D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6134" y="1625721"/>
          <a:ext cx="1624361" cy="80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4371900" imgH="2457182" progId="AcroExch.Document.DC">
                  <p:embed/>
                </p:oleObj>
              </mc:Choice>
              <mc:Fallback>
                <p:oleObj name="Acrobat Document" r:id="rId11" imgW="4371900" imgH="2457182" progId="AcroExch.Document.DC">
                  <p:embed/>
                  <p:pic>
                    <p:nvPicPr>
                      <p:cNvPr id="33" name="Object 32">
                        <a:hlinkClick r:id="rId10"/>
                        <a:extLst>
                          <a:ext uri="{FF2B5EF4-FFF2-40B4-BE49-F238E27FC236}">
                            <a16:creationId xmlns:a16="http://schemas.microsoft.com/office/drawing/2014/main" id="{AF9324C9-3361-5753-B946-B2B523D65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06134" y="1625721"/>
                        <a:ext cx="1624361" cy="806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bject 13">
            <a:extLst>
              <a:ext uri="{FF2B5EF4-FFF2-40B4-BE49-F238E27FC236}">
                <a16:creationId xmlns:a16="http://schemas.microsoft.com/office/drawing/2014/main" id="{847F0453-644A-8087-CBE6-3223EE378925}"/>
              </a:ext>
            </a:extLst>
          </p:cNvPr>
          <p:cNvSpPr txBox="1"/>
          <p:nvPr/>
        </p:nvSpPr>
        <p:spPr>
          <a:xfrm>
            <a:off x="5332143" y="3563844"/>
            <a:ext cx="1489710" cy="228908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lvl="0" indent="5715" algn="ctr" defTabSz="914400" eaLnBrk="1" fontAlgn="auto" latinLnBrk="0" hangingPunct="1">
              <a:lnSpc>
                <a:spcPts val="1510"/>
              </a:lnSpc>
              <a:spcBef>
                <a:spcPts val="2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Greenville, U.S.A</a:t>
            </a:r>
          </a:p>
        </p:txBody>
      </p:sp>
      <p:sp>
        <p:nvSpPr>
          <p:cNvPr id="43" name="Rectángulo 21">
            <a:extLst>
              <a:ext uri="{FF2B5EF4-FFF2-40B4-BE49-F238E27FC236}">
                <a16:creationId xmlns:a16="http://schemas.microsoft.com/office/drawing/2014/main" id="{20170986-BF80-9B49-1D3D-35288C5E5622}"/>
              </a:ext>
            </a:extLst>
          </p:cNvPr>
          <p:cNvSpPr/>
          <p:nvPr/>
        </p:nvSpPr>
        <p:spPr>
          <a:xfrm>
            <a:off x="5329709" y="4021318"/>
            <a:ext cx="1720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94273"/>
              </a:buClr>
            </a:pPr>
            <a:r>
              <a:rPr lang="en-US" sz="1200" dirty="0">
                <a:solidFill>
                  <a:srgbClr val="000000"/>
                </a:solidFill>
                <a:latin typeface="Lato Light" panose="020F0302020204030203" pitchFamily="34" charset="77"/>
              </a:rPr>
              <a:t>Quick deliveries for  turn around jobs, wide range of grades.</a:t>
            </a:r>
          </a:p>
        </p:txBody>
      </p:sp>
    </p:spTree>
    <p:extLst>
      <p:ext uri="{BB962C8B-B14F-4D97-AF65-F5344CB8AC3E}">
        <p14:creationId xmlns:p14="http://schemas.microsoft.com/office/powerpoint/2010/main" val="2303595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0506A-4E89-77DF-9F96-433CA8D61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5BADD719-C0B9-45BC-8DCA-D020D597C3A3}"/>
              </a:ext>
            </a:extLst>
          </p:cNvPr>
          <p:cNvSpPr txBox="1"/>
          <p:nvPr/>
        </p:nvSpPr>
        <p:spPr>
          <a:xfrm>
            <a:off x="664259" y="137788"/>
            <a:ext cx="8737805" cy="511037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-90" normalizeH="0" baseline="0" noProof="0" dirty="0">
                <a:ln>
                  <a:noFill/>
                </a:ln>
                <a:solidFill>
                  <a:srgbClr val="F84273"/>
                </a:solidFill>
                <a:effectLst/>
                <a:uLnTx/>
                <a:uFillTx/>
                <a:latin typeface="Tahoma"/>
                <a:cs typeface="Tahoma"/>
              </a:rPr>
              <a:t>GLOBAL FOOTPRINT</a:t>
            </a: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37763062-9771-3B71-68B7-D0A437431932}"/>
              </a:ext>
            </a:extLst>
          </p:cNvPr>
          <p:cNvSpPr txBox="1"/>
          <p:nvPr/>
        </p:nvSpPr>
        <p:spPr>
          <a:xfrm>
            <a:off x="2074796" y="2933827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01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FDC5E517-5376-F6D8-DDA2-E432CF229DE2}"/>
              </a:ext>
            </a:extLst>
          </p:cNvPr>
          <p:cNvSpPr txBox="1"/>
          <p:nvPr/>
        </p:nvSpPr>
        <p:spPr>
          <a:xfrm>
            <a:off x="4009387" y="2933827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02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C758D392-B3D5-AEC1-29A6-5E0FFE7F9235}"/>
              </a:ext>
            </a:extLst>
          </p:cNvPr>
          <p:cNvSpPr txBox="1"/>
          <p:nvPr/>
        </p:nvSpPr>
        <p:spPr>
          <a:xfrm>
            <a:off x="5891527" y="2933827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03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54495405-4CB9-8C79-978F-6C0F24264253}"/>
              </a:ext>
            </a:extLst>
          </p:cNvPr>
          <p:cNvSpPr txBox="1"/>
          <p:nvPr/>
        </p:nvSpPr>
        <p:spPr>
          <a:xfrm>
            <a:off x="7805035" y="2933827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04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7" name="object 57">
            <a:extLst>
              <a:ext uri="{FF2B5EF4-FFF2-40B4-BE49-F238E27FC236}">
                <a16:creationId xmlns:a16="http://schemas.microsoft.com/office/drawing/2014/main" id="{82526DE8-1DFD-7ED7-AF02-0F7EA333645D}"/>
              </a:ext>
            </a:extLst>
          </p:cNvPr>
          <p:cNvSpPr txBox="1"/>
          <p:nvPr/>
        </p:nvSpPr>
        <p:spPr>
          <a:xfrm>
            <a:off x="9811000" y="2933827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05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5AADBB97-B914-358E-C22E-9CDC722E0028}"/>
              </a:ext>
            </a:extLst>
          </p:cNvPr>
          <p:cNvSpPr txBox="1"/>
          <p:nvPr/>
        </p:nvSpPr>
        <p:spPr>
          <a:xfrm>
            <a:off x="10838631" y="2933827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06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aphicFrame>
        <p:nvGraphicFramePr>
          <p:cNvPr id="1039" name="Object 1038">
            <a:extLst>
              <a:ext uri="{FF2B5EF4-FFF2-40B4-BE49-F238E27FC236}">
                <a16:creationId xmlns:a16="http://schemas.microsoft.com/office/drawing/2014/main" id="{FE6ECC1A-4E2E-5BD6-3888-E7CD269457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250036"/>
              </p:ext>
            </p:extLst>
          </p:nvPr>
        </p:nvGraphicFramePr>
        <p:xfrm>
          <a:off x="506413" y="893814"/>
          <a:ext cx="111760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176000" imgH="4546600" progId="Excel.Sheet.12">
                  <p:embed/>
                </p:oleObj>
              </mc:Choice>
              <mc:Fallback>
                <p:oleObj name="Worksheet" r:id="rId3" imgW="11176000" imgH="4546600" progId="Excel.Sheet.12">
                  <p:embed/>
                  <p:pic>
                    <p:nvPicPr>
                      <p:cNvPr id="1039" name="Object 1038">
                        <a:extLst>
                          <a:ext uri="{FF2B5EF4-FFF2-40B4-BE49-F238E27FC236}">
                            <a16:creationId xmlns:a16="http://schemas.microsoft.com/office/drawing/2014/main" id="{FE6ECC1A-4E2E-5BD6-3888-E7CD269457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413" y="893814"/>
                        <a:ext cx="11176000" cy="454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647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6450C5-8F2F-746A-EF27-3CBD58FB0A60}"/>
              </a:ext>
            </a:extLst>
          </p:cNvPr>
          <p:cNvSpPr/>
          <p:nvPr/>
        </p:nvSpPr>
        <p:spPr>
          <a:xfrm>
            <a:off x="1651820" y="387038"/>
            <a:ext cx="654699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SR. NO</a:t>
            </a:r>
            <a:endParaRPr lang="en-US" sz="11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B8F407-4DDB-D1C6-9BFA-CE9D56E63899}"/>
              </a:ext>
            </a:extLst>
          </p:cNvPr>
          <p:cNvSpPr/>
          <p:nvPr/>
        </p:nvSpPr>
        <p:spPr>
          <a:xfrm>
            <a:off x="2329266" y="387038"/>
            <a:ext cx="1456154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D2C540-BB2C-491E-E6AD-ED4487E1F756}"/>
              </a:ext>
            </a:extLst>
          </p:cNvPr>
          <p:cNvSpPr/>
          <p:nvPr/>
        </p:nvSpPr>
        <p:spPr>
          <a:xfrm>
            <a:off x="3785419" y="387038"/>
            <a:ext cx="1600571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82815F-C7EA-B128-B65B-5CA1C9DC6267}"/>
              </a:ext>
            </a:extLst>
          </p:cNvPr>
          <p:cNvSpPr/>
          <p:nvPr/>
        </p:nvSpPr>
        <p:spPr>
          <a:xfrm>
            <a:off x="5383164" y="387037"/>
            <a:ext cx="1066800" cy="389607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NAME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C0C85-447D-84D2-14FB-447062D27F2D}"/>
              </a:ext>
            </a:extLst>
          </p:cNvPr>
          <p:cNvSpPr/>
          <p:nvPr/>
        </p:nvSpPr>
        <p:spPr>
          <a:xfrm>
            <a:off x="6449964" y="387038"/>
            <a:ext cx="1066800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SBER AUSTRIA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311EF-48E0-2A3B-97E1-A5D47B473CEF}"/>
              </a:ext>
            </a:extLst>
          </p:cNvPr>
          <p:cNvSpPr/>
          <p:nvPr/>
        </p:nvSpPr>
        <p:spPr>
          <a:xfrm>
            <a:off x="7516764" y="387038"/>
            <a:ext cx="1066800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TTI</a:t>
            </a:r>
          </a:p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SPAIN</a:t>
            </a:r>
            <a:endParaRPr lang="en-US" sz="11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9648DC-4F50-E7C8-E3A6-007CC9142D90}"/>
              </a:ext>
            </a:extLst>
          </p:cNvPr>
          <p:cNvSpPr/>
          <p:nvPr/>
        </p:nvSpPr>
        <p:spPr>
          <a:xfrm>
            <a:off x="8583564" y="387038"/>
            <a:ext cx="1066800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SALEM</a:t>
            </a:r>
          </a:p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</a:t>
            </a:r>
            <a:endParaRPr lang="en-US" sz="11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CCAFAE-EED7-2E4E-C49F-F97DA8C5D51F}"/>
              </a:ext>
            </a:extLst>
          </p:cNvPr>
          <p:cNvSpPr/>
          <p:nvPr/>
        </p:nvSpPr>
        <p:spPr>
          <a:xfrm>
            <a:off x="9650364" y="387038"/>
            <a:ext cx="1066800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DURANT</a:t>
            </a:r>
          </a:p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</a:t>
            </a:r>
            <a:endParaRPr lang="en-US" sz="11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A4377C-A458-1D75-7E29-E2319B6F642C}"/>
              </a:ext>
            </a:extLst>
          </p:cNvPr>
          <p:cNvSpPr/>
          <p:nvPr/>
        </p:nvSpPr>
        <p:spPr>
          <a:xfrm>
            <a:off x="10717164" y="387038"/>
            <a:ext cx="1066800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TTP</a:t>
            </a:r>
          </a:p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INDIA</a:t>
            </a:r>
            <a:endParaRPr lang="en-US" sz="11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191C8-6CB2-F64E-A970-1F0B3B27A9DD}"/>
              </a:ext>
            </a:extLst>
          </p:cNvPr>
          <p:cNvSpPr/>
          <p:nvPr/>
        </p:nvSpPr>
        <p:spPr>
          <a:xfrm>
            <a:off x="1651821" y="762139"/>
            <a:ext cx="659804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A1F50F-D7C9-9AAF-6E9B-4EC761DB3AAF}"/>
              </a:ext>
            </a:extLst>
          </p:cNvPr>
          <p:cNvSpPr/>
          <p:nvPr/>
        </p:nvSpPr>
        <p:spPr>
          <a:xfrm>
            <a:off x="2346065" y="781355"/>
            <a:ext cx="1457823" cy="3298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S30403, S30400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975F2B-13A4-7315-9937-440725162D79}"/>
              </a:ext>
            </a:extLst>
          </p:cNvPr>
          <p:cNvSpPr/>
          <p:nvPr/>
        </p:nvSpPr>
        <p:spPr>
          <a:xfrm>
            <a:off x="585020" y="762138"/>
            <a:ext cx="1066800" cy="4190060"/>
          </a:xfrm>
          <a:prstGeom prst="rect">
            <a:avLst/>
          </a:prstGeom>
          <a:solidFill>
            <a:srgbClr val="28356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IN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AUSTENITIC</a:t>
            </a:r>
            <a:endParaRPr lang="en-US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object 9">
            <a:extLst>
              <a:ext uri="{FF2B5EF4-FFF2-40B4-BE49-F238E27FC236}">
                <a16:creationId xmlns:a16="http://schemas.microsoft.com/office/drawing/2014/main" id="{F9CEB26B-41C9-F96D-59FB-B41CE7B1394B}"/>
              </a:ext>
            </a:extLst>
          </p:cNvPr>
          <p:cNvSpPr txBox="1"/>
          <p:nvPr/>
        </p:nvSpPr>
        <p:spPr>
          <a:xfrm>
            <a:off x="588092" y="-118750"/>
            <a:ext cx="8737805" cy="511037"/>
          </a:xfrm>
          <a:prstGeom prst="rect">
            <a:avLst/>
          </a:prstGeom>
        </p:spPr>
        <p:txBody>
          <a:bodyPr vert="horz" wrap="square" lIns="0" tIns="170815" rIns="0" bIns="0" rtlCol="0" anchor="ctr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-90" normalizeH="0" baseline="0" noProof="0" dirty="0">
                <a:ln>
                  <a:noFill/>
                </a:ln>
                <a:solidFill>
                  <a:srgbClr val="F84273"/>
                </a:solidFill>
                <a:effectLst/>
                <a:uLnTx/>
                <a:uFillTx/>
                <a:latin typeface="Tahoma"/>
                <a:cs typeface="Tahoma"/>
              </a:rPr>
              <a:t>WIDE RANGE OF ALLOYS – HEAT EXCHANGER APPLICATIONS 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4A074465-9CD7-A3AB-F93C-940FE622099A}"/>
              </a:ext>
            </a:extLst>
          </p:cNvPr>
          <p:cNvSpPr/>
          <p:nvPr/>
        </p:nvSpPr>
        <p:spPr>
          <a:xfrm>
            <a:off x="585019" y="384447"/>
            <a:ext cx="1066800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GRADES</a:t>
            </a:r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5B4AB01D-8D98-E1B3-43F2-B387B91F4265}"/>
              </a:ext>
            </a:extLst>
          </p:cNvPr>
          <p:cNvSpPr/>
          <p:nvPr/>
        </p:nvSpPr>
        <p:spPr>
          <a:xfrm>
            <a:off x="3781427" y="788447"/>
            <a:ext cx="1604564" cy="2814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1.4306, 1.4301, 1.4307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35326AA2-EA15-88A8-24A9-CC64BDD53444}"/>
              </a:ext>
            </a:extLst>
          </p:cNvPr>
          <p:cNvSpPr/>
          <p:nvPr/>
        </p:nvSpPr>
        <p:spPr>
          <a:xfrm>
            <a:off x="5404119" y="784198"/>
            <a:ext cx="1066800" cy="2890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304L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16ED61E4-B01E-5D6D-6ED0-D8376312A200}"/>
              </a:ext>
            </a:extLst>
          </p:cNvPr>
          <p:cNvSpPr/>
          <p:nvPr/>
        </p:nvSpPr>
        <p:spPr>
          <a:xfrm>
            <a:off x="1661186" y="1081687"/>
            <a:ext cx="652659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5F9A80A-936B-CFC3-C7B3-6D3D9F6F1784}"/>
              </a:ext>
            </a:extLst>
          </p:cNvPr>
          <p:cNvSpPr/>
          <p:nvPr/>
        </p:nvSpPr>
        <p:spPr>
          <a:xfrm>
            <a:off x="2346064" y="1070857"/>
            <a:ext cx="1442834" cy="264788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S30409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2002680-C168-1BC8-E67C-6BCF0CE7F75D}"/>
              </a:ext>
            </a:extLst>
          </p:cNvPr>
          <p:cNvSpPr/>
          <p:nvPr/>
        </p:nvSpPr>
        <p:spPr>
          <a:xfrm>
            <a:off x="3785419" y="1076296"/>
            <a:ext cx="1597745" cy="26761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IN" sz="1000" u="none" strike="noStrike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1.4301</a:t>
            </a:r>
            <a:endParaRPr lang="en-IN" sz="1000" b="0" i="0" u="none" strike="noStrike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314D5428-42ED-D549-C888-B4711892FE9A}"/>
              </a:ext>
            </a:extLst>
          </p:cNvPr>
          <p:cNvSpPr/>
          <p:nvPr/>
        </p:nvSpPr>
        <p:spPr>
          <a:xfrm>
            <a:off x="5389984" y="1075050"/>
            <a:ext cx="1066800" cy="279368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304H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AB61DE3A-003A-E462-8A72-C9F6BCE2BC85}"/>
              </a:ext>
            </a:extLst>
          </p:cNvPr>
          <p:cNvSpPr/>
          <p:nvPr/>
        </p:nvSpPr>
        <p:spPr>
          <a:xfrm>
            <a:off x="1669017" y="1347626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E9AF42CE-A588-A064-AC29-A0699516F11F}"/>
              </a:ext>
            </a:extLst>
          </p:cNvPr>
          <p:cNvSpPr/>
          <p:nvPr/>
        </p:nvSpPr>
        <p:spPr>
          <a:xfrm>
            <a:off x="2346064" y="1358697"/>
            <a:ext cx="1425424" cy="2858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S31603, S31600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216EBF0C-0A22-DF2A-6F35-AB5F1E2F0246}"/>
              </a:ext>
            </a:extLst>
          </p:cNvPr>
          <p:cNvSpPr/>
          <p:nvPr/>
        </p:nvSpPr>
        <p:spPr>
          <a:xfrm>
            <a:off x="3768173" y="1353728"/>
            <a:ext cx="1622975" cy="277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1.4401, 1.4404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8F5082E5-80C2-250B-2999-3E82BD6A154F}"/>
              </a:ext>
            </a:extLst>
          </p:cNvPr>
          <p:cNvSpPr/>
          <p:nvPr/>
        </p:nvSpPr>
        <p:spPr>
          <a:xfrm>
            <a:off x="5401177" y="1352670"/>
            <a:ext cx="1066800" cy="3001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316L.</a:t>
            </a: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E7A1DA68-EE94-54D9-6B63-8555C7B5B9D7}"/>
              </a:ext>
            </a:extLst>
          </p:cNvPr>
          <p:cNvSpPr/>
          <p:nvPr/>
        </p:nvSpPr>
        <p:spPr>
          <a:xfrm>
            <a:off x="1669016" y="1637629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3E34E1F1-D983-3E9A-80A0-8C5CF1F084F0}"/>
              </a:ext>
            </a:extLst>
          </p:cNvPr>
          <p:cNvSpPr/>
          <p:nvPr/>
        </p:nvSpPr>
        <p:spPr>
          <a:xfrm>
            <a:off x="2350202" y="1637630"/>
            <a:ext cx="1429271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S31603, S31600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D00792CA-26F0-E69D-827C-631412B50043}"/>
              </a:ext>
            </a:extLst>
          </p:cNvPr>
          <p:cNvSpPr/>
          <p:nvPr/>
        </p:nvSpPr>
        <p:spPr>
          <a:xfrm>
            <a:off x="3787459" y="1654698"/>
            <a:ext cx="1595705" cy="27379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1.4435, 1.4436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CB14FC8C-6D42-100B-BA4F-09BA0A7B192A}"/>
              </a:ext>
            </a:extLst>
          </p:cNvPr>
          <p:cNvSpPr/>
          <p:nvPr/>
        </p:nvSpPr>
        <p:spPr>
          <a:xfrm>
            <a:off x="5378656" y="1664430"/>
            <a:ext cx="1066800" cy="25657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316L High Moly,.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BD827420-65B6-16A4-AD2A-27DCD5371378}"/>
              </a:ext>
            </a:extLst>
          </p:cNvPr>
          <p:cNvSpPr/>
          <p:nvPr/>
        </p:nvSpPr>
        <p:spPr>
          <a:xfrm>
            <a:off x="1674962" y="1941815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A013521B-43E1-FD2E-A0A0-F23171FC9447}"/>
              </a:ext>
            </a:extLst>
          </p:cNvPr>
          <p:cNvSpPr/>
          <p:nvPr/>
        </p:nvSpPr>
        <p:spPr>
          <a:xfrm>
            <a:off x="2350202" y="1941816"/>
            <a:ext cx="1421286" cy="27622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S31653, S31653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40806B2C-D605-0165-CF63-531314028171}"/>
              </a:ext>
            </a:extLst>
          </p:cNvPr>
          <p:cNvSpPr/>
          <p:nvPr/>
        </p:nvSpPr>
        <p:spPr>
          <a:xfrm>
            <a:off x="3794252" y="1936761"/>
            <a:ext cx="1579896" cy="30652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1.4910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F9D49478-3CEA-A618-F957-B749DE733C3B}"/>
              </a:ext>
            </a:extLst>
          </p:cNvPr>
          <p:cNvSpPr/>
          <p:nvPr/>
        </p:nvSpPr>
        <p:spPr>
          <a:xfrm>
            <a:off x="5367900" y="1945661"/>
            <a:ext cx="1082063" cy="2694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316LN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D724C235-E7DE-C20B-4311-3FD8D1E1B1EF}"/>
              </a:ext>
            </a:extLst>
          </p:cNvPr>
          <p:cNvSpPr/>
          <p:nvPr/>
        </p:nvSpPr>
        <p:spPr>
          <a:xfrm>
            <a:off x="1674565" y="2248819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3BA6EA9E-46FA-96B8-054C-80BA77250581}"/>
              </a:ext>
            </a:extLst>
          </p:cNvPr>
          <p:cNvSpPr/>
          <p:nvPr/>
        </p:nvSpPr>
        <p:spPr>
          <a:xfrm>
            <a:off x="2358516" y="2248820"/>
            <a:ext cx="1403955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S31700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8ADB411D-50DC-3FFA-C88A-1C19EDE7EA5B}"/>
              </a:ext>
            </a:extLst>
          </p:cNvPr>
          <p:cNvSpPr/>
          <p:nvPr/>
        </p:nvSpPr>
        <p:spPr>
          <a:xfrm>
            <a:off x="3785419" y="2255791"/>
            <a:ext cx="1579896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1.4438</a:t>
            </a: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3CBEAC41-A299-E2E6-4C19-E542919CC695}"/>
              </a:ext>
            </a:extLst>
          </p:cNvPr>
          <p:cNvSpPr/>
          <p:nvPr/>
        </p:nvSpPr>
        <p:spPr>
          <a:xfrm>
            <a:off x="5374963" y="2255792"/>
            <a:ext cx="1066800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317L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88253363-4FAC-2302-1700-24B7F9475C9C}"/>
              </a:ext>
            </a:extLst>
          </p:cNvPr>
          <p:cNvSpPr/>
          <p:nvPr/>
        </p:nvSpPr>
        <p:spPr>
          <a:xfrm>
            <a:off x="1685805" y="2553585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884175F1-0A86-E657-2D03-D669F0E0D9F1}"/>
              </a:ext>
            </a:extLst>
          </p:cNvPr>
          <p:cNvSpPr/>
          <p:nvPr/>
        </p:nvSpPr>
        <p:spPr>
          <a:xfrm>
            <a:off x="2347024" y="2560998"/>
            <a:ext cx="1421149" cy="2609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S31725, S31726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9130308C-FA5D-6BB6-CA13-501430AC7F25}"/>
              </a:ext>
            </a:extLst>
          </p:cNvPr>
          <p:cNvSpPr/>
          <p:nvPr/>
        </p:nvSpPr>
        <p:spPr>
          <a:xfrm>
            <a:off x="3789501" y="2552641"/>
            <a:ext cx="1575814" cy="2761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1.4439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9C311BEE-521E-0B51-F8E1-3B6697EC8800}"/>
              </a:ext>
            </a:extLst>
          </p:cNvPr>
          <p:cNvSpPr/>
          <p:nvPr/>
        </p:nvSpPr>
        <p:spPr>
          <a:xfrm>
            <a:off x="5367901" y="2570906"/>
            <a:ext cx="1066800" cy="2579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317LM / LMN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1C7ABAF5-770C-2A27-0E88-9E797DAD2DFC}"/>
              </a:ext>
            </a:extLst>
          </p:cNvPr>
          <p:cNvSpPr/>
          <p:nvPr/>
        </p:nvSpPr>
        <p:spPr>
          <a:xfrm>
            <a:off x="1669211" y="2822727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04F7C2B8-7F7C-7E36-1F73-8C40BFB7DBF8}"/>
              </a:ext>
            </a:extLst>
          </p:cNvPr>
          <p:cNvSpPr/>
          <p:nvPr/>
        </p:nvSpPr>
        <p:spPr>
          <a:xfrm>
            <a:off x="2355689" y="2815192"/>
            <a:ext cx="1419868" cy="29958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S31635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9706DA15-0BE9-1CD9-132F-B9743F3B034B}"/>
              </a:ext>
            </a:extLst>
          </p:cNvPr>
          <p:cNvSpPr/>
          <p:nvPr/>
        </p:nvSpPr>
        <p:spPr>
          <a:xfrm>
            <a:off x="3758963" y="2819783"/>
            <a:ext cx="1606352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1.4571</a:t>
            </a: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9E0948C0-256F-B42F-AC4A-37C247B1B26D}"/>
              </a:ext>
            </a:extLst>
          </p:cNvPr>
          <p:cNvSpPr/>
          <p:nvPr/>
        </p:nvSpPr>
        <p:spPr>
          <a:xfrm>
            <a:off x="5373102" y="2810646"/>
            <a:ext cx="1066800" cy="29450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316Ti</a:t>
            </a: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781AF32A-9723-9F08-8476-74D707744D19}"/>
              </a:ext>
            </a:extLst>
          </p:cNvPr>
          <p:cNvSpPr/>
          <p:nvPr/>
        </p:nvSpPr>
        <p:spPr>
          <a:xfrm>
            <a:off x="1684990" y="3148988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1FB82C24-0771-6A4C-A235-829889F8A380}"/>
              </a:ext>
            </a:extLst>
          </p:cNvPr>
          <p:cNvSpPr/>
          <p:nvPr/>
        </p:nvSpPr>
        <p:spPr>
          <a:xfrm>
            <a:off x="2370876" y="3134462"/>
            <a:ext cx="1380102" cy="31599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S32100 / S32109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E35B78C0-56B3-9D09-7BB4-3B0048777141}"/>
              </a:ext>
            </a:extLst>
          </p:cNvPr>
          <p:cNvSpPr/>
          <p:nvPr/>
        </p:nvSpPr>
        <p:spPr>
          <a:xfrm>
            <a:off x="3769627" y="3130432"/>
            <a:ext cx="1606352" cy="31341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1.4541 / 1.4878</a:t>
            </a: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897324D7-4B8C-30BE-4C45-5CBC960E15E7}"/>
              </a:ext>
            </a:extLst>
          </p:cNvPr>
          <p:cNvSpPr/>
          <p:nvPr/>
        </p:nvSpPr>
        <p:spPr>
          <a:xfrm>
            <a:off x="5391951" y="3130432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321 / 321 H</a:t>
            </a: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2107B7A6-1E2D-34F1-42D5-BFC9FDB44E71}"/>
              </a:ext>
            </a:extLst>
          </p:cNvPr>
          <p:cNvSpPr/>
          <p:nvPr/>
        </p:nvSpPr>
        <p:spPr>
          <a:xfrm>
            <a:off x="1669636" y="3442968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AE307963-B313-2AB2-3AAC-70D2DBF4EF9E}"/>
              </a:ext>
            </a:extLst>
          </p:cNvPr>
          <p:cNvSpPr/>
          <p:nvPr/>
        </p:nvSpPr>
        <p:spPr>
          <a:xfrm>
            <a:off x="2361256" y="3444640"/>
            <a:ext cx="1380101" cy="28916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S31002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F8BDA614-8732-BAD6-725D-388DD22D98F5}"/>
              </a:ext>
            </a:extLst>
          </p:cNvPr>
          <p:cNvSpPr/>
          <p:nvPr/>
        </p:nvSpPr>
        <p:spPr>
          <a:xfrm>
            <a:off x="3747781" y="3441495"/>
            <a:ext cx="1606352" cy="29688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1.4335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95723470-E3A9-87E1-74AC-91FF61FC6FA4}"/>
              </a:ext>
            </a:extLst>
          </p:cNvPr>
          <p:cNvSpPr/>
          <p:nvPr/>
        </p:nvSpPr>
        <p:spPr>
          <a:xfrm>
            <a:off x="5381648" y="3470384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25-21</a:t>
            </a: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49D36F73-21A5-4746-EBB4-D5F7F26CA264}"/>
              </a:ext>
            </a:extLst>
          </p:cNvPr>
          <p:cNvSpPr/>
          <p:nvPr/>
        </p:nvSpPr>
        <p:spPr>
          <a:xfrm>
            <a:off x="1674952" y="3740332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6C2F357A-8C79-DC67-19DD-7EE05DBAB773}"/>
              </a:ext>
            </a:extLst>
          </p:cNvPr>
          <p:cNvSpPr/>
          <p:nvPr/>
        </p:nvSpPr>
        <p:spPr>
          <a:xfrm>
            <a:off x="2359694" y="3730210"/>
            <a:ext cx="1380101" cy="30900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S32109, S34700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5386976D-B185-AA4B-1FCE-149780C7CDE6}"/>
              </a:ext>
            </a:extLst>
          </p:cNvPr>
          <p:cNvSpPr/>
          <p:nvPr/>
        </p:nvSpPr>
        <p:spPr>
          <a:xfrm>
            <a:off x="3735787" y="3735851"/>
            <a:ext cx="1618346" cy="3230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1.4550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2FCC0F5F-0B74-58C3-6FED-F601BE196400}"/>
              </a:ext>
            </a:extLst>
          </p:cNvPr>
          <p:cNvSpPr/>
          <p:nvPr/>
        </p:nvSpPr>
        <p:spPr>
          <a:xfrm>
            <a:off x="5359963" y="3738203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347 / 347H</a:t>
            </a: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A676D156-DAB2-3670-0870-C7519D04E49A}"/>
              </a:ext>
            </a:extLst>
          </p:cNvPr>
          <p:cNvSpPr/>
          <p:nvPr/>
        </p:nvSpPr>
        <p:spPr>
          <a:xfrm>
            <a:off x="1679227" y="4061383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6D559702-B19C-FE1B-03DF-727BDB279177}"/>
              </a:ext>
            </a:extLst>
          </p:cNvPr>
          <p:cNvSpPr/>
          <p:nvPr/>
        </p:nvSpPr>
        <p:spPr>
          <a:xfrm>
            <a:off x="2355689" y="4058904"/>
            <a:ext cx="1403274" cy="30395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S30908, S30909</a:t>
            </a: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8A2155DF-A9DA-51BF-EECB-EB7F20C52B68}"/>
              </a:ext>
            </a:extLst>
          </p:cNvPr>
          <p:cNvSpPr/>
          <p:nvPr/>
        </p:nvSpPr>
        <p:spPr>
          <a:xfrm>
            <a:off x="3754328" y="4048555"/>
            <a:ext cx="1606353" cy="3292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1.4833</a:t>
            </a: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996A9C08-951A-FB83-D044-99EC448C7F39}"/>
              </a:ext>
            </a:extLst>
          </p:cNvPr>
          <p:cNvSpPr/>
          <p:nvPr/>
        </p:nvSpPr>
        <p:spPr>
          <a:xfrm>
            <a:off x="5346439" y="4055432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309S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9684826D-F102-6F7C-F25C-CDE0FE4FE213}"/>
              </a:ext>
            </a:extLst>
          </p:cNvPr>
          <p:cNvSpPr/>
          <p:nvPr/>
        </p:nvSpPr>
        <p:spPr>
          <a:xfrm>
            <a:off x="1682200" y="4355363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9BC7E415-5994-DE38-C8E8-E05B8DD82A0C}"/>
              </a:ext>
            </a:extLst>
          </p:cNvPr>
          <p:cNvSpPr/>
          <p:nvPr/>
        </p:nvSpPr>
        <p:spPr>
          <a:xfrm>
            <a:off x="2355689" y="4373253"/>
            <a:ext cx="1348812" cy="2706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309S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CD553163-D5B0-DAEE-19F5-1D60AD1C964B}"/>
              </a:ext>
            </a:extLst>
          </p:cNvPr>
          <p:cNvSpPr/>
          <p:nvPr/>
        </p:nvSpPr>
        <p:spPr>
          <a:xfrm>
            <a:off x="3712485" y="4371610"/>
            <a:ext cx="1634313" cy="2902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1.4845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20E16812-74A1-D1EB-2E66-14D10A8E2E6C}"/>
              </a:ext>
            </a:extLst>
          </p:cNvPr>
          <p:cNvSpPr/>
          <p:nvPr/>
        </p:nvSpPr>
        <p:spPr>
          <a:xfrm>
            <a:off x="5346439" y="4360766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310 / 310 S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51392C96-D734-8BB3-6C63-62CBC42575CF}"/>
              </a:ext>
            </a:extLst>
          </p:cNvPr>
          <p:cNvSpPr/>
          <p:nvPr/>
        </p:nvSpPr>
        <p:spPr>
          <a:xfrm>
            <a:off x="1691751" y="4660866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2A8E7D09-9E1D-ADAE-A2F5-BBB5F9DFB819}"/>
              </a:ext>
            </a:extLst>
          </p:cNvPr>
          <p:cNvSpPr/>
          <p:nvPr/>
        </p:nvSpPr>
        <p:spPr>
          <a:xfrm>
            <a:off x="2363881" y="4661907"/>
            <a:ext cx="1340619" cy="30043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S30815</a:t>
            </a: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F0DCC81E-11F8-F1E6-7DB6-31D861710EC6}"/>
              </a:ext>
            </a:extLst>
          </p:cNvPr>
          <p:cNvSpPr/>
          <p:nvPr/>
        </p:nvSpPr>
        <p:spPr>
          <a:xfrm>
            <a:off x="3712484" y="4661907"/>
            <a:ext cx="1626330" cy="320631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1.4835</a:t>
            </a: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50B33BBB-2564-CD20-6346-8EB26AD72D80}"/>
              </a:ext>
            </a:extLst>
          </p:cNvPr>
          <p:cNvSpPr/>
          <p:nvPr/>
        </p:nvSpPr>
        <p:spPr>
          <a:xfrm>
            <a:off x="5355299" y="4659895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253MA</a:t>
            </a:r>
            <a:endParaRPr lang="en-US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13B4E4EA-1943-5FC0-20CD-AC7773E7E7D5}"/>
              </a:ext>
            </a:extLst>
          </p:cNvPr>
          <p:cNvSpPr/>
          <p:nvPr/>
        </p:nvSpPr>
        <p:spPr>
          <a:xfrm>
            <a:off x="1685223" y="4974776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EBD71318-6398-E394-2240-A5E278E8E36B}"/>
              </a:ext>
            </a:extLst>
          </p:cNvPr>
          <p:cNvSpPr/>
          <p:nvPr/>
        </p:nvSpPr>
        <p:spPr>
          <a:xfrm>
            <a:off x="1690539" y="5272140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037A7103-2ACB-9AC8-F97F-0069D1E5A5CF}"/>
              </a:ext>
            </a:extLst>
          </p:cNvPr>
          <p:cNvSpPr/>
          <p:nvPr/>
        </p:nvSpPr>
        <p:spPr>
          <a:xfrm>
            <a:off x="1694814" y="5593191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224868A9-2A5F-6CC7-A07F-6BA4AD3C29E1}"/>
              </a:ext>
            </a:extLst>
          </p:cNvPr>
          <p:cNvSpPr/>
          <p:nvPr/>
        </p:nvSpPr>
        <p:spPr>
          <a:xfrm>
            <a:off x="1697787" y="5887171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F23AA56B-3829-4087-0B3C-1BAA052B11FA}"/>
              </a:ext>
            </a:extLst>
          </p:cNvPr>
          <p:cNvSpPr/>
          <p:nvPr/>
        </p:nvSpPr>
        <p:spPr>
          <a:xfrm>
            <a:off x="1707338" y="6192674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D6C90878-C393-CD9D-032A-C345CB081810}"/>
              </a:ext>
            </a:extLst>
          </p:cNvPr>
          <p:cNvSpPr/>
          <p:nvPr/>
        </p:nvSpPr>
        <p:spPr>
          <a:xfrm>
            <a:off x="1710049" y="6499926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9CFD9030-3920-8E36-1E32-B892AC55A829}"/>
              </a:ext>
            </a:extLst>
          </p:cNvPr>
          <p:cNvSpPr/>
          <p:nvPr/>
        </p:nvSpPr>
        <p:spPr>
          <a:xfrm>
            <a:off x="6471116" y="784197"/>
            <a:ext cx="1066800" cy="2890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7EB0E970-BEC8-276D-5340-735437AD2FF2}"/>
              </a:ext>
            </a:extLst>
          </p:cNvPr>
          <p:cNvSpPr/>
          <p:nvPr/>
        </p:nvSpPr>
        <p:spPr>
          <a:xfrm>
            <a:off x="6466813" y="1075049"/>
            <a:ext cx="1066800" cy="279368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9E6F170C-8AD4-24A0-D9FF-54AC4932B6B2}"/>
              </a:ext>
            </a:extLst>
          </p:cNvPr>
          <p:cNvSpPr/>
          <p:nvPr/>
        </p:nvSpPr>
        <p:spPr>
          <a:xfrm>
            <a:off x="6478006" y="1352669"/>
            <a:ext cx="1066800" cy="3001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E3BD4ED2-404A-9279-6FD5-274E98AA6FF9}"/>
              </a:ext>
            </a:extLst>
          </p:cNvPr>
          <p:cNvSpPr/>
          <p:nvPr/>
        </p:nvSpPr>
        <p:spPr>
          <a:xfrm>
            <a:off x="6455485" y="1664429"/>
            <a:ext cx="1066800" cy="25657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E11BD298-7303-04D2-B8A4-D31A75C38621}"/>
              </a:ext>
            </a:extLst>
          </p:cNvPr>
          <p:cNvSpPr/>
          <p:nvPr/>
        </p:nvSpPr>
        <p:spPr>
          <a:xfrm>
            <a:off x="6444729" y="1945660"/>
            <a:ext cx="1082063" cy="2694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AB8A77A4-92F4-428A-FCDF-98E67E4AF0F6}"/>
              </a:ext>
            </a:extLst>
          </p:cNvPr>
          <p:cNvSpPr/>
          <p:nvPr/>
        </p:nvSpPr>
        <p:spPr>
          <a:xfrm>
            <a:off x="6451792" y="2255791"/>
            <a:ext cx="1066800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299D655C-0932-941C-5159-2BFC5A6A807F}"/>
              </a:ext>
            </a:extLst>
          </p:cNvPr>
          <p:cNvSpPr/>
          <p:nvPr/>
        </p:nvSpPr>
        <p:spPr>
          <a:xfrm>
            <a:off x="6444730" y="2570905"/>
            <a:ext cx="1066800" cy="2579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629F0C9C-7375-C07A-9C03-5011CD675668}"/>
              </a:ext>
            </a:extLst>
          </p:cNvPr>
          <p:cNvSpPr/>
          <p:nvPr/>
        </p:nvSpPr>
        <p:spPr>
          <a:xfrm>
            <a:off x="6449931" y="2810645"/>
            <a:ext cx="1066800" cy="29450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1D71C8D3-CF8E-233B-357D-6E2011DA6BCB}"/>
              </a:ext>
            </a:extLst>
          </p:cNvPr>
          <p:cNvSpPr/>
          <p:nvPr/>
        </p:nvSpPr>
        <p:spPr>
          <a:xfrm>
            <a:off x="6468780" y="3130431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C74552FD-B6AD-1936-1D27-6BE66B5652C7}"/>
              </a:ext>
            </a:extLst>
          </p:cNvPr>
          <p:cNvSpPr/>
          <p:nvPr/>
        </p:nvSpPr>
        <p:spPr>
          <a:xfrm>
            <a:off x="6458477" y="3470383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C91B6561-5351-0A7F-6E25-956F6F079978}"/>
              </a:ext>
            </a:extLst>
          </p:cNvPr>
          <p:cNvSpPr/>
          <p:nvPr/>
        </p:nvSpPr>
        <p:spPr>
          <a:xfrm>
            <a:off x="6436792" y="3738202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90C7103B-EFD7-0646-ECC9-27AF8E043C50}"/>
              </a:ext>
            </a:extLst>
          </p:cNvPr>
          <p:cNvSpPr/>
          <p:nvPr/>
        </p:nvSpPr>
        <p:spPr>
          <a:xfrm>
            <a:off x="6423268" y="4055431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E27A93A6-BF47-816D-A2BB-F1DE28E1B7ED}"/>
              </a:ext>
            </a:extLst>
          </p:cNvPr>
          <p:cNvSpPr/>
          <p:nvPr/>
        </p:nvSpPr>
        <p:spPr>
          <a:xfrm>
            <a:off x="6423268" y="4360765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0315B560-6DA9-E2B9-0E7F-503316C4BED5}"/>
              </a:ext>
            </a:extLst>
          </p:cNvPr>
          <p:cNvSpPr/>
          <p:nvPr/>
        </p:nvSpPr>
        <p:spPr>
          <a:xfrm>
            <a:off x="6432128" y="4659894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0D3475C6-E8B0-A670-3C47-154CF90CFB81}"/>
              </a:ext>
            </a:extLst>
          </p:cNvPr>
          <p:cNvSpPr/>
          <p:nvPr/>
        </p:nvSpPr>
        <p:spPr>
          <a:xfrm>
            <a:off x="7538033" y="781140"/>
            <a:ext cx="1066800" cy="2890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DC723EB4-4069-7E29-1AF6-B876C22B3B7A}"/>
              </a:ext>
            </a:extLst>
          </p:cNvPr>
          <p:cNvSpPr/>
          <p:nvPr/>
        </p:nvSpPr>
        <p:spPr>
          <a:xfrm>
            <a:off x="7533730" y="1071992"/>
            <a:ext cx="1066800" cy="279368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10794E32-9532-B09F-49C6-86351FA503A9}"/>
              </a:ext>
            </a:extLst>
          </p:cNvPr>
          <p:cNvSpPr/>
          <p:nvPr/>
        </p:nvSpPr>
        <p:spPr>
          <a:xfrm>
            <a:off x="7544923" y="1349612"/>
            <a:ext cx="1066800" cy="3001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BC9034E7-439E-D705-77B6-668B5263BD9B}"/>
              </a:ext>
            </a:extLst>
          </p:cNvPr>
          <p:cNvSpPr/>
          <p:nvPr/>
        </p:nvSpPr>
        <p:spPr>
          <a:xfrm>
            <a:off x="7522402" y="1661372"/>
            <a:ext cx="1066800" cy="25657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A00A222F-5515-03A2-8F47-6782BF55DD54}"/>
              </a:ext>
            </a:extLst>
          </p:cNvPr>
          <p:cNvSpPr/>
          <p:nvPr/>
        </p:nvSpPr>
        <p:spPr>
          <a:xfrm>
            <a:off x="7511646" y="1942603"/>
            <a:ext cx="1082063" cy="2694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492F5E49-B0FC-A41A-1287-54B944CE835F}"/>
              </a:ext>
            </a:extLst>
          </p:cNvPr>
          <p:cNvSpPr/>
          <p:nvPr/>
        </p:nvSpPr>
        <p:spPr>
          <a:xfrm>
            <a:off x="7518709" y="2252734"/>
            <a:ext cx="1066800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0AFF16CC-C368-3E97-ADB7-CC1D47A5EFA0}"/>
              </a:ext>
            </a:extLst>
          </p:cNvPr>
          <p:cNvSpPr/>
          <p:nvPr/>
        </p:nvSpPr>
        <p:spPr>
          <a:xfrm>
            <a:off x="7511647" y="2567848"/>
            <a:ext cx="1066800" cy="2579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3DACA980-8FCE-731D-2367-3B90B4DD9E8D}"/>
              </a:ext>
            </a:extLst>
          </p:cNvPr>
          <p:cNvSpPr/>
          <p:nvPr/>
        </p:nvSpPr>
        <p:spPr>
          <a:xfrm>
            <a:off x="7516848" y="2807588"/>
            <a:ext cx="1066800" cy="29450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87B0CC09-A8A6-4520-485C-9BD79E2EFE62}"/>
              </a:ext>
            </a:extLst>
          </p:cNvPr>
          <p:cNvSpPr/>
          <p:nvPr/>
        </p:nvSpPr>
        <p:spPr>
          <a:xfrm>
            <a:off x="7535697" y="3127374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ACE1D3DA-ABCE-8820-DE97-F678C18C1FF2}"/>
              </a:ext>
            </a:extLst>
          </p:cNvPr>
          <p:cNvSpPr/>
          <p:nvPr/>
        </p:nvSpPr>
        <p:spPr>
          <a:xfrm>
            <a:off x="7525394" y="3467326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C6D7914A-B435-98D2-10A3-9C0536019565}"/>
              </a:ext>
            </a:extLst>
          </p:cNvPr>
          <p:cNvSpPr/>
          <p:nvPr/>
        </p:nvSpPr>
        <p:spPr>
          <a:xfrm>
            <a:off x="7503709" y="3735145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D5858B13-CF94-FA9C-C88E-6C9C1C612859}"/>
              </a:ext>
            </a:extLst>
          </p:cNvPr>
          <p:cNvSpPr/>
          <p:nvPr/>
        </p:nvSpPr>
        <p:spPr>
          <a:xfrm>
            <a:off x="7490185" y="4052374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0B08BCE8-9B4B-00C8-79E2-95D843545D09}"/>
              </a:ext>
            </a:extLst>
          </p:cNvPr>
          <p:cNvSpPr/>
          <p:nvPr/>
        </p:nvSpPr>
        <p:spPr>
          <a:xfrm>
            <a:off x="7490185" y="4357708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347B00CC-0DD8-1516-4D0A-0C45953594E8}"/>
              </a:ext>
            </a:extLst>
          </p:cNvPr>
          <p:cNvSpPr/>
          <p:nvPr/>
        </p:nvSpPr>
        <p:spPr>
          <a:xfrm>
            <a:off x="7499045" y="4656837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EE5A04B4-ECC0-377D-D4DC-974750AF255D}"/>
              </a:ext>
            </a:extLst>
          </p:cNvPr>
          <p:cNvSpPr/>
          <p:nvPr/>
        </p:nvSpPr>
        <p:spPr>
          <a:xfrm>
            <a:off x="8594694" y="788447"/>
            <a:ext cx="1066800" cy="2890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D17C528E-6060-347A-8E0F-CDB991E89C6A}"/>
              </a:ext>
            </a:extLst>
          </p:cNvPr>
          <p:cNvSpPr/>
          <p:nvPr/>
        </p:nvSpPr>
        <p:spPr>
          <a:xfrm>
            <a:off x="8590391" y="1079299"/>
            <a:ext cx="1066800" cy="279368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99C9DAD9-EA2D-27B7-A903-378D514F189A}"/>
              </a:ext>
            </a:extLst>
          </p:cNvPr>
          <p:cNvSpPr/>
          <p:nvPr/>
        </p:nvSpPr>
        <p:spPr>
          <a:xfrm>
            <a:off x="8601584" y="1356919"/>
            <a:ext cx="1066800" cy="3001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326BBA84-2A4D-BFB4-D2A0-C6B25B45E9D1}"/>
              </a:ext>
            </a:extLst>
          </p:cNvPr>
          <p:cNvSpPr/>
          <p:nvPr/>
        </p:nvSpPr>
        <p:spPr>
          <a:xfrm>
            <a:off x="8579063" y="1668679"/>
            <a:ext cx="1066800" cy="25657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D6BE4568-6B30-883F-2E9A-29CB14FF6CEB}"/>
              </a:ext>
            </a:extLst>
          </p:cNvPr>
          <p:cNvSpPr/>
          <p:nvPr/>
        </p:nvSpPr>
        <p:spPr>
          <a:xfrm>
            <a:off x="8568307" y="1949910"/>
            <a:ext cx="1082063" cy="2694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75013AEE-A2EB-63A9-49E3-280453E18189}"/>
              </a:ext>
            </a:extLst>
          </p:cNvPr>
          <p:cNvSpPr/>
          <p:nvPr/>
        </p:nvSpPr>
        <p:spPr>
          <a:xfrm>
            <a:off x="8575370" y="2260041"/>
            <a:ext cx="1066800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A1483728-3F9E-9710-5371-CF7ED8FE8D99}"/>
              </a:ext>
            </a:extLst>
          </p:cNvPr>
          <p:cNvSpPr/>
          <p:nvPr/>
        </p:nvSpPr>
        <p:spPr>
          <a:xfrm>
            <a:off x="8568308" y="2575155"/>
            <a:ext cx="1066800" cy="2579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729BD868-31DF-AB2F-C55D-891DE462FF12}"/>
              </a:ext>
            </a:extLst>
          </p:cNvPr>
          <p:cNvSpPr/>
          <p:nvPr/>
        </p:nvSpPr>
        <p:spPr>
          <a:xfrm>
            <a:off x="8573509" y="2814895"/>
            <a:ext cx="1066800" cy="29450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B21E2366-99DF-F9D9-3589-002DA057090F}"/>
              </a:ext>
            </a:extLst>
          </p:cNvPr>
          <p:cNvSpPr/>
          <p:nvPr/>
        </p:nvSpPr>
        <p:spPr>
          <a:xfrm>
            <a:off x="8592358" y="3134681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E7FC2F18-C28B-8BF0-B395-4F08698A6F45}"/>
              </a:ext>
            </a:extLst>
          </p:cNvPr>
          <p:cNvSpPr/>
          <p:nvPr/>
        </p:nvSpPr>
        <p:spPr>
          <a:xfrm>
            <a:off x="8582055" y="3474633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BAD06E7C-AFDB-5439-A327-B3754EB8F33D}"/>
              </a:ext>
            </a:extLst>
          </p:cNvPr>
          <p:cNvSpPr/>
          <p:nvPr/>
        </p:nvSpPr>
        <p:spPr>
          <a:xfrm>
            <a:off x="8560370" y="3742452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5ACE7F40-7FB5-AA88-3CB6-6BE4FD75A3ED}"/>
              </a:ext>
            </a:extLst>
          </p:cNvPr>
          <p:cNvSpPr/>
          <p:nvPr/>
        </p:nvSpPr>
        <p:spPr>
          <a:xfrm>
            <a:off x="8546846" y="4059681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B58C58DD-E425-D636-91E8-09754FF873CA}"/>
              </a:ext>
            </a:extLst>
          </p:cNvPr>
          <p:cNvSpPr/>
          <p:nvPr/>
        </p:nvSpPr>
        <p:spPr>
          <a:xfrm>
            <a:off x="8546846" y="4365015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B2348F6-EA3E-36F8-1812-9E7800EE8628}"/>
              </a:ext>
            </a:extLst>
          </p:cNvPr>
          <p:cNvSpPr/>
          <p:nvPr/>
        </p:nvSpPr>
        <p:spPr>
          <a:xfrm>
            <a:off x="8555706" y="4664144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F2069C2C-4FB6-916F-AEF8-D11F580F2CAC}"/>
              </a:ext>
            </a:extLst>
          </p:cNvPr>
          <p:cNvSpPr/>
          <p:nvPr/>
        </p:nvSpPr>
        <p:spPr>
          <a:xfrm>
            <a:off x="9670354" y="788447"/>
            <a:ext cx="1066800" cy="2890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D518B837-D20E-3B39-0512-04EBDB1A2D76}"/>
              </a:ext>
            </a:extLst>
          </p:cNvPr>
          <p:cNvSpPr/>
          <p:nvPr/>
        </p:nvSpPr>
        <p:spPr>
          <a:xfrm>
            <a:off x="9666051" y="1079299"/>
            <a:ext cx="1066800" cy="279368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C89F92A5-14B3-AD09-19D9-6FC6FE9EC6B2}"/>
              </a:ext>
            </a:extLst>
          </p:cNvPr>
          <p:cNvSpPr/>
          <p:nvPr/>
        </p:nvSpPr>
        <p:spPr>
          <a:xfrm>
            <a:off x="9677244" y="1356919"/>
            <a:ext cx="1066800" cy="3001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0F94BAB8-87C1-3E39-F450-92FDEA6C3E56}"/>
              </a:ext>
            </a:extLst>
          </p:cNvPr>
          <p:cNvSpPr/>
          <p:nvPr/>
        </p:nvSpPr>
        <p:spPr>
          <a:xfrm>
            <a:off x="9654723" y="1668679"/>
            <a:ext cx="1066800" cy="25657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C7433BFF-105C-AF32-8F75-19F2E5A3DE3A}"/>
              </a:ext>
            </a:extLst>
          </p:cNvPr>
          <p:cNvSpPr/>
          <p:nvPr/>
        </p:nvSpPr>
        <p:spPr>
          <a:xfrm>
            <a:off x="9643967" y="1949910"/>
            <a:ext cx="1082063" cy="2694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28B3C49E-AF09-6EF6-FF96-A3DAE9ADCF6D}"/>
              </a:ext>
            </a:extLst>
          </p:cNvPr>
          <p:cNvSpPr/>
          <p:nvPr/>
        </p:nvSpPr>
        <p:spPr>
          <a:xfrm>
            <a:off x="9651030" y="2260041"/>
            <a:ext cx="1066800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6" name="Rectangle 515">
            <a:extLst>
              <a:ext uri="{FF2B5EF4-FFF2-40B4-BE49-F238E27FC236}">
                <a16:creationId xmlns:a16="http://schemas.microsoft.com/office/drawing/2014/main" id="{64C2027A-1402-6B28-2745-7330C5C279B3}"/>
              </a:ext>
            </a:extLst>
          </p:cNvPr>
          <p:cNvSpPr/>
          <p:nvPr/>
        </p:nvSpPr>
        <p:spPr>
          <a:xfrm>
            <a:off x="9643968" y="2575155"/>
            <a:ext cx="1066800" cy="2579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id="{6E87825B-DF86-EFC2-4ED9-54D97BF00037}"/>
              </a:ext>
            </a:extLst>
          </p:cNvPr>
          <p:cNvSpPr/>
          <p:nvPr/>
        </p:nvSpPr>
        <p:spPr>
          <a:xfrm>
            <a:off x="9649169" y="2814895"/>
            <a:ext cx="1066800" cy="29450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8" name="Rectangle 517">
            <a:extLst>
              <a:ext uri="{FF2B5EF4-FFF2-40B4-BE49-F238E27FC236}">
                <a16:creationId xmlns:a16="http://schemas.microsoft.com/office/drawing/2014/main" id="{C4F7B2CB-FC78-7DEC-FA79-7BF44D7514ED}"/>
              </a:ext>
            </a:extLst>
          </p:cNvPr>
          <p:cNvSpPr/>
          <p:nvPr/>
        </p:nvSpPr>
        <p:spPr>
          <a:xfrm>
            <a:off x="9668018" y="3134681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77B98B49-9D54-76A4-21A1-91A504ED1FD2}"/>
              </a:ext>
            </a:extLst>
          </p:cNvPr>
          <p:cNvSpPr/>
          <p:nvPr/>
        </p:nvSpPr>
        <p:spPr>
          <a:xfrm>
            <a:off x="9657715" y="3474633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1B8AECF9-204F-E9AC-A399-C5994AE912C8}"/>
              </a:ext>
            </a:extLst>
          </p:cNvPr>
          <p:cNvSpPr/>
          <p:nvPr/>
        </p:nvSpPr>
        <p:spPr>
          <a:xfrm>
            <a:off x="9636030" y="3742452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1D7540AD-CE23-7A0E-3770-CD8F5BD9B685}"/>
              </a:ext>
            </a:extLst>
          </p:cNvPr>
          <p:cNvSpPr/>
          <p:nvPr/>
        </p:nvSpPr>
        <p:spPr>
          <a:xfrm>
            <a:off x="9622506" y="4059681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518900B8-4CA3-122A-2E36-19E8EEA6602E}"/>
              </a:ext>
            </a:extLst>
          </p:cNvPr>
          <p:cNvSpPr/>
          <p:nvPr/>
        </p:nvSpPr>
        <p:spPr>
          <a:xfrm>
            <a:off x="9622506" y="4365015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id="{5F0B0064-F46D-738E-B7BE-BDB72A97D73B}"/>
              </a:ext>
            </a:extLst>
          </p:cNvPr>
          <p:cNvSpPr/>
          <p:nvPr/>
        </p:nvSpPr>
        <p:spPr>
          <a:xfrm>
            <a:off x="9631366" y="4664144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4" name="Rectangle 523">
            <a:extLst>
              <a:ext uri="{FF2B5EF4-FFF2-40B4-BE49-F238E27FC236}">
                <a16:creationId xmlns:a16="http://schemas.microsoft.com/office/drawing/2014/main" id="{F41D4581-E3AE-E602-D9D8-13DAB0BF7565}"/>
              </a:ext>
            </a:extLst>
          </p:cNvPr>
          <p:cNvSpPr/>
          <p:nvPr/>
        </p:nvSpPr>
        <p:spPr>
          <a:xfrm>
            <a:off x="10718369" y="788447"/>
            <a:ext cx="1066800" cy="2890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5" name="Rectangle 524">
            <a:extLst>
              <a:ext uri="{FF2B5EF4-FFF2-40B4-BE49-F238E27FC236}">
                <a16:creationId xmlns:a16="http://schemas.microsoft.com/office/drawing/2014/main" id="{E737D7C3-3402-F899-DDFA-E5B1A32E2642}"/>
              </a:ext>
            </a:extLst>
          </p:cNvPr>
          <p:cNvSpPr/>
          <p:nvPr/>
        </p:nvSpPr>
        <p:spPr>
          <a:xfrm>
            <a:off x="10714066" y="1079299"/>
            <a:ext cx="1066800" cy="279368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6" name="Rectangle 525">
            <a:extLst>
              <a:ext uri="{FF2B5EF4-FFF2-40B4-BE49-F238E27FC236}">
                <a16:creationId xmlns:a16="http://schemas.microsoft.com/office/drawing/2014/main" id="{96AD54F8-4DD0-57E6-FBEA-D3FD4BC9291E}"/>
              </a:ext>
            </a:extLst>
          </p:cNvPr>
          <p:cNvSpPr/>
          <p:nvPr/>
        </p:nvSpPr>
        <p:spPr>
          <a:xfrm>
            <a:off x="10725259" y="1356919"/>
            <a:ext cx="1066800" cy="3001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27" name="Rectangle 526">
            <a:extLst>
              <a:ext uri="{FF2B5EF4-FFF2-40B4-BE49-F238E27FC236}">
                <a16:creationId xmlns:a16="http://schemas.microsoft.com/office/drawing/2014/main" id="{BCCC82A3-3AED-CC95-8DE6-63E5EC29B801}"/>
              </a:ext>
            </a:extLst>
          </p:cNvPr>
          <p:cNvSpPr/>
          <p:nvPr/>
        </p:nvSpPr>
        <p:spPr>
          <a:xfrm>
            <a:off x="10702738" y="1668679"/>
            <a:ext cx="1066800" cy="27718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8" name="Rectangle 527">
            <a:extLst>
              <a:ext uri="{FF2B5EF4-FFF2-40B4-BE49-F238E27FC236}">
                <a16:creationId xmlns:a16="http://schemas.microsoft.com/office/drawing/2014/main" id="{FFC4750B-8A1A-482A-4500-990A9615313D}"/>
              </a:ext>
            </a:extLst>
          </p:cNvPr>
          <p:cNvSpPr/>
          <p:nvPr/>
        </p:nvSpPr>
        <p:spPr>
          <a:xfrm>
            <a:off x="10691982" y="1949910"/>
            <a:ext cx="1082063" cy="2694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6DADCF8F-564D-DD8B-487C-89E913B249A1}"/>
              </a:ext>
            </a:extLst>
          </p:cNvPr>
          <p:cNvSpPr/>
          <p:nvPr/>
        </p:nvSpPr>
        <p:spPr>
          <a:xfrm>
            <a:off x="10699045" y="2260041"/>
            <a:ext cx="1066800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D3ED041F-1A13-512D-318E-311BBA4B3AE3}"/>
              </a:ext>
            </a:extLst>
          </p:cNvPr>
          <p:cNvSpPr/>
          <p:nvPr/>
        </p:nvSpPr>
        <p:spPr>
          <a:xfrm>
            <a:off x="10691983" y="2575155"/>
            <a:ext cx="1066800" cy="2579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2E8C52DA-BD3C-948D-FC12-D420F3E31DAD}"/>
              </a:ext>
            </a:extLst>
          </p:cNvPr>
          <p:cNvSpPr/>
          <p:nvPr/>
        </p:nvSpPr>
        <p:spPr>
          <a:xfrm>
            <a:off x="10697184" y="2814895"/>
            <a:ext cx="1066800" cy="29450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30F3C37E-2772-69BC-629E-080FBB8E0449}"/>
              </a:ext>
            </a:extLst>
          </p:cNvPr>
          <p:cNvSpPr/>
          <p:nvPr/>
        </p:nvSpPr>
        <p:spPr>
          <a:xfrm>
            <a:off x="10716033" y="3134681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B0BED45D-5E7B-B7FF-CEF0-3B10FF6CE840}"/>
              </a:ext>
            </a:extLst>
          </p:cNvPr>
          <p:cNvSpPr/>
          <p:nvPr/>
        </p:nvSpPr>
        <p:spPr>
          <a:xfrm>
            <a:off x="10705730" y="3474633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4" name="Rectangle 533">
            <a:extLst>
              <a:ext uri="{FF2B5EF4-FFF2-40B4-BE49-F238E27FC236}">
                <a16:creationId xmlns:a16="http://schemas.microsoft.com/office/drawing/2014/main" id="{023F3878-F4E0-9EBF-FC20-24884B1BB7F5}"/>
              </a:ext>
            </a:extLst>
          </p:cNvPr>
          <p:cNvSpPr/>
          <p:nvPr/>
        </p:nvSpPr>
        <p:spPr>
          <a:xfrm>
            <a:off x="10684045" y="3742452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1BD096C1-EBA1-4BAF-C1D5-F69471E6CEA0}"/>
              </a:ext>
            </a:extLst>
          </p:cNvPr>
          <p:cNvSpPr/>
          <p:nvPr/>
        </p:nvSpPr>
        <p:spPr>
          <a:xfrm>
            <a:off x="10670521" y="4059681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id="{7CC522FE-DEA1-B4D5-08C7-791E511A53C3}"/>
              </a:ext>
            </a:extLst>
          </p:cNvPr>
          <p:cNvSpPr/>
          <p:nvPr/>
        </p:nvSpPr>
        <p:spPr>
          <a:xfrm>
            <a:off x="10670521" y="4365015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7227C751-E71B-C5A8-2CF6-FFA8FC802B21}"/>
              </a:ext>
            </a:extLst>
          </p:cNvPr>
          <p:cNvSpPr/>
          <p:nvPr/>
        </p:nvSpPr>
        <p:spPr>
          <a:xfrm>
            <a:off x="10679381" y="4664144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1" name="Star: 5 Points 550">
            <a:extLst>
              <a:ext uri="{FF2B5EF4-FFF2-40B4-BE49-F238E27FC236}">
                <a16:creationId xmlns:a16="http://schemas.microsoft.com/office/drawing/2014/main" id="{9E7C784F-5955-CD7A-04F4-AC6DE67879B1}"/>
              </a:ext>
            </a:extLst>
          </p:cNvPr>
          <p:cNvSpPr/>
          <p:nvPr/>
        </p:nvSpPr>
        <p:spPr>
          <a:xfrm>
            <a:off x="6922915" y="836535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Star: 5 Points 551">
            <a:extLst>
              <a:ext uri="{FF2B5EF4-FFF2-40B4-BE49-F238E27FC236}">
                <a16:creationId xmlns:a16="http://schemas.microsoft.com/office/drawing/2014/main" id="{B807E389-053B-B01F-8A85-6E809AC395A0}"/>
              </a:ext>
            </a:extLst>
          </p:cNvPr>
          <p:cNvSpPr/>
          <p:nvPr/>
        </p:nvSpPr>
        <p:spPr>
          <a:xfrm>
            <a:off x="6921635" y="1106512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Star: 5 Points 552">
            <a:extLst>
              <a:ext uri="{FF2B5EF4-FFF2-40B4-BE49-F238E27FC236}">
                <a16:creationId xmlns:a16="http://schemas.microsoft.com/office/drawing/2014/main" id="{0C6E6235-0FCA-F660-909A-6FA1E6E40703}"/>
              </a:ext>
            </a:extLst>
          </p:cNvPr>
          <p:cNvSpPr/>
          <p:nvPr/>
        </p:nvSpPr>
        <p:spPr>
          <a:xfrm>
            <a:off x="6911366" y="1394807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Star: 5 Points 553">
            <a:extLst>
              <a:ext uri="{FF2B5EF4-FFF2-40B4-BE49-F238E27FC236}">
                <a16:creationId xmlns:a16="http://schemas.microsoft.com/office/drawing/2014/main" id="{E1DC9823-D991-98F7-7E73-F3634B9EBD56}"/>
              </a:ext>
            </a:extLst>
          </p:cNvPr>
          <p:cNvSpPr/>
          <p:nvPr/>
        </p:nvSpPr>
        <p:spPr>
          <a:xfrm>
            <a:off x="6921635" y="1685308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Star: 5 Points 554">
            <a:extLst>
              <a:ext uri="{FF2B5EF4-FFF2-40B4-BE49-F238E27FC236}">
                <a16:creationId xmlns:a16="http://schemas.microsoft.com/office/drawing/2014/main" id="{2BA35747-B980-766F-7D4F-ABB293B96903}"/>
              </a:ext>
            </a:extLst>
          </p:cNvPr>
          <p:cNvSpPr/>
          <p:nvPr/>
        </p:nvSpPr>
        <p:spPr>
          <a:xfrm>
            <a:off x="6911722" y="1985473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Star: 5 Points 555">
            <a:extLst>
              <a:ext uri="{FF2B5EF4-FFF2-40B4-BE49-F238E27FC236}">
                <a16:creationId xmlns:a16="http://schemas.microsoft.com/office/drawing/2014/main" id="{4EBC0600-9D06-FD00-46CE-A1978FBEFA7F}"/>
              </a:ext>
            </a:extLst>
          </p:cNvPr>
          <p:cNvSpPr/>
          <p:nvPr/>
        </p:nvSpPr>
        <p:spPr>
          <a:xfrm>
            <a:off x="6913843" y="2314181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Star: 5 Points 556">
            <a:extLst>
              <a:ext uri="{FF2B5EF4-FFF2-40B4-BE49-F238E27FC236}">
                <a16:creationId xmlns:a16="http://schemas.microsoft.com/office/drawing/2014/main" id="{D7BD784A-7F13-B5F7-7BC3-8A34087BB5E4}"/>
              </a:ext>
            </a:extLst>
          </p:cNvPr>
          <p:cNvSpPr/>
          <p:nvPr/>
        </p:nvSpPr>
        <p:spPr>
          <a:xfrm>
            <a:off x="6916015" y="2587044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Star: 5 Points 557">
            <a:extLst>
              <a:ext uri="{FF2B5EF4-FFF2-40B4-BE49-F238E27FC236}">
                <a16:creationId xmlns:a16="http://schemas.microsoft.com/office/drawing/2014/main" id="{DEAD14D1-A215-38E4-2E65-E634E0D475C4}"/>
              </a:ext>
            </a:extLst>
          </p:cNvPr>
          <p:cNvSpPr/>
          <p:nvPr/>
        </p:nvSpPr>
        <p:spPr>
          <a:xfrm>
            <a:off x="6906102" y="2887209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Star: 5 Points 558">
            <a:extLst>
              <a:ext uri="{FF2B5EF4-FFF2-40B4-BE49-F238E27FC236}">
                <a16:creationId xmlns:a16="http://schemas.microsoft.com/office/drawing/2014/main" id="{7B3FD68B-6CBF-CBAB-6DA0-9B993CCE11C9}"/>
              </a:ext>
            </a:extLst>
          </p:cNvPr>
          <p:cNvSpPr/>
          <p:nvPr/>
        </p:nvSpPr>
        <p:spPr>
          <a:xfrm>
            <a:off x="6908223" y="3196253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Star: 5 Points 559">
            <a:extLst>
              <a:ext uri="{FF2B5EF4-FFF2-40B4-BE49-F238E27FC236}">
                <a16:creationId xmlns:a16="http://schemas.microsoft.com/office/drawing/2014/main" id="{0677FDA6-69A0-0D1F-81C2-D02D31F24D68}"/>
              </a:ext>
            </a:extLst>
          </p:cNvPr>
          <p:cNvSpPr/>
          <p:nvPr/>
        </p:nvSpPr>
        <p:spPr>
          <a:xfrm>
            <a:off x="6900067" y="3477499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Star: 5 Points 560">
            <a:extLst>
              <a:ext uri="{FF2B5EF4-FFF2-40B4-BE49-F238E27FC236}">
                <a16:creationId xmlns:a16="http://schemas.microsoft.com/office/drawing/2014/main" id="{A61C8B21-ECED-2C7A-3274-CBF43C55BA8D}"/>
              </a:ext>
            </a:extLst>
          </p:cNvPr>
          <p:cNvSpPr/>
          <p:nvPr/>
        </p:nvSpPr>
        <p:spPr>
          <a:xfrm>
            <a:off x="6890154" y="3777664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Star: 5 Points 561">
            <a:extLst>
              <a:ext uri="{FF2B5EF4-FFF2-40B4-BE49-F238E27FC236}">
                <a16:creationId xmlns:a16="http://schemas.microsoft.com/office/drawing/2014/main" id="{FB6C490E-3130-93F2-4430-E3F397EF8DE0}"/>
              </a:ext>
            </a:extLst>
          </p:cNvPr>
          <p:cNvSpPr/>
          <p:nvPr/>
        </p:nvSpPr>
        <p:spPr>
          <a:xfrm>
            <a:off x="6892275" y="4106372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Star: 5 Points 562">
            <a:extLst>
              <a:ext uri="{FF2B5EF4-FFF2-40B4-BE49-F238E27FC236}">
                <a16:creationId xmlns:a16="http://schemas.microsoft.com/office/drawing/2014/main" id="{07C9BA81-1942-48E4-946E-706072B99B63}"/>
              </a:ext>
            </a:extLst>
          </p:cNvPr>
          <p:cNvSpPr/>
          <p:nvPr/>
        </p:nvSpPr>
        <p:spPr>
          <a:xfrm>
            <a:off x="6889639" y="4394084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Star: 5 Points 563">
            <a:extLst>
              <a:ext uri="{FF2B5EF4-FFF2-40B4-BE49-F238E27FC236}">
                <a16:creationId xmlns:a16="http://schemas.microsoft.com/office/drawing/2014/main" id="{42B62F47-1DE5-7C81-48BF-F7C156909FBE}"/>
              </a:ext>
            </a:extLst>
          </p:cNvPr>
          <p:cNvSpPr/>
          <p:nvPr/>
        </p:nvSpPr>
        <p:spPr>
          <a:xfrm>
            <a:off x="7980547" y="831401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Star: 5 Points 564">
            <a:extLst>
              <a:ext uri="{FF2B5EF4-FFF2-40B4-BE49-F238E27FC236}">
                <a16:creationId xmlns:a16="http://schemas.microsoft.com/office/drawing/2014/main" id="{864EF570-AEF1-6DB9-8794-298FF0B6C488}"/>
              </a:ext>
            </a:extLst>
          </p:cNvPr>
          <p:cNvSpPr/>
          <p:nvPr/>
        </p:nvSpPr>
        <p:spPr>
          <a:xfrm>
            <a:off x="7979267" y="1101378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Star: 5 Points 565">
            <a:extLst>
              <a:ext uri="{FF2B5EF4-FFF2-40B4-BE49-F238E27FC236}">
                <a16:creationId xmlns:a16="http://schemas.microsoft.com/office/drawing/2014/main" id="{6472AB06-1CDA-D2DE-5984-818219FD100D}"/>
              </a:ext>
            </a:extLst>
          </p:cNvPr>
          <p:cNvSpPr/>
          <p:nvPr/>
        </p:nvSpPr>
        <p:spPr>
          <a:xfrm>
            <a:off x="7977049" y="1416457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Star: 5 Points 566">
            <a:extLst>
              <a:ext uri="{FF2B5EF4-FFF2-40B4-BE49-F238E27FC236}">
                <a16:creationId xmlns:a16="http://schemas.microsoft.com/office/drawing/2014/main" id="{F1423ADA-5320-1DEA-1C67-CC016A8F1A11}"/>
              </a:ext>
            </a:extLst>
          </p:cNvPr>
          <p:cNvSpPr/>
          <p:nvPr/>
        </p:nvSpPr>
        <p:spPr>
          <a:xfrm>
            <a:off x="7975769" y="1686434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Star: 5 Points 567">
            <a:extLst>
              <a:ext uri="{FF2B5EF4-FFF2-40B4-BE49-F238E27FC236}">
                <a16:creationId xmlns:a16="http://schemas.microsoft.com/office/drawing/2014/main" id="{86A67430-20A2-8A93-6FEC-93185C4C1709}"/>
              </a:ext>
            </a:extLst>
          </p:cNvPr>
          <p:cNvSpPr/>
          <p:nvPr/>
        </p:nvSpPr>
        <p:spPr>
          <a:xfrm>
            <a:off x="11145682" y="846936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Star: 5 Points 568">
            <a:extLst>
              <a:ext uri="{FF2B5EF4-FFF2-40B4-BE49-F238E27FC236}">
                <a16:creationId xmlns:a16="http://schemas.microsoft.com/office/drawing/2014/main" id="{7C119FD0-1078-D614-FCC2-9F7603E5D57D}"/>
              </a:ext>
            </a:extLst>
          </p:cNvPr>
          <p:cNvSpPr/>
          <p:nvPr/>
        </p:nvSpPr>
        <p:spPr>
          <a:xfrm>
            <a:off x="11144402" y="1116913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Star: 5 Points 569">
            <a:extLst>
              <a:ext uri="{FF2B5EF4-FFF2-40B4-BE49-F238E27FC236}">
                <a16:creationId xmlns:a16="http://schemas.microsoft.com/office/drawing/2014/main" id="{C3D3ECE7-2671-0A2B-83C6-B3D1C3D1DE2E}"/>
              </a:ext>
            </a:extLst>
          </p:cNvPr>
          <p:cNvSpPr/>
          <p:nvPr/>
        </p:nvSpPr>
        <p:spPr>
          <a:xfrm>
            <a:off x="11142974" y="1412414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Star: 5 Points 570">
            <a:extLst>
              <a:ext uri="{FF2B5EF4-FFF2-40B4-BE49-F238E27FC236}">
                <a16:creationId xmlns:a16="http://schemas.microsoft.com/office/drawing/2014/main" id="{E71C9B16-A831-1D67-16A7-E5FACBDF5DF1}"/>
              </a:ext>
            </a:extLst>
          </p:cNvPr>
          <p:cNvSpPr/>
          <p:nvPr/>
        </p:nvSpPr>
        <p:spPr>
          <a:xfrm>
            <a:off x="11141694" y="1682391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Star: 5 Points 571">
            <a:extLst>
              <a:ext uri="{FF2B5EF4-FFF2-40B4-BE49-F238E27FC236}">
                <a16:creationId xmlns:a16="http://schemas.microsoft.com/office/drawing/2014/main" id="{1071B303-9119-65C3-3B24-7DF6F3BE40AD}"/>
              </a:ext>
            </a:extLst>
          </p:cNvPr>
          <p:cNvSpPr/>
          <p:nvPr/>
        </p:nvSpPr>
        <p:spPr>
          <a:xfrm>
            <a:off x="9023469" y="842507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Star: 5 Points 572">
            <a:extLst>
              <a:ext uri="{FF2B5EF4-FFF2-40B4-BE49-F238E27FC236}">
                <a16:creationId xmlns:a16="http://schemas.microsoft.com/office/drawing/2014/main" id="{7AB02749-AC4D-E9F7-1B53-E5B01B609426}"/>
              </a:ext>
            </a:extLst>
          </p:cNvPr>
          <p:cNvSpPr/>
          <p:nvPr/>
        </p:nvSpPr>
        <p:spPr>
          <a:xfrm>
            <a:off x="9020761" y="1407985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Star: 5 Points 573">
            <a:extLst>
              <a:ext uri="{FF2B5EF4-FFF2-40B4-BE49-F238E27FC236}">
                <a16:creationId xmlns:a16="http://schemas.microsoft.com/office/drawing/2014/main" id="{855FDF1C-ED9B-E08E-EEE7-8C6B2804CB80}"/>
              </a:ext>
            </a:extLst>
          </p:cNvPr>
          <p:cNvSpPr/>
          <p:nvPr/>
        </p:nvSpPr>
        <p:spPr>
          <a:xfrm>
            <a:off x="10089728" y="856767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Star: 5 Points 574">
            <a:extLst>
              <a:ext uri="{FF2B5EF4-FFF2-40B4-BE49-F238E27FC236}">
                <a16:creationId xmlns:a16="http://schemas.microsoft.com/office/drawing/2014/main" id="{B5F851B7-F8BF-5488-3FD9-8CAABA42F0E4}"/>
              </a:ext>
            </a:extLst>
          </p:cNvPr>
          <p:cNvSpPr/>
          <p:nvPr/>
        </p:nvSpPr>
        <p:spPr>
          <a:xfrm>
            <a:off x="10087020" y="1422245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Star: 5 Points 575">
            <a:extLst>
              <a:ext uri="{FF2B5EF4-FFF2-40B4-BE49-F238E27FC236}">
                <a16:creationId xmlns:a16="http://schemas.microsoft.com/office/drawing/2014/main" id="{53F7B6A9-AFD8-60BD-E981-B00C6D0946F6}"/>
              </a:ext>
            </a:extLst>
          </p:cNvPr>
          <p:cNvSpPr/>
          <p:nvPr/>
        </p:nvSpPr>
        <p:spPr>
          <a:xfrm>
            <a:off x="7970610" y="2291465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Star: 5 Points 576">
            <a:extLst>
              <a:ext uri="{FF2B5EF4-FFF2-40B4-BE49-F238E27FC236}">
                <a16:creationId xmlns:a16="http://schemas.microsoft.com/office/drawing/2014/main" id="{7F8AA863-5359-3713-6C69-DAB608ABF4E4}"/>
              </a:ext>
            </a:extLst>
          </p:cNvPr>
          <p:cNvSpPr/>
          <p:nvPr/>
        </p:nvSpPr>
        <p:spPr>
          <a:xfrm>
            <a:off x="7965850" y="2869780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Star: 5 Points 577">
            <a:extLst>
              <a:ext uri="{FF2B5EF4-FFF2-40B4-BE49-F238E27FC236}">
                <a16:creationId xmlns:a16="http://schemas.microsoft.com/office/drawing/2014/main" id="{656FA5B0-4D64-BE70-CC14-262F6359CA97}"/>
              </a:ext>
            </a:extLst>
          </p:cNvPr>
          <p:cNvSpPr/>
          <p:nvPr/>
        </p:nvSpPr>
        <p:spPr>
          <a:xfrm>
            <a:off x="7975606" y="3197777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Star: 5 Points 578">
            <a:extLst>
              <a:ext uri="{FF2B5EF4-FFF2-40B4-BE49-F238E27FC236}">
                <a16:creationId xmlns:a16="http://schemas.microsoft.com/office/drawing/2014/main" id="{754C3ACD-CCFD-1AF2-86EF-7BA0ED3B340B}"/>
              </a:ext>
            </a:extLst>
          </p:cNvPr>
          <p:cNvSpPr/>
          <p:nvPr/>
        </p:nvSpPr>
        <p:spPr>
          <a:xfrm>
            <a:off x="7974651" y="4401313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Star: 5 Points 579">
            <a:extLst>
              <a:ext uri="{FF2B5EF4-FFF2-40B4-BE49-F238E27FC236}">
                <a16:creationId xmlns:a16="http://schemas.microsoft.com/office/drawing/2014/main" id="{830C5D9D-C986-9FE1-9B46-C2FFAE669F79}"/>
              </a:ext>
            </a:extLst>
          </p:cNvPr>
          <p:cNvSpPr/>
          <p:nvPr/>
        </p:nvSpPr>
        <p:spPr>
          <a:xfrm>
            <a:off x="7984407" y="4729310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Star: 5 Points 580">
            <a:extLst>
              <a:ext uri="{FF2B5EF4-FFF2-40B4-BE49-F238E27FC236}">
                <a16:creationId xmlns:a16="http://schemas.microsoft.com/office/drawing/2014/main" id="{97FDEF54-C197-E73E-138D-0BF22DF8B827}"/>
              </a:ext>
            </a:extLst>
          </p:cNvPr>
          <p:cNvSpPr/>
          <p:nvPr/>
        </p:nvSpPr>
        <p:spPr>
          <a:xfrm>
            <a:off x="7970609" y="3768993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Star: 5 Points 581">
            <a:extLst>
              <a:ext uri="{FF2B5EF4-FFF2-40B4-BE49-F238E27FC236}">
                <a16:creationId xmlns:a16="http://schemas.microsoft.com/office/drawing/2014/main" id="{BA64707D-B8C5-5E20-A867-442CFFB95820}"/>
              </a:ext>
            </a:extLst>
          </p:cNvPr>
          <p:cNvSpPr/>
          <p:nvPr/>
        </p:nvSpPr>
        <p:spPr>
          <a:xfrm>
            <a:off x="9001930" y="2881451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Star: 5 Points 582">
            <a:extLst>
              <a:ext uri="{FF2B5EF4-FFF2-40B4-BE49-F238E27FC236}">
                <a16:creationId xmlns:a16="http://schemas.microsoft.com/office/drawing/2014/main" id="{66C4B8C4-E7E6-6F04-AF97-E9B8B75D6D28}"/>
              </a:ext>
            </a:extLst>
          </p:cNvPr>
          <p:cNvSpPr/>
          <p:nvPr/>
        </p:nvSpPr>
        <p:spPr>
          <a:xfrm>
            <a:off x="9011686" y="3209448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Star: 5 Points 583">
            <a:extLst>
              <a:ext uri="{FF2B5EF4-FFF2-40B4-BE49-F238E27FC236}">
                <a16:creationId xmlns:a16="http://schemas.microsoft.com/office/drawing/2014/main" id="{9469759C-CB15-706D-F016-E5373C46DD0B}"/>
              </a:ext>
            </a:extLst>
          </p:cNvPr>
          <p:cNvSpPr/>
          <p:nvPr/>
        </p:nvSpPr>
        <p:spPr>
          <a:xfrm>
            <a:off x="11114713" y="2891283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Star: 5 Points 584">
            <a:extLst>
              <a:ext uri="{FF2B5EF4-FFF2-40B4-BE49-F238E27FC236}">
                <a16:creationId xmlns:a16="http://schemas.microsoft.com/office/drawing/2014/main" id="{C83A6E7D-D941-F834-CC5F-B641974930DD}"/>
              </a:ext>
            </a:extLst>
          </p:cNvPr>
          <p:cNvSpPr/>
          <p:nvPr/>
        </p:nvSpPr>
        <p:spPr>
          <a:xfrm>
            <a:off x="11124469" y="3219280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Star: 5 Points 585">
            <a:extLst>
              <a:ext uri="{FF2B5EF4-FFF2-40B4-BE49-F238E27FC236}">
                <a16:creationId xmlns:a16="http://schemas.microsoft.com/office/drawing/2014/main" id="{4FE32868-1AC5-5534-2D8F-4C7962AD9BD1}"/>
              </a:ext>
            </a:extLst>
          </p:cNvPr>
          <p:cNvSpPr/>
          <p:nvPr/>
        </p:nvSpPr>
        <p:spPr>
          <a:xfrm>
            <a:off x="10095806" y="3204314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Star: 5 Points 586">
            <a:extLst>
              <a:ext uri="{FF2B5EF4-FFF2-40B4-BE49-F238E27FC236}">
                <a16:creationId xmlns:a16="http://schemas.microsoft.com/office/drawing/2014/main" id="{7E27774F-4ABD-4D4B-5738-877B1A1241C0}"/>
              </a:ext>
            </a:extLst>
          </p:cNvPr>
          <p:cNvSpPr/>
          <p:nvPr/>
        </p:nvSpPr>
        <p:spPr>
          <a:xfrm>
            <a:off x="9016770" y="4109037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Star: 5 Points 587">
            <a:extLst>
              <a:ext uri="{FF2B5EF4-FFF2-40B4-BE49-F238E27FC236}">
                <a16:creationId xmlns:a16="http://schemas.microsoft.com/office/drawing/2014/main" id="{6B81D597-0916-7C20-CE6E-7250775A3748}"/>
              </a:ext>
            </a:extLst>
          </p:cNvPr>
          <p:cNvSpPr/>
          <p:nvPr/>
        </p:nvSpPr>
        <p:spPr>
          <a:xfrm>
            <a:off x="11125923" y="3807350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Star: 5 Points 588">
            <a:extLst>
              <a:ext uri="{FF2B5EF4-FFF2-40B4-BE49-F238E27FC236}">
                <a16:creationId xmlns:a16="http://schemas.microsoft.com/office/drawing/2014/main" id="{0A531667-0255-7128-9A86-3E3146BB0FEA}"/>
              </a:ext>
            </a:extLst>
          </p:cNvPr>
          <p:cNvSpPr/>
          <p:nvPr/>
        </p:nvSpPr>
        <p:spPr>
          <a:xfrm>
            <a:off x="11124469" y="4427422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Star: 5 Points 589">
            <a:extLst>
              <a:ext uri="{FF2B5EF4-FFF2-40B4-BE49-F238E27FC236}">
                <a16:creationId xmlns:a16="http://schemas.microsoft.com/office/drawing/2014/main" id="{F7C3A353-4D91-C3B3-1713-471ADA25F451}"/>
              </a:ext>
            </a:extLst>
          </p:cNvPr>
          <p:cNvSpPr/>
          <p:nvPr/>
        </p:nvSpPr>
        <p:spPr>
          <a:xfrm>
            <a:off x="10087020" y="2301476"/>
            <a:ext cx="176981" cy="175402"/>
          </a:xfrm>
          <a:prstGeom prst="star5">
            <a:avLst/>
          </a:prstGeom>
          <a:solidFill>
            <a:srgbClr val="F942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269F00B6-84BE-C71F-A863-F990A8F8626B}"/>
              </a:ext>
            </a:extLst>
          </p:cNvPr>
          <p:cNvSpPr/>
          <p:nvPr/>
        </p:nvSpPr>
        <p:spPr>
          <a:xfrm>
            <a:off x="2358274" y="4968716"/>
            <a:ext cx="1380102" cy="31599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S32304</a:t>
            </a:r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637C2697-7FA4-9BA1-9B25-42FF926795BD}"/>
              </a:ext>
            </a:extLst>
          </p:cNvPr>
          <p:cNvSpPr/>
          <p:nvPr/>
        </p:nvSpPr>
        <p:spPr>
          <a:xfrm>
            <a:off x="3757025" y="4964686"/>
            <a:ext cx="1606352" cy="31341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1.4362</a:t>
            </a:r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id="{E7A01A64-9F24-F313-F642-7DFF3470094F}"/>
              </a:ext>
            </a:extLst>
          </p:cNvPr>
          <p:cNvSpPr/>
          <p:nvPr/>
        </p:nvSpPr>
        <p:spPr>
          <a:xfrm>
            <a:off x="5379349" y="4964686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 32304</a:t>
            </a:r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B84F672F-445D-0B69-F01D-2F937DCFE357}"/>
              </a:ext>
            </a:extLst>
          </p:cNvPr>
          <p:cNvSpPr/>
          <p:nvPr/>
        </p:nvSpPr>
        <p:spPr>
          <a:xfrm>
            <a:off x="2348654" y="5278894"/>
            <a:ext cx="1380101" cy="28916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S31500</a:t>
            </a: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5C8404BB-302D-BA16-3C65-18BE2767E8C7}"/>
              </a:ext>
            </a:extLst>
          </p:cNvPr>
          <p:cNvSpPr/>
          <p:nvPr/>
        </p:nvSpPr>
        <p:spPr>
          <a:xfrm>
            <a:off x="3735179" y="5275749"/>
            <a:ext cx="1606352" cy="29688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1.4424</a:t>
            </a: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" name="Rectangle 614">
            <a:extLst>
              <a:ext uri="{FF2B5EF4-FFF2-40B4-BE49-F238E27FC236}">
                <a16:creationId xmlns:a16="http://schemas.microsoft.com/office/drawing/2014/main" id="{4F26E550-3A56-6BA4-538B-63C254289CBA}"/>
              </a:ext>
            </a:extLst>
          </p:cNvPr>
          <p:cNvSpPr/>
          <p:nvPr/>
        </p:nvSpPr>
        <p:spPr>
          <a:xfrm>
            <a:off x="5369046" y="5304638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 31500</a:t>
            </a:r>
          </a:p>
        </p:txBody>
      </p:sp>
      <p:sp>
        <p:nvSpPr>
          <p:cNvPr id="616" name="Rectangle 615">
            <a:extLst>
              <a:ext uri="{FF2B5EF4-FFF2-40B4-BE49-F238E27FC236}">
                <a16:creationId xmlns:a16="http://schemas.microsoft.com/office/drawing/2014/main" id="{32EB5120-E4E3-F052-89F0-327C52653C52}"/>
              </a:ext>
            </a:extLst>
          </p:cNvPr>
          <p:cNvSpPr/>
          <p:nvPr/>
        </p:nvSpPr>
        <p:spPr>
          <a:xfrm>
            <a:off x="2347092" y="5564464"/>
            <a:ext cx="1380101" cy="30900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S31803, S32205</a:t>
            </a:r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id="{AB4DBAC4-92AC-38C9-1692-FA48AE1A7AB6}"/>
              </a:ext>
            </a:extLst>
          </p:cNvPr>
          <p:cNvSpPr/>
          <p:nvPr/>
        </p:nvSpPr>
        <p:spPr>
          <a:xfrm>
            <a:off x="3723185" y="5570105"/>
            <a:ext cx="1618346" cy="3230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1.4462</a:t>
            </a:r>
          </a:p>
        </p:txBody>
      </p:sp>
      <p:sp>
        <p:nvSpPr>
          <p:cNvPr id="618" name="Rectangle 617">
            <a:extLst>
              <a:ext uri="{FF2B5EF4-FFF2-40B4-BE49-F238E27FC236}">
                <a16:creationId xmlns:a16="http://schemas.microsoft.com/office/drawing/2014/main" id="{BD306130-51C0-E9A5-3534-BD6BB67A540B}"/>
              </a:ext>
            </a:extLst>
          </p:cNvPr>
          <p:cNvSpPr/>
          <p:nvPr/>
        </p:nvSpPr>
        <p:spPr>
          <a:xfrm>
            <a:off x="5347361" y="5572457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31803</a:t>
            </a:r>
          </a:p>
        </p:txBody>
      </p:sp>
      <p:sp>
        <p:nvSpPr>
          <p:cNvPr id="619" name="Rectangle 618">
            <a:extLst>
              <a:ext uri="{FF2B5EF4-FFF2-40B4-BE49-F238E27FC236}">
                <a16:creationId xmlns:a16="http://schemas.microsoft.com/office/drawing/2014/main" id="{3293F76F-849B-7AB5-E45A-77C9BFEF02E5}"/>
              </a:ext>
            </a:extLst>
          </p:cNvPr>
          <p:cNvSpPr/>
          <p:nvPr/>
        </p:nvSpPr>
        <p:spPr>
          <a:xfrm>
            <a:off x="2343087" y="5893158"/>
            <a:ext cx="1403274" cy="30395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S32750</a:t>
            </a:r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BFA5091C-CF00-CE9F-8167-8E9E55C54A82}"/>
              </a:ext>
            </a:extLst>
          </p:cNvPr>
          <p:cNvSpPr/>
          <p:nvPr/>
        </p:nvSpPr>
        <p:spPr>
          <a:xfrm>
            <a:off x="3741726" y="5882809"/>
            <a:ext cx="1606353" cy="3292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1.4410</a:t>
            </a:r>
          </a:p>
        </p:txBody>
      </p:sp>
      <p:sp>
        <p:nvSpPr>
          <p:cNvPr id="621" name="Rectangle 620">
            <a:extLst>
              <a:ext uri="{FF2B5EF4-FFF2-40B4-BE49-F238E27FC236}">
                <a16:creationId xmlns:a16="http://schemas.microsoft.com/office/drawing/2014/main" id="{0DAA49F1-07A6-C6DC-A032-29FB141EC11B}"/>
              </a:ext>
            </a:extLst>
          </p:cNvPr>
          <p:cNvSpPr/>
          <p:nvPr/>
        </p:nvSpPr>
        <p:spPr>
          <a:xfrm>
            <a:off x="5333837" y="5889686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32750</a:t>
            </a: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id="{70C14403-0BD9-D217-93AE-E738123CADAE}"/>
              </a:ext>
            </a:extLst>
          </p:cNvPr>
          <p:cNvSpPr/>
          <p:nvPr/>
        </p:nvSpPr>
        <p:spPr>
          <a:xfrm>
            <a:off x="2343087" y="6207507"/>
            <a:ext cx="1348812" cy="2706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S32760</a:t>
            </a: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64143020-1353-1A29-8B6A-B42EEAA73A44}"/>
              </a:ext>
            </a:extLst>
          </p:cNvPr>
          <p:cNvSpPr/>
          <p:nvPr/>
        </p:nvSpPr>
        <p:spPr>
          <a:xfrm>
            <a:off x="3699883" y="6205864"/>
            <a:ext cx="1634313" cy="2902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1.4501</a:t>
            </a:r>
          </a:p>
        </p:txBody>
      </p:sp>
      <p:sp>
        <p:nvSpPr>
          <p:cNvPr id="624" name="Rectangle 623">
            <a:extLst>
              <a:ext uri="{FF2B5EF4-FFF2-40B4-BE49-F238E27FC236}">
                <a16:creationId xmlns:a16="http://schemas.microsoft.com/office/drawing/2014/main" id="{442F73FB-A3CE-82AB-E873-8EC767AB3733}"/>
              </a:ext>
            </a:extLst>
          </p:cNvPr>
          <p:cNvSpPr/>
          <p:nvPr/>
        </p:nvSpPr>
        <p:spPr>
          <a:xfrm>
            <a:off x="5333837" y="6195020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32760</a:t>
            </a:r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id="{162AFC9A-E80D-5E7E-9826-B8D66717B9C2}"/>
              </a:ext>
            </a:extLst>
          </p:cNvPr>
          <p:cNvSpPr/>
          <p:nvPr/>
        </p:nvSpPr>
        <p:spPr>
          <a:xfrm>
            <a:off x="2351279" y="6496161"/>
            <a:ext cx="1340619" cy="30043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S32906</a:t>
            </a:r>
          </a:p>
        </p:txBody>
      </p:sp>
      <p:sp>
        <p:nvSpPr>
          <p:cNvPr id="626" name="Rectangle 625">
            <a:extLst>
              <a:ext uri="{FF2B5EF4-FFF2-40B4-BE49-F238E27FC236}">
                <a16:creationId xmlns:a16="http://schemas.microsoft.com/office/drawing/2014/main" id="{4EBCD96E-81CE-677A-EA0D-5B37136C1915}"/>
              </a:ext>
            </a:extLst>
          </p:cNvPr>
          <p:cNvSpPr/>
          <p:nvPr/>
        </p:nvSpPr>
        <p:spPr>
          <a:xfrm>
            <a:off x="3699882" y="6496161"/>
            <a:ext cx="1626330" cy="320631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1.4477</a:t>
            </a:r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id="{5E7CC59F-E68B-6425-E213-EF7DB821A70E}"/>
              </a:ext>
            </a:extLst>
          </p:cNvPr>
          <p:cNvSpPr/>
          <p:nvPr/>
        </p:nvSpPr>
        <p:spPr>
          <a:xfrm>
            <a:off x="5342697" y="6494149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32906</a:t>
            </a: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id="{9407E450-8065-5C2A-989D-C93DC62AB2E4}"/>
              </a:ext>
            </a:extLst>
          </p:cNvPr>
          <p:cNvSpPr/>
          <p:nvPr/>
        </p:nvSpPr>
        <p:spPr>
          <a:xfrm>
            <a:off x="6456178" y="4964685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9" name="Rectangle 628">
            <a:extLst>
              <a:ext uri="{FF2B5EF4-FFF2-40B4-BE49-F238E27FC236}">
                <a16:creationId xmlns:a16="http://schemas.microsoft.com/office/drawing/2014/main" id="{8B331A08-2E96-AABB-308E-9F8272C4E7CA}"/>
              </a:ext>
            </a:extLst>
          </p:cNvPr>
          <p:cNvSpPr/>
          <p:nvPr/>
        </p:nvSpPr>
        <p:spPr>
          <a:xfrm>
            <a:off x="6445875" y="5304637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0" name="Rectangle 629">
            <a:extLst>
              <a:ext uri="{FF2B5EF4-FFF2-40B4-BE49-F238E27FC236}">
                <a16:creationId xmlns:a16="http://schemas.microsoft.com/office/drawing/2014/main" id="{B05A1217-9C10-A7A8-364C-B042B55BE690}"/>
              </a:ext>
            </a:extLst>
          </p:cNvPr>
          <p:cNvSpPr/>
          <p:nvPr/>
        </p:nvSpPr>
        <p:spPr>
          <a:xfrm>
            <a:off x="6424190" y="5572456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9DD90602-5A2D-698A-22CF-6D8DADC3C8BB}"/>
              </a:ext>
            </a:extLst>
          </p:cNvPr>
          <p:cNvSpPr/>
          <p:nvPr/>
        </p:nvSpPr>
        <p:spPr>
          <a:xfrm>
            <a:off x="6410666" y="5889685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2" name="Rectangle 631">
            <a:extLst>
              <a:ext uri="{FF2B5EF4-FFF2-40B4-BE49-F238E27FC236}">
                <a16:creationId xmlns:a16="http://schemas.microsoft.com/office/drawing/2014/main" id="{2FC553C2-5D47-F312-790A-DFEB779AECE6}"/>
              </a:ext>
            </a:extLst>
          </p:cNvPr>
          <p:cNvSpPr/>
          <p:nvPr/>
        </p:nvSpPr>
        <p:spPr>
          <a:xfrm>
            <a:off x="6410666" y="6195019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3" name="Rectangle 632">
            <a:extLst>
              <a:ext uri="{FF2B5EF4-FFF2-40B4-BE49-F238E27FC236}">
                <a16:creationId xmlns:a16="http://schemas.microsoft.com/office/drawing/2014/main" id="{2C7194FF-CDD6-5300-4873-6F19A24A6EF6}"/>
              </a:ext>
            </a:extLst>
          </p:cNvPr>
          <p:cNvSpPr/>
          <p:nvPr/>
        </p:nvSpPr>
        <p:spPr>
          <a:xfrm>
            <a:off x="6419526" y="6494148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4" name="Rectangle 633">
            <a:extLst>
              <a:ext uri="{FF2B5EF4-FFF2-40B4-BE49-F238E27FC236}">
                <a16:creationId xmlns:a16="http://schemas.microsoft.com/office/drawing/2014/main" id="{D534AAFB-C3C7-7FF4-E153-4E147C1122F4}"/>
              </a:ext>
            </a:extLst>
          </p:cNvPr>
          <p:cNvSpPr/>
          <p:nvPr/>
        </p:nvSpPr>
        <p:spPr>
          <a:xfrm>
            <a:off x="7523095" y="4961628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5" name="Rectangle 634">
            <a:extLst>
              <a:ext uri="{FF2B5EF4-FFF2-40B4-BE49-F238E27FC236}">
                <a16:creationId xmlns:a16="http://schemas.microsoft.com/office/drawing/2014/main" id="{D8D5F165-9E9B-DD02-BD4F-A99E6BD68B6D}"/>
              </a:ext>
            </a:extLst>
          </p:cNvPr>
          <p:cNvSpPr/>
          <p:nvPr/>
        </p:nvSpPr>
        <p:spPr>
          <a:xfrm>
            <a:off x="7512792" y="5301580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6" name="Rectangle 635">
            <a:extLst>
              <a:ext uri="{FF2B5EF4-FFF2-40B4-BE49-F238E27FC236}">
                <a16:creationId xmlns:a16="http://schemas.microsoft.com/office/drawing/2014/main" id="{5CDE26E9-4F46-DD06-1519-E2B9231A3163}"/>
              </a:ext>
            </a:extLst>
          </p:cNvPr>
          <p:cNvSpPr/>
          <p:nvPr/>
        </p:nvSpPr>
        <p:spPr>
          <a:xfrm>
            <a:off x="7491107" y="5569399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7" name="Rectangle 636">
            <a:extLst>
              <a:ext uri="{FF2B5EF4-FFF2-40B4-BE49-F238E27FC236}">
                <a16:creationId xmlns:a16="http://schemas.microsoft.com/office/drawing/2014/main" id="{0AAEA636-6144-A7B4-696B-8443FCD7145A}"/>
              </a:ext>
            </a:extLst>
          </p:cNvPr>
          <p:cNvSpPr/>
          <p:nvPr/>
        </p:nvSpPr>
        <p:spPr>
          <a:xfrm>
            <a:off x="7477583" y="5886628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8" name="Rectangle 637">
            <a:extLst>
              <a:ext uri="{FF2B5EF4-FFF2-40B4-BE49-F238E27FC236}">
                <a16:creationId xmlns:a16="http://schemas.microsoft.com/office/drawing/2014/main" id="{EA6A2358-BDDE-AF26-AE6C-B4D6089820FA}"/>
              </a:ext>
            </a:extLst>
          </p:cNvPr>
          <p:cNvSpPr/>
          <p:nvPr/>
        </p:nvSpPr>
        <p:spPr>
          <a:xfrm>
            <a:off x="7477583" y="6191962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9" name="Rectangle 638">
            <a:extLst>
              <a:ext uri="{FF2B5EF4-FFF2-40B4-BE49-F238E27FC236}">
                <a16:creationId xmlns:a16="http://schemas.microsoft.com/office/drawing/2014/main" id="{A317ED1A-0807-3C8F-3FA0-CF79B3489583}"/>
              </a:ext>
            </a:extLst>
          </p:cNvPr>
          <p:cNvSpPr/>
          <p:nvPr/>
        </p:nvSpPr>
        <p:spPr>
          <a:xfrm>
            <a:off x="7486443" y="6491091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0" name="Rectangle 639">
            <a:extLst>
              <a:ext uri="{FF2B5EF4-FFF2-40B4-BE49-F238E27FC236}">
                <a16:creationId xmlns:a16="http://schemas.microsoft.com/office/drawing/2014/main" id="{54386A39-7A57-60D3-439E-14BB7601743D}"/>
              </a:ext>
            </a:extLst>
          </p:cNvPr>
          <p:cNvSpPr/>
          <p:nvPr/>
        </p:nvSpPr>
        <p:spPr>
          <a:xfrm>
            <a:off x="8579756" y="4968935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1" name="Rectangle 640">
            <a:extLst>
              <a:ext uri="{FF2B5EF4-FFF2-40B4-BE49-F238E27FC236}">
                <a16:creationId xmlns:a16="http://schemas.microsoft.com/office/drawing/2014/main" id="{706D3981-E5EE-0002-99A7-67C3C0F913C3}"/>
              </a:ext>
            </a:extLst>
          </p:cNvPr>
          <p:cNvSpPr/>
          <p:nvPr/>
        </p:nvSpPr>
        <p:spPr>
          <a:xfrm>
            <a:off x="8569453" y="5308887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694470DE-421A-3C5F-6FC1-321B43FB4EC0}"/>
              </a:ext>
            </a:extLst>
          </p:cNvPr>
          <p:cNvSpPr/>
          <p:nvPr/>
        </p:nvSpPr>
        <p:spPr>
          <a:xfrm>
            <a:off x="8547768" y="5576706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3" name="Rectangle 642">
            <a:extLst>
              <a:ext uri="{FF2B5EF4-FFF2-40B4-BE49-F238E27FC236}">
                <a16:creationId xmlns:a16="http://schemas.microsoft.com/office/drawing/2014/main" id="{BB70BD3A-EF7A-B89B-8CA1-65F7E131E309}"/>
              </a:ext>
            </a:extLst>
          </p:cNvPr>
          <p:cNvSpPr/>
          <p:nvPr/>
        </p:nvSpPr>
        <p:spPr>
          <a:xfrm>
            <a:off x="8534244" y="5893935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id="{EE5DD4E9-5DC5-1612-2211-0C91528E5701}"/>
              </a:ext>
            </a:extLst>
          </p:cNvPr>
          <p:cNvSpPr/>
          <p:nvPr/>
        </p:nvSpPr>
        <p:spPr>
          <a:xfrm>
            <a:off x="8534244" y="6199269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id="{98CA282F-C943-C468-1C02-34735C72574A}"/>
              </a:ext>
            </a:extLst>
          </p:cNvPr>
          <p:cNvSpPr/>
          <p:nvPr/>
        </p:nvSpPr>
        <p:spPr>
          <a:xfrm>
            <a:off x="8543104" y="6498398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2828B35D-5A8F-3508-24E6-1C1455C7FA8B}"/>
              </a:ext>
            </a:extLst>
          </p:cNvPr>
          <p:cNvSpPr/>
          <p:nvPr/>
        </p:nvSpPr>
        <p:spPr>
          <a:xfrm>
            <a:off x="9655416" y="4968935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id="{5A435F76-E6F0-91A1-D255-16A2598537DB}"/>
              </a:ext>
            </a:extLst>
          </p:cNvPr>
          <p:cNvSpPr/>
          <p:nvPr/>
        </p:nvSpPr>
        <p:spPr>
          <a:xfrm>
            <a:off x="9645113" y="5308887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id="{34667D98-A781-3B6F-BB0E-A5AA4E6487E3}"/>
              </a:ext>
            </a:extLst>
          </p:cNvPr>
          <p:cNvSpPr/>
          <p:nvPr/>
        </p:nvSpPr>
        <p:spPr>
          <a:xfrm>
            <a:off x="9623428" y="5576706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9" name="Rectangle 648">
            <a:extLst>
              <a:ext uri="{FF2B5EF4-FFF2-40B4-BE49-F238E27FC236}">
                <a16:creationId xmlns:a16="http://schemas.microsoft.com/office/drawing/2014/main" id="{2D411B39-2964-4B50-AAE1-1E22680AF6F9}"/>
              </a:ext>
            </a:extLst>
          </p:cNvPr>
          <p:cNvSpPr/>
          <p:nvPr/>
        </p:nvSpPr>
        <p:spPr>
          <a:xfrm>
            <a:off x="9609904" y="5893935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0" name="Rectangle 649">
            <a:extLst>
              <a:ext uri="{FF2B5EF4-FFF2-40B4-BE49-F238E27FC236}">
                <a16:creationId xmlns:a16="http://schemas.microsoft.com/office/drawing/2014/main" id="{385AAA0B-E0DE-258A-E4DB-BD79B71D9B9D}"/>
              </a:ext>
            </a:extLst>
          </p:cNvPr>
          <p:cNvSpPr/>
          <p:nvPr/>
        </p:nvSpPr>
        <p:spPr>
          <a:xfrm>
            <a:off x="9609904" y="6199269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1" name="Rectangle 650">
            <a:extLst>
              <a:ext uri="{FF2B5EF4-FFF2-40B4-BE49-F238E27FC236}">
                <a16:creationId xmlns:a16="http://schemas.microsoft.com/office/drawing/2014/main" id="{6ADCAE5F-41D9-F300-7753-ECAB1B86790D}"/>
              </a:ext>
            </a:extLst>
          </p:cNvPr>
          <p:cNvSpPr/>
          <p:nvPr/>
        </p:nvSpPr>
        <p:spPr>
          <a:xfrm>
            <a:off x="9618764" y="6498398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2" name="Rectangle 651">
            <a:extLst>
              <a:ext uri="{FF2B5EF4-FFF2-40B4-BE49-F238E27FC236}">
                <a16:creationId xmlns:a16="http://schemas.microsoft.com/office/drawing/2014/main" id="{EA24EF95-BB1D-48A5-7A70-5BCA421CE5A9}"/>
              </a:ext>
            </a:extLst>
          </p:cNvPr>
          <p:cNvSpPr/>
          <p:nvPr/>
        </p:nvSpPr>
        <p:spPr>
          <a:xfrm>
            <a:off x="10703431" y="4968935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3" name="Rectangle 652">
            <a:extLst>
              <a:ext uri="{FF2B5EF4-FFF2-40B4-BE49-F238E27FC236}">
                <a16:creationId xmlns:a16="http://schemas.microsoft.com/office/drawing/2014/main" id="{004B5122-CF88-CCF6-2328-79A699E75BF3}"/>
              </a:ext>
            </a:extLst>
          </p:cNvPr>
          <p:cNvSpPr/>
          <p:nvPr/>
        </p:nvSpPr>
        <p:spPr>
          <a:xfrm>
            <a:off x="10693128" y="5308887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4" name="Rectangle 653">
            <a:extLst>
              <a:ext uri="{FF2B5EF4-FFF2-40B4-BE49-F238E27FC236}">
                <a16:creationId xmlns:a16="http://schemas.microsoft.com/office/drawing/2014/main" id="{96BA7F8C-BB1D-BDD3-30B0-628311214826}"/>
              </a:ext>
            </a:extLst>
          </p:cNvPr>
          <p:cNvSpPr/>
          <p:nvPr/>
        </p:nvSpPr>
        <p:spPr>
          <a:xfrm>
            <a:off x="10671443" y="5576706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0AD6F375-D315-73A1-563A-009EFAE59062}"/>
              </a:ext>
            </a:extLst>
          </p:cNvPr>
          <p:cNvSpPr/>
          <p:nvPr/>
        </p:nvSpPr>
        <p:spPr>
          <a:xfrm>
            <a:off x="10657919" y="5893935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6" name="Rectangle 655">
            <a:extLst>
              <a:ext uri="{FF2B5EF4-FFF2-40B4-BE49-F238E27FC236}">
                <a16:creationId xmlns:a16="http://schemas.microsoft.com/office/drawing/2014/main" id="{E90C35FF-8B0F-BA17-24D3-7E1FD303D618}"/>
              </a:ext>
            </a:extLst>
          </p:cNvPr>
          <p:cNvSpPr/>
          <p:nvPr/>
        </p:nvSpPr>
        <p:spPr>
          <a:xfrm>
            <a:off x="10657919" y="6199269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7" name="Rectangle 656">
            <a:extLst>
              <a:ext uri="{FF2B5EF4-FFF2-40B4-BE49-F238E27FC236}">
                <a16:creationId xmlns:a16="http://schemas.microsoft.com/office/drawing/2014/main" id="{7D8B8ECF-C7E9-D6D5-646A-DB5BCDE01CE2}"/>
              </a:ext>
            </a:extLst>
          </p:cNvPr>
          <p:cNvSpPr/>
          <p:nvPr/>
        </p:nvSpPr>
        <p:spPr>
          <a:xfrm>
            <a:off x="10666779" y="6498398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9" name="Star: 5 Points 658">
            <a:extLst>
              <a:ext uri="{FF2B5EF4-FFF2-40B4-BE49-F238E27FC236}">
                <a16:creationId xmlns:a16="http://schemas.microsoft.com/office/drawing/2014/main" id="{833A377B-F4CF-EC7A-A347-810CD846FF31}"/>
              </a:ext>
            </a:extLst>
          </p:cNvPr>
          <p:cNvSpPr/>
          <p:nvPr/>
        </p:nvSpPr>
        <p:spPr>
          <a:xfrm>
            <a:off x="6895014" y="5004801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Star: 5 Points 659">
            <a:extLst>
              <a:ext uri="{FF2B5EF4-FFF2-40B4-BE49-F238E27FC236}">
                <a16:creationId xmlns:a16="http://schemas.microsoft.com/office/drawing/2014/main" id="{717788AD-F9D4-5D5F-9731-45614122FDD7}"/>
              </a:ext>
            </a:extLst>
          </p:cNvPr>
          <p:cNvSpPr/>
          <p:nvPr/>
        </p:nvSpPr>
        <p:spPr>
          <a:xfrm>
            <a:off x="6885101" y="5304966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Star: 5 Points 660">
            <a:extLst>
              <a:ext uri="{FF2B5EF4-FFF2-40B4-BE49-F238E27FC236}">
                <a16:creationId xmlns:a16="http://schemas.microsoft.com/office/drawing/2014/main" id="{8C64693B-6F27-FDA4-F2D8-E47F6C97073F}"/>
              </a:ext>
            </a:extLst>
          </p:cNvPr>
          <p:cNvSpPr/>
          <p:nvPr/>
        </p:nvSpPr>
        <p:spPr>
          <a:xfrm>
            <a:off x="6887222" y="5633674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Star: 5 Points 661">
            <a:extLst>
              <a:ext uri="{FF2B5EF4-FFF2-40B4-BE49-F238E27FC236}">
                <a16:creationId xmlns:a16="http://schemas.microsoft.com/office/drawing/2014/main" id="{9A6F8506-9502-7F51-86D6-C9F68067AD6B}"/>
              </a:ext>
            </a:extLst>
          </p:cNvPr>
          <p:cNvSpPr/>
          <p:nvPr/>
        </p:nvSpPr>
        <p:spPr>
          <a:xfrm>
            <a:off x="6884586" y="5921386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Star: 5 Points 662">
            <a:extLst>
              <a:ext uri="{FF2B5EF4-FFF2-40B4-BE49-F238E27FC236}">
                <a16:creationId xmlns:a16="http://schemas.microsoft.com/office/drawing/2014/main" id="{A5ED47FD-6A86-0AB3-B804-CA8FE6C68AF9}"/>
              </a:ext>
            </a:extLst>
          </p:cNvPr>
          <p:cNvSpPr/>
          <p:nvPr/>
        </p:nvSpPr>
        <p:spPr>
          <a:xfrm>
            <a:off x="6891702" y="6257098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Star: 5 Points 663">
            <a:extLst>
              <a:ext uri="{FF2B5EF4-FFF2-40B4-BE49-F238E27FC236}">
                <a16:creationId xmlns:a16="http://schemas.microsoft.com/office/drawing/2014/main" id="{591BE82C-634B-CA40-DC28-33FE35EE03EF}"/>
              </a:ext>
            </a:extLst>
          </p:cNvPr>
          <p:cNvSpPr/>
          <p:nvPr/>
        </p:nvSpPr>
        <p:spPr>
          <a:xfrm>
            <a:off x="6889066" y="6544810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Star: 5 Points 664">
            <a:extLst>
              <a:ext uri="{FF2B5EF4-FFF2-40B4-BE49-F238E27FC236}">
                <a16:creationId xmlns:a16="http://schemas.microsoft.com/office/drawing/2014/main" id="{34F0723D-87A5-F96C-0166-E6723B9E166A}"/>
              </a:ext>
            </a:extLst>
          </p:cNvPr>
          <p:cNvSpPr/>
          <p:nvPr/>
        </p:nvSpPr>
        <p:spPr>
          <a:xfrm>
            <a:off x="7980522" y="5008544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Star: 5 Points 665">
            <a:extLst>
              <a:ext uri="{FF2B5EF4-FFF2-40B4-BE49-F238E27FC236}">
                <a16:creationId xmlns:a16="http://schemas.microsoft.com/office/drawing/2014/main" id="{B0BB90A1-CA3F-2537-318C-E4C2B84045E6}"/>
              </a:ext>
            </a:extLst>
          </p:cNvPr>
          <p:cNvSpPr/>
          <p:nvPr/>
        </p:nvSpPr>
        <p:spPr>
          <a:xfrm>
            <a:off x="7970609" y="5308709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Star: 5 Points 666">
            <a:extLst>
              <a:ext uri="{FF2B5EF4-FFF2-40B4-BE49-F238E27FC236}">
                <a16:creationId xmlns:a16="http://schemas.microsoft.com/office/drawing/2014/main" id="{A8A2443F-7FF4-58ED-188D-685ED645987C}"/>
              </a:ext>
            </a:extLst>
          </p:cNvPr>
          <p:cNvSpPr/>
          <p:nvPr/>
        </p:nvSpPr>
        <p:spPr>
          <a:xfrm>
            <a:off x="7968469" y="5601093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Star: 5 Points 667">
            <a:extLst>
              <a:ext uri="{FF2B5EF4-FFF2-40B4-BE49-F238E27FC236}">
                <a16:creationId xmlns:a16="http://schemas.microsoft.com/office/drawing/2014/main" id="{661C09D7-E1E5-83E8-014D-4128B92BB2A6}"/>
              </a:ext>
            </a:extLst>
          </p:cNvPr>
          <p:cNvSpPr/>
          <p:nvPr/>
        </p:nvSpPr>
        <p:spPr>
          <a:xfrm>
            <a:off x="7958556" y="5920922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Star: 5 Points 669">
            <a:extLst>
              <a:ext uri="{FF2B5EF4-FFF2-40B4-BE49-F238E27FC236}">
                <a16:creationId xmlns:a16="http://schemas.microsoft.com/office/drawing/2014/main" id="{759FBA60-8B47-67D8-CE64-243B4F60DE1D}"/>
              </a:ext>
            </a:extLst>
          </p:cNvPr>
          <p:cNvSpPr/>
          <p:nvPr/>
        </p:nvSpPr>
        <p:spPr>
          <a:xfrm>
            <a:off x="7964819" y="6233792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Star: 5 Points 670">
            <a:extLst>
              <a:ext uri="{FF2B5EF4-FFF2-40B4-BE49-F238E27FC236}">
                <a16:creationId xmlns:a16="http://schemas.microsoft.com/office/drawing/2014/main" id="{C2A97EE5-33D5-DE2E-4625-220F3507D4EA}"/>
              </a:ext>
            </a:extLst>
          </p:cNvPr>
          <p:cNvSpPr/>
          <p:nvPr/>
        </p:nvSpPr>
        <p:spPr>
          <a:xfrm>
            <a:off x="11131163" y="2297222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Star: 5 Points 671">
            <a:extLst>
              <a:ext uri="{FF2B5EF4-FFF2-40B4-BE49-F238E27FC236}">
                <a16:creationId xmlns:a16="http://schemas.microsoft.com/office/drawing/2014/main" id="{F96DE5B7-F405-8379-7D98-D9EBFFAF6631}"/>
              </a:ext>
            </a:extLst>
          </p:cNvPr>
          <p:cNvSpPr/>
          <p:nvPr/>
        </p:nvSpPr>
        <p:spPr>
          <a:xfrm>
            <a:off x="11116627" y="5032475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Star: 5 Points 672">
            <a:extLst>
              <a:ext uri="{FF2B5EF4-FFF2-40B4-BE49-F238E27FC236}">
                <a16:creationId xmlns:a16="http://schemas.microsoft.com/office/drawing/2014/main" id="{078C8146-771E-D286-8C4C-A32F7EF40739}"/>
              </a:ext>
            </a:extLst>
          </p:cNvPr>
          <p:cNvSpPr/>
          <p:nvPr/>
        </p:nvSpPr>
        <p:spPr>
          <a:xfrm>
            <a:off x="11106714" y="5332640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Star: 5 Points 675">
            <a:extLst>
              <a:ext uri="{FF2B5EF4-FFF2-40B4-BE49-F238E27FC236}">
                <a16:creationId xmlns:a16="http://schemas.microsoft.com/office/drawing/2014/main" id="{B7FC4089-C952-EAD4-2637-6D2F98C280D1}"/>
              </a:ext>
            </a:extLst>
          </p:cNvPr>
          <p:cNvSpPr/>
          <p:nvPr/>
        </p:nvSpPr>
        <p:spPr>
          <a:xfrm>
            <a:off x="11107443" y="5638858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Star: 5 Points 676">
            <a:extLst>
              <a:ext uri="{FF2B5EF4-FFF2-40B4-BE49-F238E27FC236}">
                <a16:creationId xmlns:a16="http://schemas.microsoft.com/office/drawing/2014/main" id="{43F8AEB9-105F-5D53-81A3-CEF95437FFB4}"/>
              </a:ext>
            </a:extLst>
          </p:cNvPr>
          <p:cNvSpPr/>
          <p:nvPr/>
        </p:nvSpPr>
        <p:spPr>
          <a:xfrm>
            <a:off x="11097530" y="5939023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Star: 5 Points 677">
            <a:extLst>
              <a:ext uri="{FF2B5EF4-FFF2-40B4-BE49-F238E27FC236}">
                <a16:creationId xmlns:a16="http://schemas.microsoft.com/office/drawing/2014/main" id="{7A5F0E14-9AF0-BB6B-F71C-5CCA601CA1F2}"/>
              </a:ext>
            </a:extLst>
          </p:cNvPr>
          <p:cNvSpPr/>
          <p:nvPr/>
        </p:nvSpPr>
        <p:spPr>
          <a:xfrm>
            <a:off x="9018219" y="5614141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Star: 5 Points 678">
            <a:extLst>
              <a:ext uri="{FF2B5EF4-FFF2-40B4-BE49-F238E27FC236}">
                <a16:creationId xmlns:a16="http://schemas.microsoft.com/office/drawing/2014/main" id="{585CD3B7-00AA-1FB0-6940-56431243DEE3}"/>
              </a:ext>
            </a:extLst>
          </p:cNvPr>
          <p:cNvSpPr/>
          <p:nvPr/>
        </p:nvSpPr>
        <p:spPr>
          <a:xfrm>
            <a:off x="9008306" y="5914306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Star: 5 Points 679">
            <a:extLst>
              <a:ext uri="{FF2B5EF4-FFF2-40B4-BE49-F238E27FC236}">
                <a16:creationId xmlns:a16="http://schemas.microsoft.com/office/drawing/2014/main" id="{DA94C531-E195-7F2A-7618-F8247D4DC275}"/>
              </a:ext>
            </a:extLst>
          </p:cNvPr>
          <p:cNvSpPr/>
          <p:nvPr/>
        </p:nvSpPr>
        <p:spPr>
          <a:xfrm>
            <a:off x="10083148" y="5610554"/>
            <a:ext cx="176981" cy="175402"/>
          </a:xfrm>
          <a:prstGeom prst="star5">
            <a:avLst/>
          </a:prstGeom>
          <a:solidFill>
            <a:srgbClr val="F942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Rectangle 680">
            <a:extLst>
              <a:ext uri="{FF2B5EF4-FFF2-40B4-BE49-F238E27FC236}">
                <a16:creationId xmlns:a16="http://schemas.microsoft.com/office/drawing/2014/main" id="{5281C5C2-4C29-53FE-D649-797071265FBB}"/>
              </a:ext>
            </a:extLst>
          </p:cNvPr>
          <p:cNvSpPr/>
          <p:nvPr/>
        </p:nvSpPr>
        <p:spPr>
          <a:xfrm>
            <a:off x="589626" y="4954789"/>
            <a:ext cx="1066800" cy="1841806"/>
          </a:xfrm>
          <a:prstGeom prst="rect">
            <a:avLst/>
          </a:prstGeom>
          <a:solidFill>
            <a:srgbClr val="28356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IN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DUPLEX</a:t>
            </a: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tar: 5 Points 579">
            <a:extLst>
              <a:ext uri="{FF2B5EF4-FFF2-40B4-BE49-F238E27FC236}">
                <a16:creationId xmlns:a16="http://schemas.microsoft.com/office/drawing/2014/main" id="{9964862C-9A9A-36BE-0213-3135D2B7E51A}"/>
              </a:ext>
            </a:extLst>
          </p:cNvPr>
          <p:cNvSpPr/>
          <p:nvPr/>
        </p:nvSpPr>
        <p:spPr>
          <a:xfrm>
            <a:off x="11124469" y="4728049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0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aérea de una ciudad&#10;&#10;Descripción generada automáticamente">
            <a:extLst>
              <a:ext uri="{FF2B5EF4-FFF2-40B4-BE49-F238E27FC236}">
                <a16:creationId xmlns:a16="http://schemas.microsoft.com/office/drawing/2014/main" id="{D6E7F7CE-C8D5-7093-D2B7-B4B9FD0418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453422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03D5CAC-383B-4AC0-E3A2-BA5A7132B54D}"/>
              </a:ext>
            </a:extLst>
          </p:cNvPr>
          <p:cNvSpPr txBox="1"/>
          <p:nvPr/>
        </p:nvSpPr>
        <p:spPr>
          <a:xfrm>
            <a:off x="8059479" y="3095575"/>
            <a:ext cx="3477515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lnSpc>
                <a:spcPts val="2620"/>
              </a:lnSpc>
              <a:buFont typeface="+mj-lt"/>
              <a:buAutoNum type="romanUcPeriod"/>
            </a:pPr>
            <a:r>
              <a:rPr lang="en-US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TUBACEX GROUP 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3EE85-B200-EBA6-87DE-2468621A415E}"/>
              </a:ext>
            </a:extLst>
          </p:cNvPr>
          <p:cNvSpPr txBox="1"/>
          <p:nvPr/>
        </p:nvSpPr>
        <p:spPr>
          <a:xfrm>
            <a:off x="7729702" y="5579403"/>
            <a:ext cx="5476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 dirty="0"/>
              <a:t>Corporate Video </a:t>
            </a:r>
            <a:endParaRPr lang="en-US" sz="1200" b="1" u="sng" dirty="0">
              <a:hlinkClick r:id="rId3"/>
            </a:endParaRPr>
          </a:p>
          <a:p>
            <a:r>
              <a:rPr lang="en-US" sz="1200" dirty="0">
                <a:hlinkClick r:id="rId3"/>
              </a:rPr>
              <a:t>https://youtu.be/LIFaNRgtXxA?si=oa1Dy-ZUQha1wuv0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0065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1558C-1B0D-9C9B-40CE-BE505FCEA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980978-E8FB-2FA2-E593-00A0591DEDE3}"/>
              </a:ext>
            </a:extLst>
          </p:cNvPr>
          <p:cNvSpPr/>
          <p:nvPr/>
        </p:nvSpPr>
        <p:spPr>
          <a:xfrm>
            <a:off x="1651820" y="387038"/>
            <a:ext cx="654699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SR. NO</a:t>
            </a:r>
            <a:endParaRPr lang="en-US" sz="11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025C88-D9FF-C727-9CA0-FF23BB003E01}"/>
              </a:ext>
            </a:extLst>
          </p:cNvPr>
          <p:cNvSpPr/>
          <p:nvPr/>
        </p:nvSpPr>
        <p:spPr>
          <a:xfrm>
            <a:off x="2329266" y="387038"/>
            <a:ext cx="1456154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EEB0D0-052A-316A-8F1A-681B2DF149D5}"/>
              </a:ext>
            </a:extLst>
          </p:cNvPr>
          <p:cNvSpPr/>
          <p:nvPr/>
        </p:nvSpPr>
        <p:spPr>
          <a:xfrm>
            <a:off x="3785419" y="387038"/>
            <a:ext cx="1600571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C9E95B-FA6F-DE37-D140-C2DB1506678A}"/>
              </a:ext>
            </a:extLst>
          </p:cNvPr>
          <p:cNvSpPr/>
          <p:nvPr/>
        </p:nvSpPr>
        <p:spPr>
          <a:xfrm>
            <a:off x="5383164" y="387037"/>
            <a:ext cx="1066800" cy="389607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NAME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CDB4B6-1629-4B7B-D61F-BF73D0380BC1}"/>
              </a:ext>
            </a:extLst>
          </p:cNvPr>
          <p:cNvSpPr/>
          <p:nvPr/>
        </p:nvSpPr>
        <p:spPr>
          <a:xfrm>
            <a:off x="6449964" y="387038"/>
            <a:ext cx="1066800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SBER AUSTRIA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1C4F74-5377-8DB9-D5C6-E25761B2F1AA}"/>
              </a:ext>
            </a:extLst>
          </p:cNvPr>
          <p:cNvSpPr/>
          <p:nvPr/>
        </p:nvSpPr>
        <p:spPr>
          <a:xfrm>
            <a:off x="7516764" y="387038"/>
            <a:ext cx="1066800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TTI</a:t>
            </a:r>
          </a:p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SPAIN</a:t>
            </a:r>
            <a:endParaRPr lang="en-US" sz="11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56378-4F95-BA81-449B-B4F8C2966965}"/>
              </a:ext>
            </a:extLst>
          </p:cNvPr>
          <p:cNvSpPr/>
          <p:nvPr/>
        </p:nvSpPr>
        <p:spPr>
          <a:xfrm>
            <a:off x="8583564" y="387038"/>
            <a:ext cx="1066800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SALEM</a:t>
            </a:r>
          </a:p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</a:t>
            </a:r>
            <a:endParaRPr lang="en-US" sz="11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39BECE-4815-8DA8-0517-220DE125C2F1}"/>
              </a:ext>
            </a:extLst>
          </p:cNvPr>
          <p:cNvSpPr/>
          <p:nvPr/>
        </p:nvSpPr>
        <p:spPr>
          <a:xfrm>
            <a:off x="9650364" y="387038"/>
            <a:ext cx="1066800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DURANT</a:t>
            </a:r>
          </a:p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</a:t>
            </a:r>
            <a:endParaRPr lang="en-US" sz="11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458FC6-6F9D-3C9E-806C-4E6F24609545}"/>
              </a:ext>
            </a:extLst>
          </p:cNvPr>
          <p:cNvSpPr/>
          <p:nvPr/>
        </p:nvSpPr>
        <p:spPr>
          <a:xfrm>
            <a:off x="10717164" y="387038"/>
            <a:ext cx="1066800" cy="389088"/>
          </a:xfrm>
          <a:prstGeom prst="rect">
            <a:avLst/>
          </a:prstGeom>
          <a:solidFill>
            <a:srgbClr val="F9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TTP</a:t>
            </a:r>
          </a:p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INDIA</a:t>
            </a:r>
            <a:endParaRPr lang="en-US" sz="11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0E02E1-BF3B-FD16-CDDC-65AECEEEB999}"/>
              </a:ext>
            </a:extLst>
          </p:cNvPr>
          <p:cNvSpPr/>
          <p:nvPr/>
        </p:nvSpPr>
        <p:spPr>
          <a:xfrm>
            <a:off x="1651821" y="762139"/>
            <a:ext cx="659804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D7245-7496-E495-CE30-52AE17DA6994}"/>
              </a:ext>
            </a:extLst>
          </p:cNvPr>
          <p:cNvSpPr/>
          <p:nvPr/>
        </p:nvSpPr>
        <p:spPr>
          <a:xfrm>
            <a:off x="2346065" y="781355"/>
            <a:ext cx="1457823" cy="3298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S31254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6B62D5-ECEC-A853-EAFC-7900B20834AB}"/>
              </a:ext>
            </a:extLst>
          </p:cNvPr>
          <p:cNvSpPr/>
          <p:nvPr/>
        </p:nvSpPr>
        <p:spPr>
          <a:xfrm>
            <a:off x="585020" y="762138"/>
            <a:ext cx="1066800" cy="1490596"/>
          </a:xfrm>
          <a:prstGeom prst="rect">
            <a:avLst/>
          </a:prstGeom>
          <a:solidFill>
            <a:srgbClr val="28356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IN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</a:t>
            </a:r>
          </a:p>
          <a:p>
            <a:pPr algn="ctr" defTabSz="914217"/>
            <a:r>
              <a:rPr lang="en-IN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AUSTENITIC</a:t>
            </a:r>
            <a:endParaRPr lang="en-US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object 9">
            <a:extLst>
              <a:ext uri="{FF2B5EF4-FFF2-40B4-BE49-F238E27FC236}">
                <a16:creationId xmlns:a16="http://schemas.microsoft.com/office/drawing/2014/main" id="{058CEA28-B3BA-F6BF-0CD2-66F4D708BFE7}"/>
              </a:ext>
            </a:extLst>
          </p:cNvPr>
          <p:cNvSpPr txBox="1"/>
          <p:nvPr/>
        </p:nvSpPr>
        <p:spPr>
          <a:xfrm>
            <a:off x="588092" y="-118750"/>
            <a:ext cx="8737805" cy="511037"/>
          </a:xfrm>
          <a:prstGeom prst="rect">
            <a:avLst/>
          </a:prstGeom>
        </p:spPr>
        <p:txBody>
          <a:bodyPr vert="horz" wrap="square" lIns="0" tIns="170815" rIns="0" bIns="0" rtlCol="0" anchor="ctr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-90" normalizeH="0" baseline="0" noProof="0" dirty="0">
                <a:ln>
                  <a:noFill/>
                </a:ln>
                <a:solidFill>
                  <a:srgbClr val="F84273"/>
                </a:solidFill>
                <a:effectLst/>
                <a:uLnTx/>
                <a:uFillTx/>
                <a:latin typeface="Tahoma"/>
                <a:cs typeface="Tahoma"/>
              </a:rPr>
              <a:t>WIDE RANGE OF ALLOYS (SPECIALS &amp; HIGH NICKEL)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0ACEE1DE-31CB-48C8-5A59-688E89F3A574}"/>
              </a:ext>
            </a:extLst>
          </p:cNvPr>
          <p:cNvSpPr/>
          <p:nvPr/>
        </p:nvSpPr>
        <p:spPr>
          <a:xfrm>
            <a:off x="585019" y="384447"/>
            <a:ext cx="1066800" cy="389088"/>
          </a:xfrm>
          <a:prstGeom prst="rect">
            <a:avLst/>
          </a:prstGeom>
          <a:solidFill>
            <a:srgbClr val="F8427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1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GRADES</a:t>
            </a:r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4C1A7D0-4FA5-8574-D369-B01F8B37C6E0}"/>
              </a:ext>
            </a:extLst>
          </p:cNvPr>
          <p:cNvSpPr/>
          <p:nvPr/>
        </p:nvSpPr>
        <p:spPr>
          <a:xfrm>
            <a:off x="3781427" y="788447"/>
            <a:ext cx="1604564" cy="2814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1.4547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70D6EE81-E9A9-F3FC-1E95-4AF622540069}"/>
              </a:ext>
            </a:extLst>
          </p:cNvPr>
          <p:cNvSpPr/>
          <p:nvPr/>
        </p:nvSpPr>
        <p:spPr>
          <a:xfrm>
            <a:off x="5404119" y="784198"/>
            <a:ext cx="1066800" cy="2890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Moly</a:t>
            </a: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174A2007-CCE6-4471-5EC2-5A17480C0F77}"/>
              </a:ext>
            </a:extLst>
          </p:cNvPr>
          <p:cNvSpPr/>
          <p:nvPr/>
        </p:nvSpPr>
        <p:spPr>
          <a:xfrm>
            <a:off x="1661186" y="1081687"/>
            <a:ext cx="652659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E8725460-AD6D-7B40-E27C-4525A15CE252}"/>
              </a:ext>
            </a:extLst>
          </p:cNvPr>
          <p:cNvSpPr/>
          <p:nvPr/>
        </p:nvSpPr>
        <p:spPr>
          <a:xfrm>
            <a:off x="2346064" y="1070857"/>
            <a:ext cx="1442834" cy="264788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N08926</a:t>
            </a: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7D5F901-9A27-F4D5-8943-1D2A19AD1FDC}"/>
              </a:ext>
            </a:extLst>
          </p:cNvPr>
          <p:cNvSpPr/>
          <p:nvPr/>
        </p:nvSpPr>
        <p:spPr>
          <a:xfrm>
            <a:off x="3785419" y="1076296"/>
            <a:ext cx="1597745" cy="26761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IN" sz="1000" u="none" strike="noStrike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1.4529</a:t>
            </a:r>
            <a:endParaRPr lang="en-IN" sz="1000" b="0" i="0" u="none" strike="noStrike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4E3059FE-23BE-6152-A7DA-B64FB14E99D8}"/>
              </a:ext>
            </a:extLst>
          </p:cNvPr>
          <p:cNvSpPr/>
          <p:nvPr/>
        </p:nvSpPr>
        <p:spPr>
          <a:xfrm>
            <a:off x="5389984" y="1075050"/>
            <a:ext cx="1066800" cy="279368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926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5D12AC6A-D40D-6841-6CD7-E38E3D3DE00F}"/>
              </a:ext>
            </a:extLst>
          </p:cNvPr>
          <p:cNvSpPr/>
          <p:nvPr/>
        </p:nvSpPr>
        <p:spPr>
          <a:xfrm>
            <a:off x="1669017" y="1347626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B3C4DDB-741C-16F5-5A5A-7AE07D87588E}"/>
              </a:ext>
            </a:extLst>
          </p:cNvPr>
          <p:cNvSpPr/>
          <p:nvPr/>
        </p:nvSpPr>
        <p:spPr>
          <a:xfrm>
            <a:off x="2346064" y="1358697"/>
            <a:ext cx="1425424" cy="2858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N08367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DC4A4A2C-CCA5-5F0A-B1AE-14400B3E8418}"/>
              </a:ext>
            </a:extLst>
          </p:cNvPr>
          <p:cNvSpPr/>
          <p:nvPr/>
        </p:nvSpPr>
        <p:spPr>
          <a:xfrm>
            <a:off x="3768173" y="1353728"/>
            <a:ext cx="1622975" cy="277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5E9F119C-6CBD-3CDC-8D48-40FE4D5F7F44}"/>
              </a:ext>
            </a:extLst>
          </p:cNvPr>
          <p:cNvSpPr/>
          <p:nvPr/>
        </p:nvSpPr>
        <p:spPr>
          <a:xfrm>
            <a:off x="5401177" y="1352670"/>
            <a:ext cx="1066800" cy="3001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08367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74EE280A-876B-ABA7-29F3-C3B1148472C3}"/>
              </a:ext>
            </a:extLst>
          </p:cNvPr>
          <p:cNvSpPr/>
          <p:nvPr/>
        </p:nvSpPr>
        <p:spPr>
          <a:xfrm>
            <a:off x="1669016" y="1637629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2FACC137-32AB-1B27-C544-0F33A39F4914}"/>
              </a:ext>
            </a:extLst>
          </p:cNvPr>
          <p:cNvSpPr/>
          <p:nvPr/>
        </p:nvSpPr>
        <p:spPr>
          <a:xfrm>
            <a:off x="2350202" y="1637630"/>
            <a:ext cx="1429271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S30600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8EE2D69-C575-F58B-5999-3651D947A7FD}"/>
              </a:ext>
            </a:extLst>
          </p:cNvPr>
          <p:cNvSpPr/>
          <p:nvPr/>
        </p:nvSpPr>
        <p:spPr>
          <a:xfrm>
            <a:off x="3787459" y="1654698"/>
            <a:ext cx="1595705" cy="27379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1.4361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9E6B91E-729E-B0E1-6A95-2BCDD4C8D70F}"/>
              </a:ext>
            </a:extLst>
          </p:cNvPr>
          <p:cNvSpPr/>
          <p:nvPr/>
        </p:nvSpPr>
        <p:spPr>
          <a:xfrm>
            <a:off x="5378656" y="1664430"/>
            <a:ext cx="1066800" cy="25657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Si Steel.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A1FF02D-4C27-95D4-FA49-0DDD44631D97}"/>
              </a:ext>
            </a:extLst>
          </p:cNvPr>
          <p:cNvSpPr/>
          <p:nvPr/>
        </p:nvSpPr>
        <p:spPr>
          <a:xfrm>
            <a:off x="1674962" y="1941815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62AA3FD-66B0-4F2E-EF06-00AE78C7C63B}"/>
              </a:ext>
            </a:extLst>
          </p:cNvPr>
          <p:cNvSpPr/>
          <p:nvPr/>
        </p:nvSpPr>
        <p:spPr>
          <a:xfrm>
            <a:off x="2350202" y="1941816"/>
            <a:ext cx="1421286" cy="27622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N08904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A2D24CDA-A626-D2A2-6689-CEE8A0F53474}"/>
              </a:ext>
            </a:extLst>
          </p:cNvPr>
          <p:cNvSpPr/>
          <p:nvPr/>
        </p:nvSpPr>
        <p:spPr>
          <a:xfrm>
            <a:off x="3794252" y="1936761"/>
            <a:ext cx="1579896" cy="30652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1.4539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5604BD1B-4EB5-C89F-4DD4-C0864352FD4E}"/>
              </a:ext>
            </a:extLst>
          </p:cNvPr>
          <p:cNvSpPr/>
          <p:nvPr/>
        </p:nvSpPr>
        <p:spPr>
          <a:xfrm>
            <a:off x="5367900" y="1945661"/>
            <a:ext cx="1082063" cy="2694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904L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D2AE95AC-509F-F17C-2932-36BE6B2D1E82}"/>
              </a:ext>
            </a:extLst>
          </p:cNvPr>
          <p:cNvSpPr/>
          <p:nvPr/>
        </p:nvSpPr>
        <p:spPr>
          <a:xfrm>
            <a:off x="1674565" y="2248819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D31D26ED-D4ED-D8B7-3C54-83A5CCF579AD}"/>
              </a:ext>
            </a:extLst>
          </p:cNvPr>
          <p:cNvSpPr/>
          <p:nvPr/>
        </p:nvSpPr>
        <p:spPr>
          <a:xfrm>
            <a:off x="2358516" y="2248820"/>
            <a:ext cx="1403955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N08020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AA99FE25-CC45-E8FA-8C91-B79AFD1709A1}"/>
              </a:ext>
            </a:extLst>
          </p:cNvPr>
          <p:cNvSpPr/>
          <p:nvPr/>
        </p:nvSpPr>
        <p:spPr>
          <a:xfrm>
            <a:off x="3785419" y="2255791"/>
            <a:ext cx="1579896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20BEB8EC-D51F-78CF-DA5B-3C6AE8C5FB4C}"/>
              </a:ext>
            </a:extLst>
          </p:cNvPr>
          <p:cNvSpPr/>
          <p:nvPr/>
        </p:nvSpPr>
        <p:spPr>
          <a:xfrm>
            <a:off x="5374963" y="2255792"/>
            <a:ext cx="1066800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20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DE3AA91C-34EE-5749-8342-CD553FF01984}"/>
              </a:ext>
            </a:extLst>
          </p:cNvPr>
          <p:cNvSpPr/>
          <p:nvPr/>
        </p:nvSpPr>
        <p:spPr>
          <a:xfrm>
            <a:off x="1685805" y="2553585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8B79BF6-F04E-AAA7-3FE8-98C1DEE216BB}"/>
              </a:ext>
            </a:extLst>
          </p:cNvPr>
          <p:cNvSpPr/>
          <p:nvPr/>
        </p:nvSpPr>
        <p:spPr>
          <a:xfrm>
            <a:off x="2347024" y="2560998"/>
            <a:ext cx="1421149" cy="2609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N08028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43D00EFB-7BF6-10B2-F54F-F0EAC7134BC1}"/>
              </a:ext>
            </a:extLst>
          </p:cNvPr>
          <p:cNvSpPr/>
          <p:nvPr/>
        </p:nvSpPr>
        <p:spPr>
          <a:xfrm>
            <a:off x="3789501" y="2552641"/>
            <a:ext cx="1575814" cy="2761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1.4563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AB0C07AD-3F95-ABA2-EC99-0C1A815E5027}"/>
              </a:ext>
            </a:extLst>
          </p:cNvPr>
          <p:cNvSpPr/>
          <p:nvPr/>
        </p:nvSpPr>
        <p:spPr>
          <a:xfrm>
            <a:off x="5367901" y="2570906"/>
            <a:ext cx="1066800" cy="2579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28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8D33B6C3-A764-E562-DEF1-4E19D6EA1DF3}"/>
              </a:ext>
            </a:extLst>
          </p:cNvPr>
          <p:cNvSpPr/>
          <p:nvPr/>
        </p:nvSpPr>
        <p:spPr>
          <a:xfrm>
            <a:off x="1669211" y="2822727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D5C1C1ED-F8CF-8A1F-4ED8-EFD01BF1E713}"/>
              </a:ext>
            </a:extLst>
          </p:cNvPr>
          <p:cNvSpPr/>
          <p:nvPr/>
        </p:nvSpPr>
        <p:spPr>
          <a:xfrm>
            <a:off x="2355689" y="2815192"/>
            <a:ext cx="1419868" cy="29958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N06059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2BB859B1-C9CB-343D-E840-2F135A181ADC}"/>
              </a:ext>
            </a:extLst>
          </p:cNvPr>
          <p:cNvSpPr/>
          <p:nvPr/>
        </p:nvSpPr>
        <p:spPr>
          <a:xfrm>
            <a:off x="3758963" y="2819783"/>
            <a:ext cx="1606352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2.4605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210999BA-5CA3-B746-512A-480FB748C875}"/>
              </a:ext>
            </a:extLst>
          </p:cNvPr>
          <p:cNvSpPr/>
          <p:nvPr/>
        </p:nvSpPr>
        <p:spPr>
          <a:xfrm>
            <a:off x="5373102" y="2810646"/>
            <a:ext cx="1066800" cy="29450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59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2CFEE7AE-302C-FCAA-6678-6110063B42DE}"/>
              </a:ext>
            </a:extLst>
          </p:cNvPr>
          <p:cNvSpPr/>
          <p:nvPr/>
        </p:nvSpPr>
        <p:spPr>
          <a:xfrm>
            <a:off x="1684990" y="3148988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C9FFA76C-151E-9B93-455C-07A8BA2A8BCA}"/>
              </a:ext>
            </a:extLst>
          </p:cNvPr>
          <p:cNvSpPr/>
          <p:nvPr/>
        </p:nvSpPr>
        <p:spPr>
          <a:xfrm>
            <a:off x="2370876" y="3134462"/>
            <a:ext cx="1380102" cy="31599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N02201,N02200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0E0DA47A-0911-98A2-B5D0-15E479CEEB37}"/>
              </a:ext>
            </a:extLst>
          </p:cNvPr>
          <p:cNvSpPr/>
          <p:nvPr/>
        </p:nvSpPr>
        <p:spPr>
          <a:xfrm>
            <a:off x="3769627" y="3130432"/>
            <a:ext cx="1606352" cy="31341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2.4068, 2.4066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302A9D63-1668-0AC8-D09B-CB9F00A80435}"/>
              </a:ext>
            </a:extLst>
          </p:cNvPr>
          <p:cNvSpPr/>
          <p:nvPr/>
        </p:nvSpPr>
        <p:spPr>
          <a:xfrm>
            <a:off x="5391951" y="3130432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 200 and Ni 201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D03C57F0-2C1A-3A39-30D0-2369BDBDD9B9}"/>
              </a:ext>
            </a:extLst>
          </p:cNvPr>
          <p:cNvSpPr/>
          <p:nvPr/>
        </p:nvSpPr>
        <p:spPr>
          <a:xfrm>
            <a:off x="1669636" y="3442968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06F78DA4-0C12-52CD-C639-0A1D1924737C}"/>
              </a:ext>
            </a:extLst>
          </p:cNvPr>
          <p:cNvSpPr/>
          <p:nvPr/>
        </p:nvSpPr>
        <p:spPr>
          <a:xfrm>
            <a:off x="2361256" y="3444640"/>
            <a:ext cx="1380101" cy="28916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N04400</a:t>
            </a: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7FD00C67-AD2B-D5CF-F4B7-FF9A7191E4F5}"/>
              </a:ext>
            </a:extLst>
          </p:cNvPr>
          <p:cNvSpPr/>
          <p:nvPr/>
        </p:nvSpPr>
        <p:spPr>
          <a:xfrm>
            <a:off x="3747781" y="3441495"/>
            <a:ext cx="1606352" cy="29688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2.4360</a:t>
            </a: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87AE7E11-46CA-157F-5B87-C3DC4E425CEA}"/>
              </a:ext>
            </a:extLst>
          </p:cNvPr>
          <p:cNvSpPr/>
          <p:nvPr/>
        </p:nvSpPr>
        <p:spPr>
          <a:xfrm>
            <a:off x="5381648" y="3470384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400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DDE40932-0174-8804-3ADC-207BD746518F}"/>
              </a:ext>
            </a:extLst>
          </p:cNvPr>
          <p:cNvSpPr/>
          <p:nvPr/>
        </p:nvSpPr>
        <p:spPr>
          <a:xfrm>
            <a:off x="1674952" y="3740332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2F9F1B30-65ED-B9F0-767A-5CE219FC5D28}"/>
              </a:ext>
            </a:extLst>
          </p:cNvPr>
          <p:cNvSpPr/>
          <p:nvPr/>
        </p:nvSpPr>
        <p:spPr>
          <a:xfrm>
            <a:off x="2359694" y="3730210"/>
            <a:ext cx="1380101" cy="30900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N06600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52EDC859-13E9-F77E-513F-DC77DA172A50}"/>
              </a:ext>
            </a:extLst>
          </p:cNvPr>
          <p:cNvSpPr/>
          <p:nvPr/>
        </p:nvSpPr>
        <p:spPr>
          <a:xfrm>
            <a:off x="3735787" y="3735851"/>
            <a:ext cx="1618346" cy="3230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2.4817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1E73306E-AF1C-971C-4841-73DE6B9A1411}"/>
              </a:ext>
            </a:extLst>
          </p:cNvPr>
          <p:cNvSpPr/>
          <p:nvPr/>
        </p:nvSpPr>
        <p:spPr>
          <a:xfrm>
            <a:off x="5359963" y="3738203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600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8AB838E1-2BED-C23A-43BB-0704695E87F2}"/>
              </a:ext>
            </a:extLst>
          </p:cNvPr>
          <p:cNvSpPr/>
          <p:nvPr/>
        </p:nvSpPr>
        <p:spPr>
          <a:xfrm>
            <a:off x="1679227" y="4061383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007A6912-A767-D7A5-C4A6-6057CAE55A1B}"/>
              </a:ext>
            </a:extLst>
          </p:cNvPr>
          <p:cNvSpPr/>
          <p:nvPr/>
        </p:nvSpPr>
        <p:spPr>
          <a:xfrm>
            <a:off x="2355689" y="4058904"/>
            <a:ext cx="1403274" cy="30395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N06601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D8D1B804-EFCA-8159-0CDB-49EC22681C76}"/>
              </a:ext>
            </a:extLst>
          </p:cNvPr>
          <p:cNvSpPr/>
          <p:nvPr/>
        </p:nvSpPr>
        <p:spPr>
          <a:xfrm>
            <a:off x="3754328" y="4048555"/>
            <a:ext cx="1606353" cy="3292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2.4851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1345C0AB-BB3D-5C40-FAEE-DDFE3E0C2ABC}"/>
              </a:ext>
            </a:extLst>
          </p:cNvPr>
          <p:cNvSpPr/>
          <p:nvPr/>
        </p:nvSpPr>
        <p:spPr>
          <a:xfrm>
            <a:off x="5346439" y="4055432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601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8B1ADE37-AFE3-D93D-3295-AC0E1B8921A8}"/>
              </a:ext>
            </a:extLst>
          </p:cNvPr>
          <p:cNvSpPr/>
          <p:nvPr/>
        </p:nvSpPr>
        <p:spPr>
          <a:xfrm>
            <a:off x="1682200" y="4355363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91A38C5C-E785-E5E0-ACDA-C5D0C37902B5}"/>
              </a:ext>
            </a:extLst>
          </p:cNvPr>
          <p:cNvSpPr/>
          <p:nvPr/>
        </p:nvSpPr>
        <p:spPr>
          <a:xfrm>
            <a:off x="2355689" y="4373253"/>
            <a:ext cx="1348812" cy="2706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N06625</a:t>
            </a: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67C6D846-6F25-49A0-9F81-1E35D8E79823}"/>
              </a:ext>
            </a:extLst>
          </p:cNvPr>
          <p:cNvSpPr/>
          <p:nvPr/>
        </p:nvSpPr>
        <p:spPr>
          <a:xfrm>
            <a:off x="3712485" y="4371610"/>
            <a:ext cx="1634313" cy="2902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2.4856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C96AD7E5-0A75-8871-6621-0BB152BB77B0}"/>
              </a:ext>
            </a:extLst>
          </p:cNvPr>
          <p:cNvSpPr/>
          <p:nvPr/>
        </p:nvSpPr>
        <p:spPr>
          <a:xfrm>
            <a:off x="5346439" y="4360766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625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A103D536-EE9C-940D-8F97-9337A40EB978}"/>
              </a:ext>
            </a:extLst>
          </p:cNvPr>
          <p:cNvSpPr/>
          <p:nvPr/>
        </p:nvSpPr>
        <p:spPr>
          <a:xfrm>
            <a:off x="1691751" y="4660866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850CC271-1C43-3D28-B174-9163FED82435}"/>
              </a:ext>
            </a:extLst>
          </p:cNvPr>
          <p:cNvSpPr/>
          <p:nvPr/>
        </p:nvSpPr>
        <p:spPr>
          <a:xfrm>
            <a:off x="2363881" y="4661907"/>
            <a:ext cx="1340619" cy="30043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N06690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8C5C239A-FF3D-692B-22CA-3E925A11863E}"/>
              </a:ext>
            </a:extLst>
          </p:cNvPr>
          <p:cNvSpPr/>
          <p:nvPr/>
        </p:nvSpPr>
        <p:spPr>
          <a:xfrm>
            <a:off x="3712484" y="4661907"/>
            <a:ext cx="1626330" cy="320631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2.4642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69FE3B78-795B-D11C-9D85-3CBB76E3944B}"/>
              </a:ext>
            </a:extLst>
          </p:cNvPr>
          <p:cNvSpPr/>
          <p:nvPr/>
        </p:nvSpPr>
        <p:spPr>
          <a:xfrm>
            <a:off x="5355299" y="4659895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690</a:t>
            </a: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94D8D7B5-D8E9-BC00-2EB8-AADE75DB4879}"/>
              </a:ext>
            </a:extLst>
          </p:cNvPr>
          <p:cNvSpPr/>
          <p:nvPr/>
        </p:nvSpPr>
        <p:spPr>
          <a:xfrm>
            <a:off x="1685223" y="4974776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36B3DD06-371D-FE81-90DB-4AB9A78AAE4E}"/>
              </a:ext>
            </a:extLst>
          </p:cNvPr>
          <p:cNvSpPr/>
          <p:nvPr/>
        </p:nvSpPr>
        <p:spPr>
          <a:xfrm>
            <a:off x="1690539" y="5272140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53A2EB17-F146-8338-5871-80D83934E696}"/>
              </a:ext>
            </a:extLst>
          </p:cNvPr>
          <p:cNvSpPr/>
          <p:nvPr/>
        </p:nvSpPr>
        <p:spPr>
          <a:xfrm>
            <a:off x="1694814" y="5593191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7CC1DF9E-88EB-DE37-19E8-812A3ABF96B5}"/>
              </a:ext>
            </a:extLst>
          </p:cNvPr>
          <p:cNvSpPr/>
          <p:nvPr/>
        </p:nvSpPr>
        <p:spPr>
          <a:xfrm>
            <a:off x="1697787" y="5887171"/>
            <a:ext cx="638727" cy="3014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B5EBA630-487C-A4D9-6CE2-8E1B633CFC5D}"/>
              </a:ext>
            </a:extLst>
          </p:cNvPr>
          <p:cNvSpPr/>
          <p:nvPr/>
        </p:nvSpPr>
        <p:spPr>
          <a:xfrm>
            <a:off x="1707338" y="6192674"/>
            <a:ext cx="638727" cy="3014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DE857F16-03E0-DD66-094E-DED4C8E1FA49}"/>
              </a:ext>
            </a:extLst>
          </p:cNvPr>
          <p:cNvSpPr/>
          <p:nvPr/>
        </p:nvSpPr>
        <p:spPr>
          <a:xfrm>
            <a:off x="6471116" y="784197"/>
            <a:ext cx="1066800" cy="2890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E68D1750-7555-34E3-ACDD-E64F0CCFBF3F}"/>
              </a:ext>
            </a:extLst>
          </p:cNvPr>
          <p:cNvSpPr/>
          <p:nvPr/>
        </p:nvSpPr>
        <p:spPr>
          <a:xfrm>
            <a:off x="6466813" y="1075049"/>
            <a:ext cx="1066800" cy="279368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CE59EE7B-CAA6-2284-61A8-73CA60D30A93}"/>
              </a:ext>
            </a:extLst>
          </p:cNvPr>
          <p:cNvSpPr/>
          <p:nvPr/>
        </p:nvSpPr>
        <p:spPr>
          <a:xfrm>
            <a:off x="6478006" y="1352669"/>
            <a:ext cx="1066800" cy="3001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68DCCDD4-5DA1-5536-F002-6BF1B6662309}"/>
              </a:ext>
            </a:extLst>
          </p:cNvPr>
          <p:cNvSpPr/>
          <p:nvPr/>
        </p:nvSpPr>
        <p:spPr>
          <a:xfrm>
            <a:off x="6455485" y="1664429"/>
            <a:ext cx="1066800" cy="25657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E6A4B893-FBB9-DE34-AA56-3F8F00B6EB2C}"/>
              </a:ext>
            </a:extLst>
          </p:cNvPr>
          <p:cNvSpPr/>
          <p:nvPr/>
        </p:nvSpPr>
        <p:spPr>
          <a:xfrm>
            <a:off x="6444729" y="1945660"/>
            <a:ext cx="1082063" cy="2694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54EDB35B-DC6B-9B42-FAAD-1524A0D3A705}"/>
              </a:ext>
            </a:extLst>
          </p:cNvPr>
          <p:cNvSpPr/>
          <p:nvPr/>
        </p:nvSpPr>
        <p:spPr>
          <a:xfrm>
            <a:off x="6451792" y="2255791"/>
            <a:ext cx="1066800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4C1AD07C-3313-7A7A-0411-59EB84782A4A}"/>
              </a:ext>
            </a:extLst>
          </p:cNvPr>
          <p:cNvSpPr/>
          <p:nvPr/>
        </p:nvSpPr>
        <p:spPr>
          <a:xfrm>
            <a:off x="6444730" y="2570905"/>
            <a:ext cx="1066800" cy="2579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FB16374E-4A2F-758D-899E-5F2DCB3D1BEE}"/>
              </a:ext>
            </a:extLst>
          </p:cNvPr>
          <p:cNvSpPr/>
          <p:nvPr/>
        </p:nvSpPr>
        <p:spPr>
          <a:xfrm>
            <a:off x="6449931" y="2810645"/>
            <a:ext cx="1066800" cy="29450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EFDA4173-6EFC-63E9-F88F-7AE2D209FE17}"/>
              </a:ext>
            </a:extLst>
          </p:cNvPr>
          <p:cNvSpPr/>
          <p:nvPr/>
        </p:nvSpPr>
        <p:spPr>
          <a:xfrm>
            <a:off x="6468780" y="3130431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06EC9137-7F6A-BEC5-D7DB-51643C1B7ADD}"/>
              </a:ext>
            </a:extLst>
          </p:cNvPr>
          <p:cNvSpPr/>
          <p:nvPr/>
        </p:nvSpPr>
        <p:spPr>
          <a:xfrm>
            <a:off x="6458477" y="3470383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BC9E349F-8ADD-9F74-FE19-0F670FF165B7}"/>
              </a:ext>
            </a:extLst>
          </p:cNvPr>
          <p:cNvSpPr/>
          <p:nvPr/>
        </p:nvSpPr>
        <p:spPr>
          <a:xfrm>
            <a:off x="6436792" y="3738202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87BE4AE7-18BC-B75B-BA16-0FA855590D1A}"/>
              </a:ext>
            </a:extLst>
          </p:cNvPr>
          <p:cNvSpPr/>
          <p:nvPr/>
        </p:nvSpPr>
        <p:spPr>
          <a:xfrm>
            <a:off x="6423268" y="4055431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3C1E8C3A-5070-D22D-75B1-6AC8E9DAD5D6}"/>
              </a:ext>
            </a:extLst>
          </p:cNvPr>
          <p:cNvSpPr/>
          <p:nvPr/>
        </p:nvSpPr>
        <p:spPr>
          <a:xfrm>
            <a:off x="6423268" y="4360765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FCA7744A-9654-20D7-5AC8-010D5EDFA8E3}"/>
              </a:ext>
            </a:extLst>
          </p:cNvPr>
          <p:cNvSpPr/>
          <p:nvPr/>
        </p:nvSpPr>
        <p:spPr>
          <a:xfrm>
            <a:off x="6432128" y="4659894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22BC62CE-8A01-5EB8-56B6-54BE21A53758}"/>
              </a:ext>
            </a:extLst>
          </p:cNvPr>
          <p:cNvSpPr/>
          <p:nvPr/>
        </p:nvSpPr>
        <p:spPr>
          <a:xfrm>
            <a:off x="7538033" y="781140"/>
            <a:ext cx="1066800" cy="2890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76AA43FD-F725-7734-AE68-0451B9191FC9}"/>
              </a:ext>
            </a:extLst>
          </p:cNvPr>
          <p:cNvSpPr/>
          <p:nvPr/>
        </p:nvSpPr>
        <p:spPr>
          <a:xfrm>
            <a:off x="7533730" y="1071992"/>
            <a:ext cx="1066800" cy="279368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D011484B-C303-F4BC-D743-0E5CD3731B23}"/>
              </a:ext>
            </a:extLst>
          </p:cNvPr>
          <p:cNvSpPr/>
          <p:nvPr/>
        </p:nvSpPr>
        <p:spPr>
          <a:xfrm>
            <a:off x="7544923" y="1349612"/>
            <a:ext cx="1066800" cy="3001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2776B9D8-1AE4-8A7E-9250-3B0237870595}"/>
              </a:ext>
            </a:extLst>
          </p:cNvPr>
          <p:cNvSpPr/>
          <p:nvPr/>
        </p:nvSpPr>
        <p:spPr>
          <a:xfrm>
            <a:off x="7522402" y="1661372"/>
            <a:ext cx="1066800" cy="25657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FEA65C73-5816-AAEC-FE40-7CC99BF2B030}"/>
              </a:ext>
            </a:extLst>
          </p:cNvPr>
          <p:cNvSpPr/>
          <p:nvPr/>
        </p:nvSpPr>
        <p:spPr>
          <a:xfrm>
            <a:off x="7511646" y="1942603"/>
            <a:ext cx="1082063" cy="2694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74AC1684-C6C7-23BB-630C-E200947CB033}"/>
              </a:ext>
            </a:extLst>
          </p:cNvPr>
          <p:cNvSpPr/>
          <p:nvPr/>
        </p:nvSpPr>
        <p:spPr>
          <a:xfrm>
            <a:off x="7518709" y="2252734"/>
            <a:ext cx="1066800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98A1EEC8-3844-4745-2AA0-FF4E9E1BD6CF}"/>
              </a:ext>
            </a:extLst>
          </p:cNvPr>
          <p:cNvSpPr/>
          <p:nvPr/>
        </p:nvSpPr>
        <p:spPr>
          <a:xfrm>
            <a:off x="7511647" y="2567848"/>
            <a:ext cx="1066800" cy="2579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CD0CEE8B-3C4A-A176-5FCF-28E155BBA713}"/>
              </a:ext>
            </a:extLst>
          </p:cNvPr>
          <p:cNvSpPr/>
          <p:nvPr/>
        </p:nvSpPr>
        <p:spPr>
          <a:xfrm>
            <a:off x="7516848" y="2807588"/>
            <a:ext cx="1066800" cy="29450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C763C022-CDA8-36E5-F753-85B566D2BFA7}"/>
              </a:ext>
            </a:extLst>
          </p:cNvPr>
          <p:cNvSpPr/>
          <p:nvPr/>
        </p:nvSpPr>
        <p:spPr>
          <a:xfrm>
            <a:off x="7535697" y="3127374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AD24EA41-1EB9-423B-206F-25486C0B043C}"/>
              </a:ext>
            </a:extLst>
          </p:cNvPr>
          <p:cNvSpPr/>
          <p:nvPr/>
        </p:nvSpPr>
        <p:spPr>
          <a:xfrm>
            <a:off x="7525394" y="3467326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87BBA3D4-EB0A-C35B-80AF-876B3FCB0848}"/>
              </a:ext>
            </a:extLst>
          </p:cNvPr>
          <p:cNvSpPr/>
          <p:nvPr/>
        </p:nvSpPr>
        <p:spPr>
          <a:xfrm>
            <a:off x="7503709" y="3735145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490AB444-954F-BFD8-15BD-2E018F7B8DB1}"/>
              </a:ext>
            </a:extLst>
          </p:cNvPr>
          <p:cNvSpPr/>
          <p:nvPr/>
        </p:nvSpPr>
        <p:spPr>
          <a:xfrm>
            <a:off x="7490185" y="4052374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46AAA633-B357-4A10-321E-A40FA15CE2D5}"/>
              </a:ext>
            </a:extLst>
          </p:cNvPr>
          <p:cNvSpPr/>
          <p:nvPr/>
        </p:nvSpPr>
        <p:spPr>
          <a:xfrm>
            <a:off x="7490185" y="4357708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CAEE4019-5CAF-61F2-C34D-9F91D7552B22}"/>
              </a:ext>
            </a:extLst>
          </p:cNvPr>
          <p:cNvSpPr/>
          <p:nvPr/>
        </p:nvSpPr>
        <p:spPr>
          <a:xfrm>
            <a:off x="7499045" y="4656837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664D95C2-04CE-2505-60BF-3852AA5C3B5F}"/>
              </a:ext>
            </a:extLst>
          </p:cNvPr>
          <p:cNvSpPr/>
          <p:nvPr/>
        </p:nvSpPr>
        <p:spPr>
          <a:xfrm>
            <a:off x="8594694" y="788447"/>
            <a:ext cx="1066800" cy="2890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A2873D31-370C-9033-27A2-E670E6656F28}"/>
              </a:ext>
            </a:extLst>
          </p:cNvPr>
          <p:cNvSpPr/>
          <p:nvPr/>
        </p:nvSpPr>
        <p:spPr>
          <a:xfrm>
            <a:off x="8590391" y="1079299"/>
            <a:ext cx="1066800" cy="279368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F695DBB5-DF3E-927E-F046-609757D47575}"/>
              </a:ext>
            </a:extLst>
          </p:cNvPr>
          <p:cNvSpPr/>
          <p:nvPr/>
        </p:nvSpPr>
        <p:spPr>
          <a:xfrm>
            <a:off x="8601584" y="1356919"/>
            <a:ext cx="1066800" cy="3001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ECFB4123-9542-A222-0E3E-8ADA05318506}"/>
              </a:ext>
            </a:extLst>
          </p:cNvPr>
          <p:cNvSpPr/>
          <p:nvPr/>
        </p:nvSpPr>
        <p:spPr>
          <a:xfrm>
            <a:off x="8579063" y="1668679"/>
            <a:ext cx="1066800" cy="25657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666F9053-0278-083B-2911-BF22BFFA88BF}"/>
              </a:ext>
            </a:extLst>
          </p:cNvPr>
          <p:cNvSpPr/>
          <p:nvPr/>
        </p:nvSpPr>
        <p:spPr>
          <a:xfrm>
            <a:off x="8568307" y="1949910"/>
            <a:ext cx="1082063" cy="2694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4DBC240C-303A-62E4-BBF9-08EC6DA3415B}"/>
              </a:ext>
            </a:extLst>
          </p:cNvPr>
          <p:cNvSpPr/>
          <p:nvPr/>
        </p:nvSpPr>
        <p:spPr>
          <a:xfrm>
            <a:off x="8575370" y="2260041"/>
            <a:ext cx="1066800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4A11E113-169B-090C-5EBA-5E1C0FD59980}"/>
              </a:ext>
            </a:extLst>
          </p:cNvPr>
          <p:cNvSpPr/>
          <p:nvPr/>
        </p:nvSpPr>
        <p:spPr>
          <a:xfrm>
            <a:off x="8568308" y="2575155"/>
            <a:ext cx="1066800" cy="2579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E24843A3-E4F9-2001-4951-9008A55CD887}"/>
              </a:ext>
            </a:extLst>
          </p:cNvPr>
          <p:cNvSpPr/>
          <p:nvPr/>
        </p:nvSpPr>
        <p:spPr>
          <a:xfrm>
            <a:off x="8573509" y="2814895"/>
            <a:ext cx="1066800" cy="29450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97D23AED-09F6-B325-21FB-7378DA304875}"/>
              </a:ext>
            </a:extLst>
          </p:cNvPr>
          <p:cNvSpPr/>
          <p:nvPr/>
        </p:nvSpPr>
        <p:spPr>
          <a:xfrm>
            <a:off x="8592358" y="3134681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870F3F45-38B6-49DC-4960-16E5AC207FDB}"/>
              </a:ext>
            </a:extLst>
          </p:cNvPr>
          <p:cNvSpPr/>
          <p:nvPr/>
        </p:nvSpPr>
        <p:spPr>
          <a:xfrm>
            <a:off x="8582055" y="3474633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E45B2B6D-2D53-72EA-3B2E-C3EC0E549553}"/>
              </a:ext>
            </a:extLst>
          </p:cNvPr>
          <p:cNvSpPr/>
          <p:nvPr/>
        </p:nvSpPr>
        <p:spPr>
          <a:xfrm>
            <a:off x="8560370" y="3742452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E89B4E59-B0B3-A95A-699E-46DCCDDD301B}"/>
              </a:ext>
            </a:extLst>
          </p:cNvPr>
          <p:cNvSpPr/>
          <p:nvPr/>
        </p:nvSpPr>
        <p:spPr>
          <a:xfrm>
            <a:off x="8546846" y="4059681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FDCC0ABC-05A2-0188-DC6A-0A0A3D4902C1}"/>
              </a:ext>
            </a:extLst>
          </p:cNvPr>
          <p:cNvSpPr/>
          <p:nvPr/>
        </p:nvSpPr>
        <p:spPr>
          <a:xfrm>
            <a:off x="8546846" y="4365015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42306DC6-04FC-57F4-D542-F214C40F8FBD}"/>
              </a:ext>
            </a:extLst>
          </p:cNvPr>
          <p:cNvSpPr/>
          <p:nvPr/>
        </p:nvSpPr>
        <p:spPr>
          <a:xfrm>
            <a:off x="8555706" y="4664144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4C7FF6A7-8D31-7214-143D-F827B61B1286}"/>
              </a:ext>
            </a:extLst>
          </p:cNvPr>
          <p:cNvSpPr/>
          <p:nvPr/>
        </p:nvSpPr>
        <p:spPr>
          <a:xfrm>
            <a:off x="9670354" y="788447"/>
            <a:ext cx="1066800" cy="2890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EEEFF610-78C3-44DD-AB00-5BDB724594CA}"/>
              </a:ext>
            </a:extLst>
          </p:cNvPr>
          <p:cNvSpPr/>
          <p:nvPr/>
        </p:nvSpPr>
        <p:spPr>
          <a:xfrm>
            <a:off x="9666051" y="1079299"/>
            <a:ext cx="1066800" cy="279368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534010E5-26E8-F5F5-4723-292F5B40603C}"/>
              </a:ext>
            </a:extLst>
          </p:cNvPr>
          <p:cNvSpPr/>
          <p:nvPr/>
        </p:nvSpPr>
        <p:spPr>
          <a:xfrm>
            <a:off x="9677244" y="1356919"/>
            <a:ext cx="1066800" cy="3001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21B4BFF3-394D-72CE-BE0F-1E7C76550CAD}"/>
              </a:ext>
            </a:extLst>
          </p:cNvPr>
          <p:cNvSpPr/>
          <p:nvPr/>
        </p:nvSpPr>
        <p:spPr>
          <a:xfrm>
            <a:off x="9654723" y="1668679"/>
            <a:ext cx="1066800" cy="25657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89E919B5-D389-92E7-748A-6ABFA07FBA13}"/>
              </a:ext>
            </a:extLst>
          </p:cNvPr>
          <p:cNvSpPr/>
          <p:nvPr/>
        </p:nvSpPr>
        <p:spPr>
          <a:xfrm>
            <a:off x="9643967" y="1949910"/>
            <a:ext cx="1082063" cy="2694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35553B64-2EA5-BB8C-FEF1-4F918F535C12}"/>
              </a:ext>
            </a:extLst>
          </p:cNvPr>
          <p:cNvSpPr/>
          <p:nvPr/>
        </p:nvSpPr>
        <p:spPr>
          <a:xfrm>
            <a:off x="9651030" y="2260041"/>
            <a:ext cx="1066800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6" name="Rectangle 515">
            <a:extLst>
              <a:ext uri="{FF2B5EF4-FFF2-40B4-BE49-F238E27FC236}">
                <a16:creationId xmlns:a16="http://schemas.microsoft.com/office/drawing/2014/main" id="{FD34145E-F315-6D3B-C790-1553BC291177}"/>
              </a:ext>
            </a:extLst>
          </p:cNvPr>
          <p:cNvSpPr/>
          <p:nvPr/>
        </p:nvSpPr>
        <p:spPr>
          <a:xfrm>
            <a:off x="9643968" y="2575155"/>
            <a:ext cx="1066800" cy="2579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id="{3146770C-9B43-D6D8-9BDB-DA96FD1D7E6C}"/>
              </a:ext>
            </a:extLst>
          </p:cNvPr>
          <p:cNvSpPr/>
          <p:nvPr/>
        </p:nvSpPr>
        <p:spPr>
          <a:xfrm>
            <a:off x="9649169" y="2814895"/>
            <a:ext cx="1066800" cy="29450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8" name="Rectangle 517">
            <a:extLst>
              <a:ext uri="{FF2B5EF4-FFF2-40B4-BE49-F238E27FC236}">
                <a16:creationId xmlns:a16="http://schemas.microsoft.com/office/drawing/2014/main" id="{71576BA3-0D28-AE8D-05BF-E9B363AE7891}"/>
              </a:ext>
            </a:extLst>
          </p:cNvPr>
          <p:cNvSpPr/>
          <p:nvPr/>
        </p:nvSpPr>
        <p:spPr>
          <a:xfrm>
            <a:off x="9668018" y="3134681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A24606F5-05FF-4AB2-8E03-6D3446E24C23}"/>
              </a:ext>
            </a:extLst>
          </p:cNvPr>
          <p:cNvSpPr/>
          <p:nvPr/>
        </p:nvSpPr>
        <p:spPr>
          <a:xfrm>
            <a:off x="9657715" y="3474633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7A128073-4C5C-EE6F-14AA-D27BC74D9607}"/>
              </a:ext>
            </a:extLst>
          </p:cNvPr>
          <p:cNvSpPr/>
          <p:nvPr/>
        </p:nvSpPr>
        <p:spPr>
          <a:xfrm>
            <a:off x="9636030" y="3742452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08E2B77E-5BD1-5B96-973F-4BABF29EB6E0}"/>
              </a:ext>
            </a:extLst>
          </p:cNvPr>
          <p:cNvSpPr/>
          <p:nvPr/>
        </p:nvSpPr>
        <p:spPr>
          <a:xfrm>
            <a:off x="9622506" y="4059681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42AE0B98-DCAC-517F-7A07-441463C22365}"/>
              </a:ext>
            </a:extLst>
          </p:cNvPr>
          <p:cNvSpPr/>
          <p:nvPr/>
        </p:nvSpPr>
        <p:spPr>
          <a:xfrm>
            <a:off x="9622506" y="4365015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id="{FDE8113D-A91A-BAF3-6599-81EF02A74DFB}"/>
              </a:ext>
            </a:extLst>
          </p:cNvPr>
          <p:cNvSpPr/>
          <p:nvPr/>
        </p:nvSpPr>
        <p:spPr>
          <a:xfrm>
            <a:off x="9631366" y="4664144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4" name="Rectangle 523">
            <a:extLst>
              <a:ext uri="{FF2B5EF4-FFF2-40B4-BE49-F238E27FC236}">
                <a16:creationId xmlns:a16="http://schemas.microsoft.com/office/drawing/2014/main" id="{677A4421-667F-5EA6-92D3-1F92D2B993F5}"/>
              </a:ext>
            </a:extLst>
          </p:cNvPr>
          <p:cNvSpPr/>
          <p:nvPr/>
        </p:nvSpPr>
        <p:spPr>
          <a:xfrm>
            <a:off x="10718369" y="788447"/>
            <a:ext cx="1066800" cy="2890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5" name="Rectangle 524">
            <a:extLst>
              <a:ext uri="{FF2B5EF4-FFF2-40B4-BE49-F238E27FC236}">
                <a16:creationId xmlns:a16="http://schemas.microsoft.com/office/drawing/2014/main" id="{67C697F7-7563-953E-4B59-2D5C745CAD38}"/>
              </a:ext>
            </a:extLst>
          </p:cNvPr>
          <p:cNvSpPr/>
          <p:nvPr/>
        </p:nvSpPr>
        <p:spPr>
          <a:xfrm>
            <a:off x="10714066" y="1079299"/>
            <a:ext cx="1066800" cy="279368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6" name="Rectangle 525">
            <a:extLst>
              <a:ext uri="{FF2B5EF4-FFF2-40B4-BE49-F238E27FC236}">
                <a16:creationId xmlns:a16="http://schemas.microsoft.com/office/drawing/2014/main" id="{CD89DF59-6056-C110-182A-8DE810C1FBCB}"/>
              </a:ext>
            </a:extLst>
          </p:cNvPr>
          <p:cNvSpPr/>
          <p:nvPr/>
        </p:nvSpPr>
        <p:spPr>
          <a:xfrm>
            <a:off x="10725259" y="1356919"/>
            <a:ext cx="1066800" cy="3001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7" name="Rectangle 526">
            <a:extLst>
              <a:ext uri="{FF2B5EF4-FFF2-40B4-BE49-F238E27FC236}">
                <a16:creationId xmlns:a16="http://schemas.microsoft.com/office/drawing/2014/main" id="{4F8C2ABA-7FC9-3077-560C-6A08DA897165}"/>
              </a:ext>
            </a:extLst>
          </p:cNvPr>
          <p:cNvSpPr/>
          <p:nvPr/>
        </p:nvSpPr>
        <p:spPr>
          <a:xfrm>
            <a:off x="10702738" y="1668679"/>
            <a:ext cx="1066800" cy="27718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8" name="Rectangle 527">
            <a:extLst>
              <a:ext uri="{FF2B5EF4-FFF2-40B4-BE49-F238E27FC236}">
                <a16:creationId xmlns:a16="http://schemas.microsoft.com/office/drawing/2014/main" id="{D6F4F360-DD89-3FAF-93E3-E3D1E169A876}"/>
              </a:ext>
            </a:extLst>
          </p:cNvPr>
          <p:cNvSpPr/>
          <p:nvPr/>
        </p:nvSpPr>
        <p:spPr>
          <a:xfrm>
            <a:off x="10691982" y="1949910"/>
            <a:ext cx="1082063" cy="2694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8469188E-ACDB-39CE-9948-6DC44D4E6F47}"/>
              </a:ext>
            </a:extLst>
          </p:cNvPr>
          <p:cNvSpPr/>
          <p:nvPr/>
        </p:nvSpPr>
        <p:spPr>
          <a:xfrm>
            <a:off x="10699045" y="2260041"/>
            <a:ext cx="1066800" cy="29450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99599BCE-7CD4-E64D-EC5F-4AF1E58BD410}"/>
              </a:ext>
            </a:extLst>
          </p:cNvPr>
          <p:cNvSpPr/>
          <p:nvPr/>
        </p:nvSpPr>
        <p:spPr>
          <a:xfrm>
            <a:off x="10691983" y="2575155"/>
            <a:ext cx="1066800" cy="2579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6072803A-BFC4-0C1D-48B2-42A9C6C5400B}"/>
              </a:ext>
            </a:extLst>
          </p:cNvPr>
          <p:cNvSpPr/>
          <p:nvPr/>
        </p:nvSpPr>
        <p:spPr>
          <a:xfrm>
            <a:off x="10697184" y="2814895"/>
            <a:ext cx="1066800" cy="29450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BCDDF824-CD18-B24A-B348-B80628627DF9}"/>
              </a:ext>
            </a:extLst>
          </p:cNvPr>
          <p:cNvSpPr/>
          <p:nvPr/>
        </p:nvSpPr>
        <p:spPr>
          <a:xfrm>
            <a:off x="10716033" y="3134681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4D1D7AA2-2E1F-6A27-7D57-8CEBC0D91AD9}"/>
              </a:ext>
            </a:extLst>
          </p:cNvPr>
          <p:cNvSpPr/>
          <p:nvPr/>
        </p:nvSpPr>
        <p:spPr>
          <a:xfrm>
            <a:off x="10705730" y="3474633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4" name="Rectangle 533">
            <a:extLst>
              <a:ext uri="{FF2B5EF4-FFF2-40B4-BE49-F238E27FC236}">
                <a16:creationId xmlns:a16="http://schemas.microsoft.com/office/drawing/2014/main" id="{C794314A-3040-54C7-9057-A3D4606AA430}"/>
              </a:ext>
            </a:extLst>
          </p:cNvPr>
          <p:cNvSpPr/>
          <p:nvPr/>
        </p:nvSpPr>
        <p:spPr>
          <a:xfrm>
            <a:off x="10684045" y="3742452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0140FA44-3B9A-A5B1-2F69-9DDDBDAB532A}"/>
              </a:ext>
            </a:extLst>
          </p:cNvPr>
          <p:cNvSpPr/>
          <p:nvPr/>
        </p:nvSpPr>
        <p:spPr>
          <a:xfrm>
            <a:off x="10670521" y="4059681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id="{8F4E159F-A392-5421-D0F0-7767D70F2966}"/>
              </a:ext>
            </a:extLst>
          </p:cNvPr>
          <p:cNvSpPr/>
          <p:nvPr/>
        </p:nvSpPr>
        <p:spPr>
          <a:xfrm>
            <a:off x="10670521" y="4365015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528F13A9-0A81-5B3D-BA20-F2D247F1DCAF}"/>
              </a:ext>
            </a:extLst>
          </p:cNvPr>
          <p:cNvSpPr/>
          <p:nvPr/>
        </p:nvSpPr>
        <p:spPr>
          <a:xfrm>
            <a:off x="10679381" y="4664144"/>
            <a:ext cx="1066800" cy="32264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1" name="Star: 5 Points 550">
            <a:extLst>
              <a:ext uri="{FF2B5EF4-FFF2-40B4-BE49-F238E27FC236}">
                <a16:creationId xmlns:a16="http://schemas.microsoft.com/office/drawing/2014/main" id="{93F0BE82-F38D-3512-DFB3-6F7B4324E9CC}"/>
              </a:ext>
            </a:extLst>
          </p:cNvPr>
          <p:cNvSpPr/>
          <p:nvPr/>
        </p:nvSpPr>
        <p:spPr>
          <a:xfrm>
            <a:off x="6922915" y="836535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Star: 5 Points 551">
            <a:extLst>
              <a:ext uri="{FF2B5EF4-FFF2-40B4-BE49-F238E27FC236}">
                <a16:creationId xmlns:a16="http://schemas.microsoft.com/office/drawing/2014/main" id="{8489BC6E-6F6A-DADC-8E7D-A93912BC5F64}"/>
              </a:ext>
            </a:extLst>
          </p:cNvPr>
          <p:cNvSpPr/>
          <p:nvPr/>
        </p:nvSpPr>
        <p:spPr>
          <a:xfrm>
            <a:off x="6921635" y="1106512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Star: 5 Points 552">
            <a:extLst>
              <a:ext uri="{FF2B5EF4-FFF2-40B4-BE49-F238E27FC236}">
                <a16:creationId xmlns:a16="http://schemas.microsoft.com/office/drawing/2014/main" id="{06FC1F62-EACE-85C1-A42C-98785DFB4565}"/>
              </a:ext>
            </a:extLst>
          </p:cNvPr>
          <p:cNvSpPr/>
          <p:nvPr/>
        </p:nvSpPr>
        <p:spPr>
          <a:xfrm>
            <a:off x="6911366" y="1394807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Star: 5 Points 553">
            <a:extLst>
              <a:ext uri="{FF2B5EF4-FFF2-40B4-BE49-F238E27FC236}">
                <a16:creationId xmlns:a16="http://schemas.microsoft.com/office/drawing/2014/main" id="{55D83ED6-C5ED-50DC-DE23-922256CEBBFF}"/>
              </a:ext>
            </a:extLst>
          </p:cNvPr>
          <p:cNvSpPr/>
          <p:nvPr/>
        </p:nvSpPr>
        <p:spPr>
          <a:xfrm>
            <a:off x="6921635" y="1685308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Star: 5 Points 554">
            <a:extLst>
              <a:ext uri="{FF2B5EF4-FFF2-40B4-BE49-F238E27FC236}">
                <a16:creationId xmlns:a16="http://schemas.microsoft.com/office/drawing/2014/main" id="{A194C480-85D6-0155-15B8-4D1EA82D532E}"/>
              </a:ext>
            </a:extLst>
          </p:cNvPr>
          <p:cNvSpPr/>
          <p:nvPr/>
        </p:nvSpPr>
        <p:spPr>
          <a:xfrm>
            <a:off x="6911722" y="1985473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Star: 5 Points 555">
            <a:extLst>
              <a:ext uri="{FF2B5EF4-FFF2-40B4-BE49-F238E27FC236}">
                <a16:creationId xmlns:a16="http://schemas.microsoft.com/office/drawing/2014/main" id="{E28A135D-9B5D-BF70-ECB0-FB2F4278EF01}"/>
              </a:ext>
            </a:extLst>
          </p:cNvPr>
          <p:cNvSpPr/>
          <p:nvPr/>
        </p:nvSpPr>
        <p:spPr>
          <a:xfrm>
            <a:off x="6913843" y="2314181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Star: 5 Points 556">
            <a:extLst>
              <a:ext uri="{FF2B5EF4-FFF2-40B4-BE49-F238E27FC236}">
                <a16:creationId xmlns:a16="http://schemas.microsoft.com/office/drawing/2014/main" id="{F426EF0B-120D-0257-D969-3D05AB7724A8}"/>
              </a:ext>
            </a:extLst>
          </p:cNvPr>
          <p:cNvSpPr/>
          <p:nvPr/>
        </p:nvSpPr>
        <p:spPr>
          <a:xfrm>
            <a:off x="6916015" y="2587044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Star: 5 Points 557">
            <a:extLst>
              <a:ext uri="{FF2B5EF4-FFF2-40B4-BE49-F238E27FC236}">
                <a16:creationId xmlns:a16="http://schemas.microsoft.com/office/drawing/2014/main" id="{68C45954-BF01-39AC-9C94-B04287BEDCFB}"/>
              </a:ext>
            </a:extLst>
          </p:cNvPr>
          <p:cNvSpPr/>
          <p:nvPr/>
        </p:nvSpPr>
        <p:spPr>
          <a:xfrm>
            <a:off x="6906102" y="2887209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Star: 5 Points 558">
            <a:extLst>
              <a:ext uri="{FF2B5EF4-FFF2-40B4-BE49-F238E27FC236}">
                <a16:creationId xmlns:a16="http://schemas.microsoft.com/office/drawing/2014/main" id="{DB5C8971-B8B3-4609-B57C-8991599CCE1F}"/>
              </a:ext>
            </a:extLst>
          </p:cNvPr>
          <p:cNvSpPr/>
          <p:nvPr/>
        </p:nvSpPr>
        <p:spPr>
          <a:xfrm>
            <a:off x="6908223" y="3196253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Star: 5 Points 559">
            <a:extLst>
              <a:ext uri="{FF2B5EF4-FFF2-40B4-BE49-F238E27FC236}">
                <a16:creationId xmlns:a16="http://schemas.microsoft.com/office/drawing/2014/main" id="{D3991463-3F3D-2079-288E-CCCFBBD92EDD}"/>
              </a:ext>
            </a:extLst>
          </p:cNvPr>
          <p:cNvSpPr/>
          <p:nvPr/>
        </p:nvSpPr>
        <p:spPr>
          <a:xfrm>
            <a:off x="6900067" y="3477499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Star: 5 Points 560">
            <a:extLst>
              <a:ext uri="{FF2B5EF4-FFF2-40B4-BE49-F238E27FC236}">
                <a16:creationId xmlns:a16="http://schemas.microsoft.com/office/drawing/2014/main" id="{772C68F5-FDB9-57E8-3B9E-59234D1BD0B2}"/>
              </a:ext>
            </a:extLst>
          </p:cNvPr>
          <p:cNvSpPr/>
          <p:nvPr/>
        </p:nvSpPr>
        <p:spPr>
          <a:xfrm>
            <a:off x="6890154" y="3777664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Star: 5 Points 561">
            <a:extLst>
              <a:ext uri="{FF2B5EF4-FFF2-40B4-BE49-F238E27FC236}">
                <a16:creationId xmlns:a16="http://schemas.microsoft.com/office/drawing/2014/main" id="{5E443973-1FFC-3CAC-A2DC-3DC67CB33AE4}"/>
              </a:ext>
            </a:extLst>
          </p:cNvPr>
          <p:cNvSpPr/>
          <p:nvPr/>
        </p:nvSpPr>
        <p:spPr>
          <a:xfrm>
            <a:off x="6892275" y="4106372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Star: 5 Points 562">
            <a:extLst>
              <a:ext uri="{FF2B5EF4-FFF2-40B4-BE49-F238E27FC236}">
                <a16:creationId xmlns:a16="http://schemas.microsoft.com/office/drawing/2014/main" id="{38FA3C89-9127-A33E-FD87-371995A9A32E}"/>
              </a:ext>
            </a:extLst>
          </p:cNvPr>
          <p:cNvSpPr/>
          <p:nvPr/>
        </p:nvSpPr>
        <p:spPr>
          <a:xfrm>
            <a:off x="6889639" y="4394084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Star: 5 Points 563">
            <a:extLst>
              <a:ext uri="{FF2B5EF4-FFF2-40B4-BE49-F238E27FC236}">
                <a16:creationId xmlns:a16="http://schemas.microsoft.com/office/drawing/2014/main" id="{8FAAA36E-B1CB-98A7-A82A-8AB546622F16}"/>
              </a:ext>
            </a:extLst>
          </p:cNvPr>
          <p:cNvSpPr/>
          <p:nvPr/>
        </p:nvSpPr>
        <p:spPr>
          <a:xfrm>
            <a:off x="7980547" y="831401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Star: 5 Points 567">
            <a:extLst>
              <a:ext uri="{FF2B5EF4-FFF2-40B4-BE49-F238E27FC236}">
                <a16:creationId xmlns:a16="http://schemas.microsoft.com/office/drawing/2014/main" id="{C991703D-2E0D-D474-A372-132D26AAAADA}"/>
              </a:ext>
            </a:extLst>
          </p:cNvPr>
          <p:cNvSpPr/>
          <p:nvPr/>
        </p:nvSpPr>
        <p:spPr>
          <a:xfrm>
            <a:off x="11145682" y="846936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Star: 5 Points 571">
            <a:extLst>
              <a:ext uri="{FF2B5EF4-FFF2-40B4-BE49-F238E27FC236}">
                <a16:creationId xmlns:a16="http://schemas.microsoft.com/office/drawing/2014/main" id="{4D9F33F6-CF5F-3D4C-F5B9-735FE4DDFB2B}"/>
              </a:ext>
            </a:extLst>
          </p:cNvPr>
          <p:cNvSpPr/>
          <p:nvPr/>
        </p:nvSpPr>
        <p:spPr>
          <a:xfrm>
            <a:off x="9023469" y="842507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Star: 5 Points 575">
            <a:extLst>
              <a:ext uri="{FF2B5EF4-FFF2-40B4-BE49-F238E27FC236}">
                <a16:creationId xmlns:a16="http://schemas.microsoft.com/office/drawing/2014/main" id="{25B67AFF-1DFB-3C67-E100-580A0B8785F4}"/>
              </a:ext>
            </a:extLst>
          </p:cNvPr>
          <p:cNvSpPr/>
          <p:nvPr/>
        </p:nvSpPr>
        <p:spPr>
          <a:xfrm>
            <a:off x="7961313" y="1997089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Star: 5 Points 576">
            <a:extLst>
              <a:ext uri="{FF2B5EF4-FFF2-40B4-BE49-F238E27FC236}">
                <a16:creationId xmlns:a16="http://schemas.microsoft.com/office/drawing/2014/main" id="{697112E5-B42F-875B-C464-601ED5E368D6}"/>
              </a:ext>
            </a:extLst>
          </p:cNvPr>
          <p:cNvSpPr/>
          <p:nvPr/>
        </p:nvSpPr>
        <p:spPr>
          <a:xfrm>
            <a:off x="7975110" y="2299225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Star: 5 Points 577">
            <a:extLst>
              <a:ext uri="{FF2B5EF4-FFF2-40B4-BE49-F238E27FC236}">
                <a16:creationId xmlns:a16="http://schemas.microsoft.com/office/drawing/2014/main" id="{1C866521-A809-6D21-8B2A-CE7970BC62C8}"/>
              </a:ext>
            </a:extLst>
          </p:cNvPr>
          <p:cNvSpPr/>
          <p:nvPr/>
        </p:nvSpPr>
        <p:spPr>
          <a:xfrm>
            <a:off x="7974651" y="2577205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Star: 5 Points 578">
            <a:extLst>
              <a:ext uri="{FF2B5EF4-FFF2-40B4-BE49-F238E27FC236}">
                <a16:creationId xmlns:a16="http://schemas.microsoft.com/office/drawing/2014/main" id="{DD9CCCC7-5E04-7F7B-B815-669918AD1859}"/>
              </a:ext>
            </a:extLst>
          </p:cNvPr>
          <p:cNvSpPr/>
          <p:nvPr/>
        </p:nvSpPr>
        <p:spPr>
          <a:xfrm>
            <a:off x="7974651" y="4401313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Star: 5 Points 581">
            <a:extLst>
              <a:ext uri="{FF2B5EF4-FFF2-40B4-BE49-F238E27FC236}">
                <a16:creationId xmlns:a16="http://schemas.microsoft.com/office/drawing/2014/main" id="{F473F3C6-0A55-D7F3-A771-567A5249F35E}"/>
              </a:ext>
            </a:extLst>
          </p:cNvPr>
          <p:cNvSpPr/>
          <p:nvPr/>
        </p:nvSpPr>
        <p:spPr>
          <a:xfrm>
            <a:off x="8991780" y="2586190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Star: 5 Points 586">
            <a:extLst>
              <a:ext uri="{FF2B5EF4-FFF2-40B4-BE49-F238E27FC236}">
                <a16:creationId xmlns:a16="http://schemas.microsoft.com/office/drawing/2014/main" id="{F4F83FBE-C2A5-5E2D-CAF0-428A93C05ED8}"/>
              </a:ext>
            </a:extLst>
          </p:cNvPr>
          <p:cNvSpPr/>
          <p:nvPr/>
        </p:nvSpPr>
        <p:spPr>
          <a:xfrm>
            <a:off x="9024856" y="3794368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Star: 5 Points 588">
            <a:extLst>
              <a:ext uri="{FF2B5EF4-FFF2-40B4-BE49-F238E27FC236}">
                <a16:creationId xmlns:a16="http://schemas.microsoft.com/office/drawing/2014/main" id="{CBC28AB0-5931-562B-C2E7-25AE02BCA0FE}"/>
              </a:ext>
            </a:extLst>
          </p:cNvPr>
          <p:cNvSpPr/>
          <p:nvPr/>
        </p:nvSpPr>
        <p:spPr>
          <a:xfrm>
            <a:off x="11124469" y="4427422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9C5F683D-A2E2-2436-6ECE-5C45D074EF73}"/>
              </a:ext>
            </a:extLst>
          </p:cNvPr>
          <p:cNvSpPr/>
          <p:nvPr/>
        </p:nvSpPr>
        <p:spPr>
          <a:xfrm>
            <a:off x="2358274" y="4998212"/>
            <a:ext cx="1380102" cy="26270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8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N08800,N08810,N08811</a:t>
            </a:r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11EF7C52-1517-5F90-E3C3-3F2EF7457EE1}"/>
              </a:ext>
            </a:extLst>
          </p:cNvPr>
          <p:cNvSpPr/>
          <p:nvPr/>
        </p:nvSpPr>
        <p:spPr>
          <a:xfrm>
            <a:off x="3757025" y="4964686"/>
            <a:ext cx="1606352" cy="31341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1.4876, 1.4958, 1.4959</a:t>
            </a:r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id="{D5C59906-EEC8-8D71-4F96-76CEE49BFFE2}"/>
              </a:ext>
            </a:extLst>
          </p:cNvPr>
          <p:cNvSpPr/>
          <p:nvPr/>
        </p:nvSpPr>
        <p:spPr>
          <a:xfrm>
            <a:off x="5379349" y="4964686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US" sz="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800, 800H and 800HT</a:t>
            </a:r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5100B05F-8A27-49AB-DB26-4A4334423F34}"/>
              </a:ext>
            </a:extLst>
          </p:cNvPr>
          <p:cNvSpPr/>
          <p:nvPr/>
        </p:nvSpPr>
        <p:spPr>
          <a:xfrm>
            <a:off x="2348654" y="5278894"/>
            <a:ext cx="1380101" cy="28916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N08825</a:t>
            </a: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4EF162A4-A328-20B9-F9C5-871D966FBD49}"/>
              </a:ext>
            </a:extLst>
          </p:cNvPr>
          <p:cNvSpPr/>
          <p:nvPr/>
        </p:nvSpPr>
        <p:spPr>
          <a:xfrm>
            <a:off x="3735179" y="5275749"/>
            <a:ext cx="1606352" cy="296882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2.4858</a:t>
            </a: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" name="Rectangle 614">
            <a:extLst>
              <a:ext uri="{FF2B5EF4-FFF2-40B4-BE49-F238E27FC236}">
                <a16:creationId xmlns:a16="http://schemas.microsoft.com/office/drawing/2014/main" id="{B3744B97-1A01-8427-56A3-668BE7C90734}"/>
              </a:ext>
            </a:extLst>
          </p:cNvPr>
          <p:cNvSpPr/>
          <p:nvPr/>
        </p:nvSpPr>
        <p:spPr>
          <a:xfrm>
            <a:off x="5369046" y="5304638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u="none" strike="noStrike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 825</a:t>
            </a:r>
          </a:p>
        </p:txBody>
      </p:sp>
      <p:sp>
        <p:nvSpPr>
          <p:cNvPr id="616" name="Rectangle 615">
            <a:extLst>
              <a:ext uri="{FF2B5EF4-FFF2-40B4-BE49-F238E27FC236}">
                <a16:creationId xmlns:a16="http://schemas.microsoft.com/office/drawing/2014/main" id="{FFE142DE-8DFC-C656-961A-5C76AD3B13C0}"/>
              </a:ext>
            </a:extLst>
          </p:cNvPr>
          <p:cNvSpPr/>
          <p:nvPr/>
        </p:nvSpPr>
        <p:spPr>
          <a:xfrm>
            <a:off x="2347092" y="5564464"/>
            <a:ext cx="1380101" cy="30900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N01276</a:t>
            </a:r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id="{3F018AC2-7D06-04C1-E473-89F7DD29347B}"/>
              </a:ext>
            </a:extLst>
          </p:cNvPr>
          <p:cNvSpPr/>
          <p:nvPr/>
        </p:nvSpPr>
        <p:spPr>
          <a:xfrm>
            <a:off x="3723185" y="5570105"/>
            <a:ext cx="1618346" cy="32305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2.4819</a:t>
            </a:r>
          </a:p>
        </p:txBody>
      </p:sp>
      <p:sp>
        <p:nvSpPr>
          <p:cNvPr id="618" name="Rectangle 617">
            <a:extLst>
              <a:ext uri="{FF2B5EF4-FFF2-40B4-BE49-F238E27FC236}">
                <a16:creationId xmlns:a16="http://schemas.microsoft.com/office/drawing/2014/main" id="{9CA4F121-B3A3-20C6-9C56-881C4A0800CA}"/>
              </a:ext>
            </a:extLst>
          </p:cNvPr>
          <p:cNvSpPr/>
          <p:nvPr/>
        </p:nvSpPr>
        <p:spPr>
          <a:xfrm>
            <a:off x="5347361" y="5572457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C-276</a:t>
            </a:r>
          </a:p>
        </p:txBody>
      </p:sp>
      <p:sp>
        <p:nvSpPr>
          <p:cNvPr id="619" name="Rectangle 618">
            <a:extLst>
              <a:ext uri="{FF2B5EF4-FFF2-40B4-BE49-F238E27FC236}">
                <a16:creationId xmlns:a16="http://schemas.microsoft.com/office/drawing/2014/main" id="{8D4C229D-9557-A10C-2654-F830625E7C70}"/>
              </a:ext>
            </a:extLst>
          </p:cNvPr>
          <p:cNvSpPr/>
          <p:nvPr/>
        </p:nvSpPr>
        <p:spPr>
          <a:xfrm>
            <a:off x="2343087" y="5893158"/>
            <a:ext cx="1403274" cy="303953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N06022</a:t>
            </a:r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AC8E3B4B-16B2-004C-E6E7-35DBB75D1E40}"/>
              </a:ext>
            </a:extLst>
          </p:cNvPr>
          <p:cNvSpPr/>
          <p:nvPr/>
        </p:nvSpPr>
        <p:spPr>
          <a:xfrm>
            <a:off x="3741726" y="5882809"/>
            <a:ext cx="1606353" cy="329274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2.4602</a:t>
            </a:r>
          </a:p>
        </p:txBody>
      </p:sp>
      <p:sp>
        <p:nvSpPr>
          <p:cNvPr id="621" name="Rectangle 620">
            <a:extLst>
              <a:ext uri="{FF2B5EF4-FFF2-40B4-BE49-F238E27FC236}">
                <a16:creationId xmlns:a16="http://schemas.microsoft.com/office/drawing/2014/main" id="{7D64395D-BA2E-5AFE-0872-DCCD89997F1C}"/>
              </a:ext>
            </a:extLst>
          </p:cNvPr>
          <p:cNvSpPr/>
          <p:nvPr/>
        </p:nvSpPr>
        <p:spPr>
          <a:xfrm>
            <a:off x="5333837" y="5889686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C-22</a:t>
            </a:r>
          </a:p>
        </p:txBody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id="{EBA2FE22-D7A1-0D4F-3BC0-8D6C3373C473}"/>
              </a:ext>
            </a:extLst>
          </p:cNvPr>
          <p:cNvSpPr/>
          <p:nvPr/>
        </p:nvSpPr>
        <p:spPr>
          <a:xfrm>
            <a:off x="2343087" y="6207507"/>
            <a:ext cx="1348812" cy="2706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N06699</a:t>
            </a: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DEB04950-199D-FEDF-0782-DA32699A04D7}"/>
              </a:ext>
            </a:extLst>
          </p:cNvPr>
          <p:cNvSpPr/>
          <p:nvPr/>
        </p:nvSpPr>
        <p:spPr>
          <a:xfrm>
            <a:off x="3699883" y="6205864"/>
            <a:ext cx="1634313" cy="2902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2.4842</a:t>
            </a:r>
          </a:p>
        </p:txBody>
      </p:sp>
      <p:sp>
        <p:nvSpPr>
          <p:cNvPr id="624" name="Rectangle 623">
            <a:extLst>
              <a:ext uri="{FF2B5EF4-FFF2-40B4-BE49-F238E27FC236}">
                <a16:creationId xmlns:a16="http://schemas.microsoft.com/office/drawing/2014/main" id="{A9196C27-F962-0C7A-2AD7-9282A9C2FAA3}"/>
              </a:ext>
            </a:extLst>
          </p:cNvPr>
          <p:cNvSpPr/>
          <p:nvPr/>
        </p:nvSpPr>
        <p:spPr>
          <a:xfrm>
            <a:off x="5333837" y="6195020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r>
              <a:rPr lang="en-IN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VDM® Alloy 699XA</a:t>
            </a:r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id="{C861DC4C-836C-5460-229B-9A554361635B}"/>
              </a:ext>
            </a:extLst>
          </p:cNvPr>
          <p:cNvSpPr/>
          <p:nvPr/>
        </p:nvSpPr>
        <p:spPr>
          <a:xfrm>
            <a:off x="6456178" y="4964685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9" name="Rectangle 628">
            <a:extLst>
              <a:ext uri="{FF2B5EF4-FFF2-40B4-BE49-F238E27FC236}">
                <a16:creationId xmlns:a16="http://schemas.microsoft.com/office/drawing/2014/main" id="{7DB635B8-551E-6077-49DD-92BAC10F92AD}"/>
              </a:ext>
            </a:extLst>
          </p:cNvPr>
          <p:cNvSpPr/>
          <p:nvPr/>
        </p:nvSpPr>
        <p:spPr>
          <a:xfrm>
            <a:off x="6445875" y="5304637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0" name="Rectangle 629">
            <a:extLst>
              <a:ext uri="{FF2B5EF4-FFF2-40B4-BE49-F238E27FC236}">
                <a16:creationId xmlns:a16="http://schemas.microsoft.com/office/drawing/2014/main" id="{4D27AEBA-2EC4-A700-7649-35A5EA92F1F1}"/>
              </a:ext>
            </a:extLst>
          </p:cNvPr>
          <p:cNvSpPr/>
          <p:nvPr/>
        </p:nvSpPr>
        <p:spPr>
          <a:xfrm>
            <a:off x="6424190" y="5572456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E2FFE6AC-1AB5-387B-29F0-EF35B869893A}"/>
              </a:ext>
            </a:extLst>
          </p:cNvPr>
          <p:cNvSpPr/>
          <p:nvPr/>
        </p:nvSpPr>
        <p:spPr>
          <a:xfrm>
            <a:off x="6410666" y="5889685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2" name="Rectangle 631">
            <a:extLst>
              <a:ext uri="{FF2B5EF4-FFF2-40B4-BE49-F238E27FC236}">
                <a16:creationId xmlns:a16="http://schemas.microsoft.com/office/drawing/2014/main" id="{38E77111-F198-7823-9869-672A7C95D5CA}"/>
              </a:ext>
            </a:extLst>
          </p:cNvPr>
          <p:cNvSpPr/>
          <p:nvPr/>
        </p:nvSpPr>
        <p:spPr>
          <a:xfrm>
            <a:off x="6410666" y="6195019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4" name="Rectangle 633">
            <a:extLst>
              <a:ext uri="{FF2B5EF4-FFF2-40B4-BE49-F238E27FC236}">
                <a16:creationId xmlns:a16="http://schemas.microsoft.com/office/drawing/2014/main" id="{98DA455A-1663-8EF4-1C07-F959C2AA1A7C}"/>
              </a:ext>
            </a:extLst>
          </p:cNvPr>
          <p:cNvSpPr/>
          <p:nvPr/>
        </p:nvSpPr>
        <p:spPr>
          <a:xfrm>
            <a:off x="7523095" y="4961628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5" name="Rectangle 634">
            <a:extLst>
              <a:ext uri="{FF2B5EF4-FFF2-40B4-BE49-F238E27FC236}">
                <a16:creationId xmlns:a16="http://schemas.microsoft.com/office/drawing/2014/main" id="{EC8F1F9E-1AE5-7231-4878-04D2F56AD64C}"/>
              </a:ext>
            </a:extLst>
          </p:cNvPr>
          <p:cNvSpPr/>
          <p:nvPr/>
        </p:nvSpPr>
        <p:spPr>
          <a:xfrm>
            <a:off x="7512792" y="5301580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6" name="Rectangle 635">
            <a:extLst>
              <a:ext uri="{FF2B5EF4-FFF2-40B4-BE49-F238E27FC236}">
                <a16:creationId xmlns:a16="http://schemas.microsoft.com/office/drawing/2014/main" id="{8E4099CF-55FE-17AE-AC27-913B0C3119D7}"/>
              </a:ext>
            </a:extLst>
          </p:cNvPr>
          <p:cNvSpPr/>
          <p:nvPr/>
        </p:nvSpPr>
        <p:spPr>
          <a:xfrm>
            <a:off x="7491107" y="5569399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7" name="Rectangle 636">
            <a:extLst>
              <a:ext uri="{FF2B5EF4-FFF2-40B4-BE49-F238E27FC236}">
                <a16:creationId xmlns:a16="http://schemas.microsoft.com/office/drawing/2014/main" id="{204E04C1-264C-7464-D020-E0FAB339AF68}"/>
              </a:ext>
            </a:extLst>
          </p:cNvPr>
          <p:cNvSpPr/>
          <p:nvPr/>
        </p:nvSpPr>
        <p:spPr>
          <a:xfrm>
            <a:off x="7477583" y="5886628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8" name="Rectangle 637">
            <a:extLst>
              <a:ext uri="{FF2B5EF4-FFF2-40B4-BE49-F238E27FC236}">
                <a16:creationId xmlns:a16="http://schemas.microsoft.com/office/drawing/2014/main" id="{B6271758-D436-F313-009E-1A3814C27182}"/>
              </a:ext>
            </a:extLst>
          </p:cNvPr>
          <p:cNvSpPr/>
          <p:nvPr/>
        </p:nvSpPr>
        <p:spPr>
          <a:xfrm>
            <a:off x="7477583" y="6191962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0" name="Rectangle 639">
            <a:extLst>
              <a:ext uri="{FF2B5EF4-FFF2-40B4-BE49-F238E27FC236}">
                <a16:creationId xmlns:a16="http://schemas.microsoft.com/office/drawing/2014/main" id="{526E9363-6083-6324-E4C2-E578A1AC3673}"/>
              </a:ext>
            </a:extLst>
          </p:cNvPr>
          <p:cNvSpPr/>
          <p:nvPr/>
        </p:nvSpPr>
        <p:spPr>
          <a:xfrm>
            <a:off x="8579756" y="4968935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1" name="Rectangle 640">
            <a:extLst>
              <a:ext uri="{FF2B5EF4-FFF2-40B4-BE49-F238E27FC236}">
                <a16:creationId xmlns:a16="http://schemas.microsoft.com/office/drawing/2014/main" id="{7554C5D5-D193-588D-4382-51CA0E4ED43C}"/>
              </a:ext>
            </a:extLst>
          </p:cNvPr>
          <p:cNvSpPr/>
          <p:nvPr/>
        </p:nvSpPr>
        <p:spPr>
          <a:xfrm>
            <a:off x="8569453" y="5308887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396D2E9A-573E-17C3-B596-977F409B2FA0}"/>
              </a:ext>
            </a:extLst>
          </p:cNvPr>
          <p:cNvSpPr/>
          <p:nvPr/>
        </p:nvSpPr>
        <p:spPr>
          <a:xfrm>
            <a:off x="8547768" y="5576706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3" name="Rectangle 642">
            <a:extLst>
              <a:ext uri="{FF2B5EF4-FFF2-40B4-BE49-F238E27FC236}">
                <a16:creationId xmlns:a16="http://schemas.microsoft.com/office/drawing/2014/main" id="{AFB7A974-F354-89DF-E149-9430CFA4415F}"/>
              </a:ext>
            </a:extLst>
          </p:cNvPr>
          <p:cNvSpPr/>
          <p:nvPr/>
        </p:nvSpPr>
        <p:spPr>
          <a:xfrm>
            <a:off x="8534244" y="5893935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id="{DEB9ECCB-D949-E9AD-05D5-DBE1703C9772}"/>
              </a:ext>
            </a:extLst>
          </p:cNvPr>
          <p:cNvSpPr/>
          <p:nvPr/>
        </p:nvSpPr>
        <p:spPr>
          <a:xfrm>
            <a:off x="8534244" y="6199269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BE87A754-64CA-9139-1979-5EB37114314B}"/>
              </a:ext>
            </a:extLst>
          </p:cNvPr>
          <p:cNvSpPr/>
          <p:nvPr/>
        </p:nvSpPr>
        <p:spPr>
          <a:xfrm>
            <a:off x="9655416" y="4968935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id="{CD5D4F8F-2B42-D9D1-9C01-F7B0F36DF13A}"/>
              </a:ext>
            </a:extLst>
          </p:cNvPr>
          <p:cNvSpPr/>
          <p:nvPr/>
        </p:nvSpPr>
        <p:spPr>
          <a:xfrm>
            <a:off x="9645113" y="5308887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id="{CE4AD8AA-6C93-3919-71C2-A6114C3E6402}"/>
              </a:ext>
            </a:extLst>
          </p:cNvPr>
          <p:cNvSpPr/>
          <p:nvPr/>
        </p:nvSpPr>
        <p:spPr>
          <a:xfrm>
            <a:off x="9623428" y="5576706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9" name="Rectangle 648">
            <a:extLst>
              <a:ext uri="{FF2B5EF4-FFF2-40B4-BE49-F238E27FC236}">
                <a16:creationId xmlns:a16="http://schemas.microsoft.com/office/drawing/2014/main" id="{85C7F792-1285-66FE-97EC-1EAA8DB1294B}"/>
              </a:ext>
            </a:extLst>
          </p:cNvPr>
          <p:cNvSpPr/>
          <p:nvPr/>
        </p:nvSpPr>
        <p:spPr>
          <a:xfrm>
            <a:off x="9609904" y="5893935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0" name="Rectangle 649">
            <a:extLst>
              <a:ext uri="{FF2B5EF4-FFF2-40B4-BE49-F238E27FC236}">
                <a16:creationId xmlns:a16="http://schemas.microsoft.com/office/drawing/2014/main" id="{5D205AC5-63E7-366B-63B1-12467B9C903B}"/>
              </a:ext>
            </a:extLst>
          </p:cNvPr>
          <p:cNvSpPr/>
          <p:nvPr/>
        </p:nvSpPr>
        <p:spPr>
          <a:xfrm>
            <a:off x="9609904" y="6199269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2" name="Rectangle 651">
            <a:extLst>
              <a:ext uri="{FF2B5EF4-FFF2-40B4-BE49-F238E27FC236}">
                <a16:creationId xmlns:a16="http://schemas.microsoft.com/office/drawing/2014/main" id="{01E5BEB6-B23A-2A01-6DF5-26973ADEF148}"/>
              </a:ext>
            </a:extLst>
          </p:cNvPr>
          <p:cNvSpPr/>
          <p:nvPr/>
        </p:nvSpPr>
        <p:spPr>
          <a:xfrm>
            <a:off x="10703431" y="4968935"/>
            <a:ext cx="1020210" cy="298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3" name="Rectangle 652">
            <a:extLst>
              <a:ext uri="{FF2B5EF4-FFF2-40B4-BE49-F238E27FC236}">
                <a16:creationId xmlns:a16="http://schemas.microsoft.com/office/drawing/2014/main" id="{BC33B54F-B80E-F172-063A-F86CE099F3EB}"/>
              </a:ext>
            </a:extLst>
          </p:cNvPr>
          <p:cNvSpPr/>
          <p:nvPr/>
        </p:nvSpPr>
        <p:spPr>
          <a:xfrm>
            <a:off x="10693128" y="5308887"/>
            <a:ext cx="1053053" cy="241259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4" name="Rectangle 653">
            <a:extLst>
              <a:ext uri="{FF2B5EF4-FFF2-40B4-BE49-F238E27FC236}">
                <a16:creationId xmlns:a16="http://schemas.microsoft.com/office/drawing/2014/main" id="{A6132170-E0AE-B80D-F879-BC320CC96213}"/>
              </a:ext>
            </a:extLst>
          </p:cNvPr>
          <p:cNvSpPr/>
          <p:nvPr/>
        </p:nvSpPr>
        <p:spPr>
          <a:xfrm>
            <a:off x="10671443" y="5576706"/>
            <a:ext cx="1066800" cy="3263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637371DB-29C2-7443-5EAD-FC9E2DA0AA26}"/>
              </a:ext>
            </a:extLst>
          </p:cNvPr>
          <p:cNvSpPr/>
          <p:nvPr/>
        </p:nvSpPr>
        <p:spPr>
          <a:xfrm>
            <a:off x="10657919" y="5893935"/>
            <a:ext cx="1065722" cy="321820"/>
          </a:xfrm>
          <a:prstGeom prst="rect">
            <a:avLst/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6" name="Rectangle 655">
            <a:extLst>
              <a:ext uri="{FF2B5EF4-FFF2-40B4-BE49-F238E27FC236}">
                <a16:creationId xmlns:a16="http://schemas.microsoft.com/office/drawing/2014/main" id="{E4C31BBE-B2AF-B4F0-BF31-DF0B9C1E9B3B}"/>
              </a:ext>
            </a:extLst>
          </p:cNvPr>
          <p:cNvSpPr/>
          <p:nvPr/>
        </p:nvSpPr>
        <p:spPr>
          <a:xfrm>
            <a:off x="10657919" y="6199269"/>
            <a:ext cx="1066800" cy="29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ts val="1400"/>
              </a:lnSpc>
            </a:pPr>
            <a:endParaRPr lang="en-IN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9" name="Star: 5 Points 658">
            <a:extLst>
              <a:ext uri="{FF2B5EF4-FFF2-40B4-BE49-F238E27FC236}">
                <a16:creationId xmlns:a16="http://schemas.microsoft.com/office/drawing/2014/main" id="{7BC3ED57-1B42-1BC1-20D3-2189E3952D33}"/>
              </a:ext>
            </a:extLst>
          </p:cNvPr>
          <p:cNvSpPr/>
          <p:nvPr/>
        </p:nvSpPr>
        <p:spPr>
          <a:xfrm>
            <a:off x="6895014" y="5004801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Star: 5 Points 659">
            <a:extLst>
              <a:ext uri="{FF2B5EF4-FFF2-40B4-BE49-F238E27FC236}">
                <a16:creationId xmlns:a16="http://schemas.microsoft.com/office/drawing/2014/main" id="{BC83E526-D586-4B6C-F2FD-6CF931B93177}"/>
              </a:ext>
            </a:extLst>
          </p:cNvPr>
          <p:cNvSpPr/>
          <p:nvPr/>
        </p:nvSpPr>
        <p:spPr>
          <a:xfrm>
            <a:off x="6885101" y="5304966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Star: 5 Points 660">
            <a:extLst>
              <a:ext uri="{FF2B5EF4-FFF2-40B4-BE49-F238E27FC236}">
                <a16:creationId xmlns:a16="http://schemas.microsoft.com/office/drawing/2014/main" id="{A6E61A99-E0F6-6154-45FC-8E6C5BCC6C07}"/>
              </a:ext>
            </a:extLst>
          </p:cNvPr>
          <p:cNvSpPr/>
          <p:nvPr/>
        </p:nvSpPr>
        <p:spPr>
          <a:xfrm>
            <a:off x="6887222" y="5633674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Star: 5 Points 662">
            <a:extLst>
              <a:ext uri="{FF2B5EF4-FFF2-40B4-BE49-F238E27FC236}">
                <a16:creationId xmlns:a16="http://schemas.microsoft.com/office/drawing/2014/main" id="{08AE0C36-3AB9-B814-2558-022CBE079306}"/>
              </a:ext>
            </a:extLst>
          </p:cNvPr>
          <p:cNvSpPr/>
          <p:nvPr/>
        </p:nvSpPr>
        <p:spPr>
          <a:xfrm>
            <a:off x="6891702" y="6257098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Star: 5 Points 664">
            <a:extLst>
              <a:ext uri="{FF2B5EF4-FFF2-40B4-BE49-F238E27FC236}">
                <a16:creationId xmlns:a16="http://schemas.microsoft.com/office/drawing/2014/main" id="{26300B68-FF9A-DA0B-523D-FAE535457FDA}"/>
              </a:ext>
            </a:extLst>
          </p:cNvPr>
          <p:cNvSpPr/>
          <p:nvPr/>
        </p:nvSpPr>
        <p:spPr>
          <a:xfrm>
            <a:off x="7980522" y="5008544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Star: 5 Points 665">
            <a:extLst>
              <a:ext uri="{FF2B5EF4-FFF2-40B4-BE49-F238E27FC236}">
                <a16:creationId xmlns:a16="http://schemas.microsoft.com/office/drawing/2014/main" id="{8F5F074B-F26F-E3E5-3F7B-A1A533F988A4}"/>
              </a:ext>
            </a:extLst>
          </p:cNvPr>
          <p:cNvSpPr/>
          <p:nvPr/>
        </p:nvSpPr>
        <p:spPr>
          <a:xfrm>
            <a:off x="7970609" y="5308709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Star: 5 Points 669">
            <a:extLst>
              <a:ext uri="{FF2B5EF4-FFF2-40B4-BE49-F238E27FC236}">
                <a16:creationId xmlns:a16="http://schemas.microsoft.com/office/drawing/2014/main" id="{6241C3CF-6E99-DCD8-1648-0248715F2022}"/>
              </a:ext>
            </a:extLst>
          </p:cNvPr>
          <p:cNvSpPr/>
          <p:nvPr/>
        </p:nvSpPr>
        <p:spPr>
          <a:xfrm>
            <a:off x="7964819" y="6233792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Star: 5 Points 670">
            <a:extLst>
              <a:ext uri="{FF2B5EF4-FFF2-40B4-BE49-F238E27FC236}">
                <a16:creationId xmlns:a16="http://schemas.microsoft.com/office/drawing/2014/main" id="{9717D4EC-A99B-32E9-FABD-75DF330EA5D5}"/>
              </a:ext>
            </a:extLst>
          </p:cNvPr>
          <p:cNvSpPr/>
          <p:nvPr/>
        </p:nvSpPr>
        <p:spPr>
          <a:xfrm>
            <a:off x="11140424" y="1963742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Star: 5 Points 671">
            <a:extLst>
              <a:ext uri="{FF2B5EF4-FFF2-40B4-BE49-F238E27FC236}">
                <a16:creationId xmlns:a16="http://schemas.microsoft.com/office/drawing/2014/main" id="{B491BF2F-847D-F14F-FC97-6B5E7A62F0BF}"/>
              </a:ext>
            </a:extLst>
          </p:cNvPr>
          <p:cNvSpPr/>
          <p:nvPr/>
        </p:nvSpPr>
        <p:spPr>
          <a:xfrm>
            <a:off x="11116627" y="5032475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Star: 5 Points 672">
            <a:extLst>
              <a:ext uri="{FF2B5EF4-FFF2-40B4-BE49-F238E27FC236}">
                <a16:creationId xmlns:a16="http://schemas.microsoft.com/office/drawing/2014/main" id="{0C5857B7-B9A7-A6A7-444D-99E97A038C79}"/>
              </a:ext>
            </a:extLst>
          </p:cNvPr>
          <p:cNvSpPr/>
          <p:nvPr/>
        </p:nvSpPr>
        <p:spPr>
          <a:xfrm>
            <a:off x="11106714" y="5332640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Star: 5 Points 677">
            <a:extLst>
              <a:ext uri="{FF2B5EF4-FFF2-40B4-BE49-F238E27FC236}">
                <a16:creationId xmlns:a16="http://schemas.microsoft.com/office/drawing/2014/main" id="{1E8966D9-C763-DEDC-EA61-06EC579D865A}"/>
              </a:ext>
            </a:extLst>
          </p:cNvPr>
          <p:cNvSpPr/>
          <p:nvPr/>
        </p:nvSpPr>
        <p:spPr>
          <a:xfrm>
            <a:off x="9018219" y="5614141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Star: 5 Points 678">
            <a:extLst>
              <a:ext uri="{FF2B5EF4-FFF2-40B4-BE49-F238E27FC236}">
                <a16:creationId xmlns:a16="http://schemas.microsoft.com/office/drawing/2014/main" id="{393A9AF6-D2DB-E5E1-F213-151561F954AC}"/>
              </a:ext>
            </a:extLst>
          </p:cNvPr>
          <p:cNvSpPr/>
          <p:nvPr/>
        </p:nvSpPr>
        <p:spPr>
          <a:xfrm>
            <a:off x="9008306" y="5914306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Star: 5 Points 679">
            <a:extLst>
              <a:ext uri="{FF2B5EF4-FFF2-40B4-BE49-F238E27FC236}">
                <a16:creationId xmlns:a16="http://schemas.microsoft.com/office/drawing/2014/main" id="{2C01019A-EA8B-EA1E-B11C-0B2903ED8DAB}"/>
              </a:ext>
            </a:extLst>
          </p:cNvPr>
          <p:cNvSpPr/>
          <p:nvPr/>
        </p:nvSpPr>
        <p:spPr>
          <a:xfrm>
            <a:off x="10083148" y="5610554"/>
            <a:ext cx="176981" cy="175402"/>
          </a:xfrm>
          <a:prstGeom prst="star5">
            <a:avLst/>
          </a:prstGeom>
          <a:solidFill>
            <a:srgbClr val="F942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Rectangle 680">
            <a:extLst>
              <a:ext uri="{FF2B5EF4-FFF2-40B4-BE49-F238E27FC236}">
                <a16:creationId xmlns:a16="http://schemas.microsoft.com/office/drawing/2014/main" id="{8E202C17-9E5C-AE72-A7BB-3897B92E7870}"/>
              </a:ext>
            </a:extLst>
          </p:cNvPr>
          <p:cNvSpPr/>
          <p:nvPr/>
        </p:nvSpPr>
        <p:spPr>
          <a:xfrm>
            <a:off x="589626" y="2252734"/>
            <a:ext cx="1066800" cy="4235999"/>
          </a:xfrm>
          <a:prstGeom prst="rect">
            <a:avLst/>
          </a:prstGeom>
          <a:solidFill>
            <a:srgbClr val="28356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IN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NICKEL BASED MATERIALS</a:t>
            </a: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8C4109BF-FE70-4FEF-338C-2E442726782E}"/>
              </a:ext>
            </a:extLst>
          </p:cNvPr>
          <p:cNvSpPr/>
          <p:nvPr/>
        </p:nvSpPr>
        <p:spPr>
          <a:xfrm>
            <a:off x="9008306" y="1994321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165656EA-6190-B91B-E9EC-E8A6C830EC0E}"/>
              </a:ext>
            </a:extLst>
          </p:cNvPr>
          <p:cNvSpPr/>
          <p:nvPr/>
        </p:nvSpPr>
        <p:spPr>
          <a:xfrm>
            <a:off x="9003088" y="2305905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2C4B2A53-A23E-A656-7670-589A993F8C00}"/>
              </a:ext>
            </a:extLst>
          </p:cNvPr>
          <p:cNvSpPr/>
          <p:nvPr/>
        </p:nvSpPr>
        <p:spPr>
          <a:xfrm>
            <a:off x="9026683" y="3157324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C086A612-A3BC-E3B9-DE05-DA9BA0DF1143}"/>
              </a:ext>
            </a:extLst>
          </p:cNvPr>
          <p:cNvSpPr/>
          <p:nvPr/>
        </p:nvSpPr>
        <p:spPr>
          <a:xfrm>
            <a:off x="9016770" y="3457489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E4B885CC-FDD8-7D55-5FF3-BA6A5DCEBAA0}"/>
              </a:ext>
            </a:extLst>
          </p:cNvPr>
          <p:cNvSpPr/>
          <p:nvPr/>
        </p:nvSpPr>
        <p:spPr>
          <a:xfrm>
            <a:off x="8991780" y="4397489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2A0614E5-3EAD-716F-D09B-7541E97CD833}"/>
              </a:ext>
            </a:extLst>
          </p:cNvPr>
          <p:cNvSpPr/>
          <p:nvPr/>
        </p:nvSpPr>
        <p:spPr>
          <a:xfrm>
            <a:off x="9010016" y="4131075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CE09C276-FA62-D376-E7C2-07BE7F1E6682}"/>
              </a:ext>
            </a:extLst>
          </p:cNvPr>
          <p:cNvSpPr/>
          <p:nvPr/>
        </p:nvSpPr>
        <p:spPr>
          <a:xfrm>
            <a:off x="10089632" y="4394980"/>
            <a:ext cx="176981" cy="175402"/>
          </a:xfrm>
          <a:prstGeom prst="star5">
            <a:avLst/>
          </a:prstGeom>
          <a:solidFill>
            <a:srgbClr val="F942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FF47A9FF-0358-8066-BBE8-341D32FD4B94}"/>
              </a:ext>
            </a:extLst>
          </p:cNvPr>
          <p:cNvSpPr/>
          <p:nvPr/>
        </p:nvSpPr>
        <p:spPr>
          <a:xfrm>
            <a:off x="9024236" y="5011159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B1DF0401-7DE2-5F2F-D608-580BAD4EDD4D}"/>
              </a:ext>
            </a:extLst>
          </p:cNvPr>
          <p:cNvSpPr/>
          <p:nvPr/>
        </p:nvSpPr>
        <p:spPr>
          <a:xfrm>
            <a:off x="9014323" y="5311324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2F99CE-F0FE-3934-F764-6CD9A1AFFEEF}"/>
              </a:ext>
            </a:extLst>
          </p:cNvPr>
          <p:cNvSpPr/>
          <p:nvPr/>
        </p:nvSpPr>
        <p:spPr>
          <a:xfrm>
            <a:off x="585019" y="6502309"/>
            <a:ext cx="11138622" cy="341640"/>
          </a:xfrm>
          <a:prstGeom prst="rect">
            <a:avLst/>
          </a:prstGeom>
          <a:solidFill>
            <a:srgbClr val="F842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08367 / 08926 Dual certified.  2) Please refer to current size range capabilities on SBER shared earlier. For other Mill please check with plants.  Generally WT/OD &gt; 0.05 should be possible to be produced 3) Red marked star indicates, under trials, approval (not being offered yet).   4) Mill may / may not offer based on availability of raw material. 5) MOQ required is different for each Mill.</a:t>
            </a:r>
          </a:p>
        </p:txBody>
      </p:sp>
      <p:sp>
        <p:nvSpPr>
          <p:cNvPr id="23" name="Star: 5 Points 672">
            <a:extLst>
              <a:ext uri="{FF2B5EF4-FFF2-40B4-BE49-F238E27FC236}">
                <a16:creationId xmlns:a16="http://schemas.microsoft.com/office/drawing/2014/main" id="{F166E3C6-7ABA-584E-2B43-85EC23158D31}"/>
              </a:ext>
            </a:extLst>
          </p:cNvPr>
          <p:cNvSpPr/>
          <p:nvPr/>
        </p:nvSpPr>
        <p:spPr>
          <a:xfrm>
            <a:off x="11111971" y="5632185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563">
            <a:extLst>
              <a:ext uri="{FF2B5EF4-FFF2-40B4-BE49-F238E27FC236}">
                <a16:creationId xmlns:a16="http://schemas.microsoft.com/office/drawing/2014/main" id="{A8C1C915-02A2-09F4-3DEA-C6857BB4065F}"/>
              </a:ext>
            </a:extLst>
          </p:cNvPr>
          <p:cNvSpPr/>
          <p:nvPr/>
        </p:nvSpPr>
        <p:spPr>
          <a:xfrm>
            <a:off x="7985802" y="1099412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562">
            <a:extLst>
              <a:ext uri="{FF2B5EF4-FFF2-40B4-BE49-F238E27FC236}">
                <a16:creationId xmlns:a16="http://schemas.microsoft.com/office/drawing/2014/main" id="{8FFA0451-F255-D160-C8D6-D6CC02E6417C}"/>
              </a:ext>
            </a:extLst>
          </p:cNvPr>
          <p:cNvSpPr/>
          <p:nvPr/>
        </p:nvSpPr>
        <p:spPr>
          <a:xfrm>
            <a:off x="6915039" y="4686184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560">
            <a:extLst>
              <a:ext uri="{FF2B5EF4-FFF2-40B4-BE49-F238E27FC236}">
                <a16:creationId xmlns:a16="http://schemas.microsoft.com/office/drawing/2014/main" id="{7D9DB4E2-3B88-83B4-4165-DAE73764099A}"/>
              </a:ext>
            </a:extLst>
          </p:cNvPr>
          <p:cNvSpPr/>
          <p:nvPr/>
        </p:nvSpPr>
        <p:spPr>
          <a:xfrm>
            <a:off x="7946678" y="3775953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560">
            <a:extLst>
              <a:ext uri="{FF2B5EF4-FFF2-40B4-BE49-F238E27FC236}">
                <a16:creationId xmlns:a16="http://schemas.microsoft.com/office/drawing/2014/main" id="{056A5EEB-C320-62E7-0EE3-EF6E5DA70B89}"/>
              </a:ext>
            </a:extLst>
          </p:cNvPr>
          <p:cNvSpPr/>
          <p:nvPr/>
        </p:nvSpPr>
        <p:spPr>
          <a:xfrm>
            <a:off x="11131163" y="3806645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560">
            <a:extLst>
              <a:ext uri="{FF2B5EF4-FFF2-40B4-BE49-F238E27FC236}">
                <a16:creationId xmlns:a16="http://schemas.microsoft.com/office/drawing/2014/main" id="{D2E9F6BD-D6F2-F34B-4AE0-310B2BA73D9E}"/>
              </a:ext>
            </a:extLst>
          </p:cNvPr>
          <p:cNvSpPr/>
          <p:nvPr/>
        </p:nvSpPr>
        <p:spPr>
          <a:xfrm>
            <a:off x="11131163" y="4116534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560">
            <a:extLst>
              <a:ext uri="{FF2B5EF4-FFF2-40B4-BE49-F238E27FC236}">
                <a16:creationId xmlns:a16="http://schemas.microsoft.com/office/drawing/2014/main" id="{50E86C4E-7F54-3AAE-B5A4-C146D55D4FE9}"/>
              </a:ext>
            </a:extLst>
          </p:cNvPr>
          <p:cNvSpPr/>
          <p:nvPr/>
        </p:nvSpPr>
        <p:spPr>
          <a:xfrm>
            <a:off x="11140424" y="5943974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560">
            <a:extLst>
              <a:ext uri="{FF2B5EF4-FFF2-40B4-BE49-F238E27FC236}">
                <a16:creationId xmlns:a16="http://schemas.microsoft.com/office/drawing/2014/main" id="{757009AD-E674-1F3F-D839-46B0F20D962A}"/>
              </a:ext>
            </a:extLst>
          </p:cNvPr>
          <p:cNvSpPr/>
          <p:nvPr/>
        </p:nvSpPr>
        <p:spPr>
          <a:xfrm>
            <a:off x="11131162" y="3486986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560">
            <a:extLst>
              <a:ext uri="{FF2B5EF4-FFF2-40B4-BE49-F238E27FC236}">
                <a16:creationId xmlns:a16="http://schemas.microsoft.com/office/drawing/2014/main" id="{462F4B1A-AF0B-B637-B0DB-A3878B7FE944}"/>
              </a:ext>
            </a:extLst>
          </p:cNvPr>
          <p:cNvSpPr/>
          <p:nvPr/>
        </p:nvSpPr>
        <p:spPr>
          <a:xfrm>
            <a:off x="11132954" y="3176805"/>
            <a:ext cx="176981" cy="175402"/>
          </a:xfrm>
          <a:prstGeom prst="star5">
            <a:avLst/>
          </a:prstGeom>
          <a:solidFill>
            <a:srgbClr val="283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53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aérea de una ciudad&#10;&#10;Descripción generada automáticamente">
            <a:extLst>
              <a:ext uri="{FF2B5EF4-FFF2-40B4-BE49-F238E27FC236}">
                <a16:creationId xmlns:a16="http://schemas.microsoft.com/office/drawing/2014/main" id="{D6E7F7CE-C8D5-7093-D2B7-B4B9FD0418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851408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03D5CAC-383B-4AC0-E3A2-BA5A7132B54D}"/>
              </a:ext>
            </a:extLst>
          </p:cNvPr>
          <p:cNvSpPr txBox="1"/>
          <p:nvPr/>
        </p:nvSpPr>
        <p:spPr>
          <a:xfrm>
            <a:off x="8753154" y="3095575"/>
            <a:ext cx="3270680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IN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TUBACEX TUBES &amp; PIPES PVT. LTD (TTP)  INDIA</a:t>
            </a:r>
            <a:endParaRPr lang="en-GB" sz="2200" b="1" dirty="0">
              <a:solidFill>
                <a:srgbClr val="F94273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05620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9144"/>
            <a:ext cx="12192000" cy="5995670"/>
          </a:xfrm>
          <a:custGeom>
            <a:avLst/>
            <a:gdLst/>
            <a:ahLst/>
            <a:cxnLst/>
            <a:rect l="l" t="t" r="r" b="b"/>
            <a:pathLst>
              <a:path w="12192000" h="5995670">
                <a:moveTo>
                  <a:pt x="12192000" y="0"/>
                </a:moveTo>
                <a:lnTo>
                  <a:pt x="0" y="0"/>
                </a:lnTo>
                <a:lnTo>
                  <a:pt x="0" y="5995416"/>
                </a:lnTo>
                <a:lnTo>
                  <a:pt x="12192000" y="5995416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939F">
              <a:alpha val="1176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81633" y="486867"/>
            <a:ext cx="7405372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200" spc="-35" dirty="0">
                <a:solidFill>
                  <a:srgbClr val="E72C60"/>
                </a:solidFill>
              </a:rPr>
              <a:t>TUBACEX TUBES &amp; PIPES PVT LTD (TTP) HISTORY</a:t>
            </a:r>
            <a:endParaRPr sz="2200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BBE760ED-2149-C11E-929F-893043CEECC3}"/>
              </a:ext>
            </a:extLst>
          </p:cNvPr>
          <p:cNvSpPr/>
          <p:nvPr/>
        </p:nvSpPr>
        <p:spPr>
          <a:xfrm flipV="1">
            <a:off x="403505" y="3136943"/>
            <a:ext cx="11310280" cy="45719"/>
          </a:xfrm>
          <a:custGeom>
            <a:avLst/>
            <a:gdLst/>
            <a:ahLst/>
            <a:cxnLst/>
            <a:rect l="l" t="t" r="r" b="b"/>
            <a:pathLst>
              <a:path w="12179935">
                <a:moveTo>
                  <a:pt x="0" y="0"/>
                </a:moveTo>
                <a:lnTo>
                  <a:pt x="12179808" y="0"/>
                </a:lnTo>
              </a:path>
            </a:pathLst>
          </a:custGeom>
          <a:ln w="6350">
            <a:solidFill>
              <a:srgbClr val="F8427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F58E67-A7B5-BA5A-E5DA-4EAA3648C4E6}"/>
              </a:ext>
            </a:extLst>
          </p:cNvPr>
          <p:cNvSpPr/>
          <p:nvPr/>
        </p:nvSpPr>
        <p:spPr>
          <a:xfrm>
            <a:off x="451576" y="2915510"/>
            <a:ext cx="478155" cy="482383"/>
          </a:xfrm>
          <a:prstGeom prst="rect">
            <a:avLst/>
          </a:prstGeom>
          <a:solidFill>
            <a:srgbClr val="F842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4743D-CDB7-AE35-B896-9C986317855A}"/>
              </a:ext>
            </a:extLst>
          </p:cNvPr>
          <p:cNvSpPr/>
          <p:nvPr/>
        </p:nvSpPr>
        <p:spPr>
          <a:xfrm>
            <a:off x="1246015" y="2915510"/>
            <a:ext cx="478155" cy="482383"/>
          </a:xfrm>
          <a:prstGeom prst="rect">
            <a:avLst/>
          </a:prstGeom>
          <a:solidFill>
            <a:srgbClr val="F842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3DDDD3-31F2-6428-6E55-8F5D566E7718}"/>
              </a:ext>
            </a:extLst>
          </p:cNvPr>
          <p:cNvSpPr/>
          <p:nvPr/>
        </p:nvSpPr>
        <p:spPr>
          <a:xfrm>
            <a:off x="2244576" y="2928959"/>
            <a:ext cx="478155" cy="482383"/>
          </a:xfrm>
          <a:prstGeom prst="rect">
            <a:avLst/>
          </a:prstGeom>
          <a:solidFill>
            <a:srgbClr val="F842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A5C70-1B9D-26DD-008E-3D78E42C37C6}"/>
              </a:ext>
            </a:extLst>
          </p:cNvPr>
          <p:cNvSpPr/>
          <p:nvPr/>
        </p:nvSpPr>
        <p:spPr>
          <a:xfrm>
            <a:off x="3250760" y="2932689"/>
            <a:ext cx="478155" cy="482383"/>
          </a:xfrm>
          <a:prstGeom prst="rect">
            <a:avLst/>
          </a:prstGeom>
          <a:solidFill>
            <a:srgbClr val="F842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3DA56E-739B-8F40-61EB-444D063A9448}"/>
              </a:ext>
            </a:extLst>
          </p:cNvPr>
          <p:cNvSpPr/>
          <p:nvPr/>
        </p:nvSpPr>
        <p:spPr>
          <a:xfrm>
            <a:off x="4249321" y="2940919"/>
            <a:ext cx="478155" cy="482383"/>
          </a:xfrm>
          <a:prstGeom prst="rect">
            <a:avLst/>
          </a:prstGeom>
          <a:solidFill>
            <a:srgbClr val="F842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FDD3AA-6258-EB6A-D2B0-A71ED937C512}"/>
              </a:ext>
            </a:extLst>
          </p:cNvPr>
          <p:cNvSpPr/>
          <p:nvPr/>
        </p:nvSpPr>
        <p:spPr>
          <a:xfrm>
            <a:off x="5247882" y="2940919"/>
            <a:ext cx="478155" cy="482383"/>
          </a:xfrm>
          <a:prstGeom prst="rect">
            <a:avLst/>
          </a:prstGeom>
          <a:solidFill>
            <a:srgbClr val="F842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46FB16-0585-CD27-7CED-5644307EB1CA}"/>
              </a:ext>
            </a:extLst>
          </p:cNvPr>
          <p:cNvSpPr/>
          <p:nvPr/>
        </p:nvSpPr>
        <p:spPr>
          <a:xfrm>
            <a:off x="6213078" y="2916268"/>
            <a:ext cx="478154" cy="482383"/>
          </a:xfrm>
          <a:prstGeom prst="rect">
            <a:avLst/>
          </a:prstGeom>
          <a:solidFill>
            <a:srgbClr val="F842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569389-D005-2F7C-0071-98B3C447CD43}"/>
              </a:ext>
            </a:extLst>
          </p:cNvPr>
          <p:cNvSpPr/>
          <p:nvPr/>
        </p:nvSpPr>
        <p:spPr>
          <a:xfrm>
            <a:off x="7151936" y="2927284"/>
            <a:ext cx="478154" cy="482383"/>
          </a:xfrm>
          <a:prstGeom prst="rect">
            <a:avLst/>
          </a:prstGeom>
          <a:solidFill>
            <a:srgbClr val="F842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8DF2DE-FEED-E90D-6640-8BF0BE5CAAB0}"/>
              </a:ext>
            </a:extLst>
          </p:cNvPr>
          <p:cNvSpPr/>
          <p:nvPr/>
        </p:nvSpPr>
        <p:spPr>
          <a:xfrm>
            <a:off x="8137062" y="2915508"/>
            <a:ext cx="478154" cy="482383"/>
          </a:xfrm>
          <a:prstGeom prst="rect">
            <a:avLst/>
          </a:prstGeom>
          <a:solidFill>
            <a:srgbClr val="F842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A14905-D022-C277-B5C8-D8FF93658FA7}"/>
              </a:ext>
            </a:extLst>
          </p:cNvPr>
          <p:cNvSpPr/>
          <p:nvPr/>
        </p:nvSpPr>
        <p:spPr>
          <a:xfrm>
            <a:off x="9058471" y="2915509"/>
            <a:ext cx="478154" cy="482383"/>
          </a:xfrm>
          <a:prstGeom prst="rect">
            <a:avLst/>
          </a:prstGeom>
          <a:solidFill>
            <a:srgbClr val="F842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C053A7E5-0C39-8BAD-8C26-3400B868EA94}"/>
              </a:ext>
            </a:extLst>
          </p:cNvPr>
          <p:cNvSpPr txBox="1"/>
          <p:nvPr/>
        </p:nvSpPr>
        <p:spPr>
          <a:xfrm>
            <a:off x="917450" y="3874485"/>
            <a:ext cx="1895192" cy="8842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100" spc="-10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Hot Piercing mill  Production commences for making Seamless Mother Hollows</a:t>
            </a:r>
          </a:p>
          <a:p>
            <a:pPr marL="171450" indent="-1714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100" spc="-10" dirty="0">
              <a:solidFill>
                <a:schemeClr val="accent1">
                  <a:lumMod val="50000"/>
                </a:schemeClr>
              </a:solidFill>
              <a:latin typeface="Tahoma"/>
              <a:cs typeface="Tahoma"/>
            </a:endParaRPr>
          </a:p>
          <a:p>
            <a:pPr marL="171450" indent="-1714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100" spc="-10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KNPC Approved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C48B1B-FCCD-999D-B223-9B9A3D52DB5A}"/>
              </a:ext>
            </a:extLst>
          </p:cNvPr>
          <p:cNvCxnSpPr/>
          <p:nvPr/>
        </p:nvCxnSpPr>
        <p:spPr>
          <a:xfrm>
            <a:off x="1451076" y="3387945"/>
            <a:ext cx="1" cy="439656"/>
          </a:xfrm>
          <a:prstGeom prst="straightConnector1">
            <a:avLst/>
          </a:prstGeom>
          <a:ln>
            <a:solidFill>
              <a:srgbClr val="F8427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6">
            <a:extLst>
              <a:ext uri="{FF2B5EF4-FFF2-40B4-BE49-F238E27FC236}">
                <a16:creationId xmlns:a16="http://schemas.microsoft.com/office/drawing/2014/main" id="{FD87CA3E-6C90-4410-8BDE-CFE59658EE90}"/>
              </a:ext>
            </a:extLst>
          </p:cNvPr>
          <p:cNvSpPr txBox="1"/>
          <p:nvPr/>
        </p:nvSpPr>
        <p:spPr>
          <a:xfrm>
            <a:off x="2880261" y="3909422"/>
            <a:ext cx="118237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10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SASOL Approved, </a:t>
            </a:r>
            <a:r>
              <a:rPr lang="en-US" sz="1100" spc="-10" dirty="0" err="1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Takreer</a:t>
            </a:r>
            <a:r>
              <a:rPr lang="en-US" sz="1100" spc="-10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 approved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D9397F-999C-0325-61DA-D37A85E26E22}"/>
              </a:ext>
            </a:extLst>
          </p:cNvPr>
          <p:cNvCxnSpPr/>
          <p:nvPr/>
        </p:nvCxnSpPr>
        <p:spPr>
          <a:xfrm>
            <a:off x="3454800" y="3422882"/>
            <a:ext cx="1" cy="439656"/>
          </a:xfrm>
          <a:prstGeom prst="straightConnector1">
            <a:avLst/>
          </a:prstGeom>
          <a:ln>
            <a:solidFill>
              <a:srgbClr val="F8427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16">
            <a:extLst>
              <a:ext uri="{FF2B5EF4-FFF2-40B4-BE49-F238E27FC236}">
                <a16:creationId xmlns:a16="http://schemas.microsoft.com/office/drawing/2014/main" id="{0263620F-3D18-1FAD-0A35-8C921F35F119}"/>
              </a:ext>
            </a:extLst>
          </p:cNvPr>
          <p:cNvSpPr txBox="1"/>
          <p:nvPr/>
        </p:nvSpPr>
        <p:spPr>
          <a:xfrm>
            <a:off x="4883984" y="3909422"/>
            <a:ext cx="1265063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10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SABIC, Flour, APGENCO Approved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1E18F7A-DA14-0269-03EE-2C810E291365}"/>
              </a:ext>
            </a:extLst>
          </p:cNvPr>
          <p:cNvCxnSpPr/>
          <p:nvPr/>
        </p:nvCxnSpPr>
        <p:spPr>
          <a:xfrm>
            <a:off x="5458524" y="3422882"/>
            <a:ext cx="1" cy="439656"/>
          </a:xfrm>
          <a:prstGeom prst="straightConnector1">
            <a:avLst/>
          </a:prstGeom>
          <a:ln>
            <a:solidFill>
              <a:srgbClr val="F8427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ject 16">
            <a:extLst>
              <a:ext uri="{FF2B5EF4-FFF2-40B4-BE49-F238E27FC236}">
                <a16:creationId xmlns:a16="http://schemas.microsoft.com/office/drawing/2014/main" id="{3FA54B48-3D50-70A6-0CFB-580CB27C2A80}"/>
              </a:ext>
            </a:extLst>
          </p:cNvPr>
          <p:cNvSpPr txBox="1"/>
          <p:nvPr/>
        </p:nvSpPr>
        <p:spPr>
          <a:xfrm>
            <a:off x="6650918" y="3890370"/>
            <a:ext cx="1450687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10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Acquisition of 68% of seamless stainless steel tubes division by TUBACEX Group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3EABB65-89BB-09EF-FF55-19818C4E38CC}"/>
              </a:ext>
            </a:extLst>
          </p:cNvPr>
          <p:cNvCxnSpPr/>
          <p:nvPr/>
        </p:nvCxnSpPr>
        <p:spPr>
          <a:xfrm>
            <a:off x="7353928" y="3403830"/>
            <a:ext cx="1" cy="439656"/>
          </a:xfrm>
          <a:prstGeom prst="straightConnector1">
            <a:avLst/>
          </a:prstGeom>
          <a:ln>
            <a:solidFill>
              <a:srgbClr val="F8427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ject 16">
            <a:extLst>
              <a:ext uri="{FF2B5EF4-FFF2-40B4-BE49-F238E27FC236}">
                <a16:creationId xmlns:a16="http://schemas.microsoft.com/office/drawing/2014/main" id="{E11DED43-FE63-46B3-CB51-11B4628DC387}"/>
              </a:ext>
            </a:extLst>
          </p:cNvPr>
          <p:cNvSpPr txBox="1"/>
          <p:nvPr/>
        </p:nvSpPr>
        <p:spPr>
          <a:xfrm>
            <a:off x="8575136" y="3880584"/>
            <a:ext cx="1450683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10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NABL Accreditation as per ISO 17025:2017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59766D-045A-9D14-7F68-E6BDBD35E77F}"/>
              </a:ext>
            </a:extLst>
          </p:cNvPr>
          <p:cNvCxnSpPr/>
          <p:nvPr/>
        </p:nvCxnSpPr>
        <p:spPr>
          <a:xfrm>
            <a:off x="9306482" y="3403830"/>
            <a:ext cx="1" cy="439656"/>
          </a:xfrm>
          <a:prstGeom prst="straightConnector1">
            <a:avLst/>
          </a:prstGeom>
          <a:ln>
            <a:solidFill>
              <a:srgbClr val="F8427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978B9B1-F2DD-B0A3-A029-837F51764244}"/>
              </a:ext>
            </a:extLst>
          </p:cNvPr>
          <p:cNvCxnSpPr>
            <a:cxnSpLocks/>
          </p:cNvCxnSpPr>
          <p:nvPr/>
        </p:nvCxnSpPr>
        <p:spPr>
          <a:xfrm flipV="1">
            <a:off x="660004" y="2438769"/>
            <a:ext cx="0" cy="476739"/>
          </a:xfrm>
          <a:prstGeom prst="straightConnector1">
            <a:avLst/>
          </a:prstGeom>
          <a:ln>
            <a:solidFill>
              <a:srgbClr val="F8427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16">
            <a:extLst>
              <a:ext uri="{FF2B5EF4-FFF2-40B4-BE49-F238E27FC236}">
                <a16:creationId xmlns:a16="http://schemas.microsoft.com/office/drawing/2014/main" id="{092CEC9B-AD46-A036-4D15-A57FFA45EE01}"/>
              </a:ext>
            </a:extLst>
          </p:cNvPr>
          <p:cNvSpPr txBox="1"/>
          <p:nvPr/>
        </p:nvSpPr>
        <p:spPr>
          <a:xfrm>
            <a:off x="46916" y="1954730"/>
            <a:ext cx="118237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10" dirty="0" err="1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Umbergaon</a:t>
            </a:r>
            <a:r>
              <a:rPr lang="en-US" sz="1100" spc="-10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 Facility Production Roll out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68D1261-77AD-4CD2-9698-EE06B7744FB1}"/>
              </a:ext>
            </a:extLst>
          </p:cNvPr>
          <p:cNvCxnSpPr>
            <a:cxnSpLocks/>
          </p:cNvCxnSpPr>
          <p:nvPr/>
        </p:nvCxnSpPr>
        <p:spPr>
          <a:xfrm flipV="1">
            <a:off x="2477256" y="2468871"/>
            <a:ext cx="0" cy="476739"/>
          </a:xfrm>
          <a:prstGeom prst="straightConnector1">
            <a:avLst/>
          </a:prstGeom>
          <a:ln>
            <a:solidFill>
              <a:srgbClr val="F8427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ject 16">
            <a:extLst>
              <a:ext uri="{FF2B5EF4-FFF2-40B4-BE49-F238E27FC236}">
                <a16:creationId xmlns:a16="http://schemas.microsoft.com/office/drawing/2014/main" id="{A255FC34-57F4-258A-DD1A-E3C597C1EF90}"/>
              </a:ext>
            </a:extLst>
          </p:cNvPr>
          <p:cNvSpPr txBox="1"/>
          <p:nvPr/>
        </p:nvSpPr>
        <p:spPr>
          <a:xfrm>
            <a:off x="1578603" y="1435410"/>
            <a:ext cx="2037812" cy="8842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s-ES"/>
            </a:defPPr>
            <a:lvl1pPr marL="171450" indent="-1714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defRPr sz="1100" spc="-1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Duplex ,Super-Duplex grade Pipe Tube Production</a:t>
            </a:r>
          </a:p>
          <a:p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API approval for (American Petroleum Institute)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D87AAA1-854C-8768-1751-01E1C5F60FFC}"/>
              </a:ext>
            </a:extLst>
          </p:cNvPr>
          <p:cNvCxnSpPr>
            <a:cxnSpLocks/>
          </p:cNvCxnSpPr>
          <p:nvPr/>
        </p:nvCxnSpPr>
        <p:spPr>
          <a:xfrm flipV="1">
            <a:off x="4496276" y="2468871"/>
            <a:ext cx="0" cy="476739"/>
          </a:xfrm>
          <a:prstGeom prst="straightConnector1">
            <a:avLst/>
          </a:prstGeom>
          <a:ln>
            <a:solidFill>
              <a:srgbClr val="F8427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16">
            <a:extLst>
              <a:ext uri="{FF2B5EF4-FFF2-40B4-BE49-F238E27FC236}">
                <a16:creationId xmlns:a16="http://schemas.microsoft.com/office/drawing/2014/main" id="{093860D9-92FD-9112-B09A-A26D80842E0C}"/>
              </a:ext>
            </a:extLst>
          </p:cNvPr>
          <p:cNvSpPr txBox="1"/>
          <p:nvPr/>
        </p:nvSpPr>
        <p:spPr>
          <a:xfrm>
            <a:off x="3905091" y="2114324"/>
            <a:ext cx="1182370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10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PDO Approved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D409F7-1713-512F-7B79-31B0F2FFDCBD}"/>
              </a:ext>
            </a:extLst>
          </p:cNvPr>
          <p:cNvCxnSpPr>
            <a:cxnSpLocks/>
          </p:cNvCxnSpPr>
          <p:nvPr/>
        </p:nvCxnSpPr>
        <p:spPr>
          <a:xfrm flipV="1">
            <a:off x="6439656" y="2480213"/>
            <a:ext cx="0" cy="476739"/>
          </a:xfrm>
          <a:prstGeom prst="straightConnector1">
            <a:avLst/>
          </a:prstGeom>
          <a:ln>
            <a:solidFill>
              <a:srgbClr val="F8427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ject 16">
            <a:extLst>
              <a:ext uri="{FF2B5EF4-FFF2-40B4-BE49-F238E27FC236}">
                <a16:creationId xmlns:a16="http://schemas.microsoft.com/office/drawing/2014/main" id="{A228E9E6-EF47-23FC-D0ED-1DC20BF07072}"/>
              </a:ext>
            </a:extLst>
          </p:cNvPr>
          <p:cNvSpPr txBox="1"/>
          <p:nvPr/>
        </p:nvSpPr>
        <p:spPr>
          <a:xfrm>
            <a:off x="5787923" y="2110732"/>
            <a:ext cx="130346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10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Cairns Energy, RIL J3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DECBDCF-92FC-C2E5-C837-2D8A193A1123}"/>
              </a:ext>
            </a:extLst>
          </p:cNvPr>
          <p:cNvCxnSpPr>
            <a:cxnSpLocks/>
          </p:cNvCxnSpPr>
          <p:nvPr/>
        </p:nvCxnSpPr>
        <p:spPr>
          <a:xfrm flipV="1">
            <a:off x="8364546" y="2430677"/>
            <a:ext cx="0" cy="476739"/>
          </a:xfrm>
          <a:prstGeom prst="straightConnector1">
            <a:avLst/>
          </a:prstGeom>
          <a:ln>
            <a:solidFill>
              <a:srgbClr val="F8427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16">
            <a:extLst>
              <a:ext uri="{FF2B5EF4-FFF2-40B4-BE49-F238E27FC236}">
                <a16:creationId xmlns:a16="http://schemas.microsoft.com/office/drawing/2014/main" id="{018959CB-81F9-F154-DCB3-F494E1D02B3E}"/>
              </a:ext>
            </a:extLst>
          </p:cNvPr>
          <p:cNvSpPr txBox="1"/>
          <p:nvPr/>
        </p:nvSpPr>
        <p:spPr>
          <a:xfrm>
            <a:off x="7702625" y="1946638"/>
            <a:ext cx="1323841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10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TTP 100% Subsidiary of Tubacex SA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1C9443-6536-175B-EBBE-A2B62F4F5969}"/>
              </a:ext>
            </a:extLst>
          </p:cNvPr>
          <p:cNvSpPr/>
          <p:nvPr/>
        </p:nvSpPr>
        <p:spPr>
          <a:xfrm>
            <a:off x="9877039" y="2907825"/>
            <a:ext cx="478154" cy="482383"/>
          </a:xfrm>
          <a:prstGeom prst="rect">
            <a:avLst/>
          </a:prstGeom>
          <a:solidFill>
            <a:srgbClr val="F842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96637F6-256C-41CC-56DE-4F322A60FD30}"/>
              </a:ext>
            </a:extLst>
          </p:cNvPr>
          <p:cNvCxnSpPr>
            <a:cxnSpLocks/>
          </p:cNvCxnSpPr>
          <p:nvPr/>
        </p:nvCxnSpPr>
        <p:spPr>
          <a:xfrm flipV="1">
            <a:off x="10104523" y="2422994"/>
            <a:ext cx="0" cy="476739"/>
          </a:xfrm>
          <a:prstGeom prst="straightConnector1">
            <a:avLst/>
          </a:prstGeom>
          <a:ln>
            <a:solidFill>
              <a:srgbClr val="F8427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16">
            <a:extLst>
              <a:ext uri="{FF2B5EF4-FFF2-40B4-BE49-F238E27FC236}">
                <a16:creationId xmlns:a16="http://schemas.microsoft.com/office/drawing/2014/main" id="{753F379F-A9D9-1831-4A66-8CD345110429}"/>
              </a:ext>
            </a:extLst>
          </p:cNvPr>
          <p:cNvSpPr txBox="1"/>
          <p:nvPr/>
        </p:nvSpPr>
        <p:spPr>
          <a:xfrm>
            <a:off x="9255508" y="1661645"/>
            <a:ext cx="1532148" cy="7277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10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AS 9100 Approval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10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EIL Enlistment 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10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(Ni Alloys)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10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UDT Approval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AB6E95-05A5-7803-5130-220B3F2AD883}"/>
              </a:ext>
            </a:extLst>
          </p:cNvPr>
          <p:cNvSpPr/>
          <p:nvPr/>
        </p:nvSpPr>
        <p:spPr>
          <a:xfrm>
            <a:off x="10663917" y="2915054"/>
            <a:ext cx="478154" cy="482383"/>
          </a:xfrm>
          <a:prstGeom prst="rect">
            <a:avLst/>
          </a:prstGeom>
          <a:solidFill>
            <a:srgbClr val="F842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93C002F4-88F8-D262-468F-35E2484BCA6F}"/>
              </a:ext>
            </a:extLst>
          </p:cNvPr>
          <p:cNvSpPr txBox="1"/>
          <p:nvPr/>
        </p:nvSpPr>
        <p:spPr>
          <a:xfrm>
            <a:off x="10104523" y="3880129"/>
            <a:ext cx="1235776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IN" sz="1100" dirty="0">
                <a:solidFill>
                  <a:srgbClr val="99042C"/>
                </a:solidFill>
                <a:effectLst/>
                <a:latin typeface="Tahoma" panose="020B0604030504040204" pitchFamily="34" charset="0"/>
              </a:rPr>
              <a:t>ARAI Product Approval as per     IS IS 15716:2006, Supply to ISRO for </a:t>
            </a:r>
            <a:r>
              <a:rPr lang="en-IN" sz="1100" dirty="0" err="1">
                <a:solidFill>
                  <a:srgbClr val="99042C"/>
                </a:solidFill>
                <a:effectLst/>
                <a:latin typeface="Tahoma" panose="020B0604030504040204" pitchFamily="34" charset="0"/>
              </a:rPr>
              <a:t>Ganganyan</a:t>
            </a:r>
            <a:r>
              <a:rPr lang="en-IN" sz="1100" dirty="0">
                <a:solidFill>
                  <a:srgbClr val="99042C"/>
                </a:solidFill>
                <a:effectLst/>
                <a:latin typeface="Tahoma" panose="020B0604030504040204" pitchFamily="34" charset="0"/>
              </a:rPr>
              <a:t> program, 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5A98581-61AD-93B3-CCC7-7863ED1B88F2}"/>
              </a:ext>
            </a:extLst>
          </p:cNvPr>
          <p:cNvCxnSpPr/>
          <p:nvPr/>
        </p:nvCxnSpPr>
        <p:spPr>
          <a:xfrm>
            <a:off x="10911928" y="3403375"/>
            <a:ext cx="1" cy="439656"/>
          </a:xfrm>
          <a:prstGeom prst="straightConnector1">
            <a:avLst/>
          </a:prstGeom>
          <a:ln>
            <a:solidFill>
              <a:srgbClr val="F8427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827B9-19C7-689B-D837-88695EA2259F}"/>
              </a:ext>
            </a:extLst>
          </p:cNvPr>
          <p:cNvSpPr/>
          <p:nvPr/>
        </p:nvSpPr>
        <p:spPr>
          <a:xfrm>
            <a:off x="11425957" y="2895751"/>
            <a:ext cx="478154" cy="482383"/>
          </a:xfrm>
          <a:prstGeom prst="rect">
            <a:avLst/>
          </a:prstGeom>
          <a:solidFill>
            <a:srgbClr val="F842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1FABFD5-07CA-395C-11CE-983F9C60C049}"/>
              </a:ext>
            </a:extLst>
          </p:cNvPr>
          <p:cNvCxnSpPr>
            <a:cxnSpLocks/>
          </p:cNvCxnSpPr>
          <p:nvPr/>
        </p:nvCxnSpPr>
        <p:spPr>
          <a:xfrm flipV="1">
            <a:off x="11653441" y="2410920"/>
            <a:ext cx="0" cy="476739"/>
          </a:xfrm>
          <a:prstGeom prst="straightConnector1">
            <a:avLst/>
          </a:prstGeom>
          <a:ln>
            <a:solidFill>
              <a:srgbClr val="F8427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ject 16">
            <a:extLst>
              <a:ext uri="{FF2B5EF4-FFF2-40B4-BE49-F238E27FC236}">
                <a16:creationId xmlns:a16="http://schemas.microsoft.com/office/drawing/2014/main" id="{D9E5F406-7B81-3050-179A-FA52A56BD759}"/>
              </a:ext>
            </a:extLst>
          </p:cNvPr>
          <p:cNvSpPr txBox="1"/>
          <p:nvPr/>
        </p:nvSpPr>
        <p:spPr>
          <a:xfrm>
            <a:off x="10723923" y="2027483"/>
            <a:ext cx="1532148" cy="3635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10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Saudi Aramco Approval 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10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ONGC Approval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8B120D10-2C04-6898-099A-194DFDEEFD84}"/>
              </a:ext>
            </a:extLst>
          </p:cNvPr>
          <p:cNvSpPr/>
          <p:nvPr/>
        </p:nvSpPr>
        <p:spPr>
          <a:xfrm>
            <a:off x="0" y="9144"/>
            <a:ext cx="12192000" cy="5995670"/>
          </a:xfrm>
          <a:custGeom>
            <a:avLst/>
            <a:gdLst/>
            <a:ahLst/>
            <a:cxnLst/>
            <a:rect l="l" t="t" r="r" b="b"/>
            <a:pathLst>
              <a:path w="12192000" h="5995670">
                <a:moveTo>
                  <a:pt x="12192000" y="0"/>
                </a:moveTo>
                <a:lnTo>
                  <a:pt x="0" y="0"/>
                </a:lnTo>
                <a:lnTo>
                  <a:pt x="0" y="5995416"/>
                </a:lnTo>
                <a:lnTo>
                  <a:pt x="12192000" y="5995416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939F">
              <a:alpha val="11764"/>
            </a:srgbClr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97" name="object 41">
            <a:extLst>
              <a:ext uri="{FF2B5EF4-FFF2-40B4-BE49-F238E27FC236}">
                <a16:creationId xmlns:a16="http://schemas.microsoft.com/office/drawing/2014/main" id="{F13F6741-C551-4F7C-D2EC-26E00051CE6E}"/>
              </a:ext>
            </a:extLst>
          </p:cNvPr>
          <p:cNvSpPr/>
          <p:nvPr/>
        </p:nvSpPr>
        <p:spPr>
          <a:xfrm>
            <a:off x="11166212" y="1979484"/>
            <a:ext cx="935990" cy="935990"/>
          </a:xfrm>
          <a:custGeom>
            <a:avLst/>
            <a:gdLst/>
            <a:ahLst/>
            <a:cxnLst/>
            <a:rect l="l" t="t" r="r" b="b"/>
            <a:pathLst>
              <a:path w="935990" h="935990">
                <a:moveTo>
                  <a:pt x="935736" y="0"/>
                </a:moveTo>
                <a:lnTo>
                  <a:pt x="0" y="0"/>
                </a:lnTo>
                <a:lnTo>
                  <a:pt x="0" y="935736"/>
                </a:lnTo>
                <a:lnTo>
                  <a:pt x="935736" y="935736"/>
                </a:lnTo>
                <a:lnTo>
                  <a:pt x="935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6CC4E580-DBDB-4F80-98CE-5FC2AE000A61}"/>
              </a:ext>
            </a:extLst>
          </p:cNvPr>
          <p:cNvSpPr txBox="1"/>
          <p:nvPr/>
        </p:nvSpPr>
        <p:spPr>
          <a:xfrm>
            <a:off x="664259" y="137788"/>
            <a:ext cx="8737805" cy="511037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-90" normalizeH="0" baseline="0" noProof="0" dirty="0">
                <a:ln>
                  <a:noFill/>
                </a:ln>
                <a:solidFill>
                  <a:srgbClr val="F84273"/>
                </a:solidFill>
                <a:effectLst/>
                <a:uLnTx/>
                <a:uFillTx/>
                <a:latin typeface="Tahoma"/>
                <a:cs typeface="Tahoma"/>
              </a:rPr>
              <a:t>INTRODUCTION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631F5D46-AFB2-F863-253B-094AB222AEA0}"/>
                  </a:ext>
                </a:extLst>
              </p:cNvPr>
              <p:cNvGraphicFramePr/>
              <p:nvPr/>
            </p:nvGraphicFramePr>
            <p:xfrm>
              <a:off x="3361895" y="109779"/>
              <a:ext cx="5520350" cy="393755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631F5D46-AFB2-F863-253B-094AB222AE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1895" y="109779"/>
                <a:ext cx="5520350" cy="3937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383379C6-926E-4A6C-8639-03CB54369E31}"/>
                  </a:ext>
                </a:extLst>
              </p:cNvPr>
              <p:cNvGraphicFramePr/>
              <p:nvPr/>
            </p:nvGraphicFramePr>
            <p:xfrm>
              <a:off x="8248297" y="969328"/>
              <a:ext cx="633947" cy="134369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383379C6-926E-4A6C-8639-03CB54369E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48297" y="969328"/>
                <a:ext cx="633947" cy="1343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1" name="Chart 10">
                <a:extLst>
                  <a:ext uri="{FF2B5EF4-FFF2-40B4-BE49-F238E27FC236}">
                    <a16:creationId xmlns:a16="http://schemas.microsoft.com/office/drawing/2014/main" id="{6CC5E975-ADA2-9023-5484-FE61A54DCFB9}"/>
                  </a:ext>
                </a:extLst>
              </p:cNvPr>
              <p:cNvGraphicFramePr/>
              <p:nvPr/>
            </p:nvGraphicFramePr>
            <p:xfrm>
              <a:off x="5767678" y="3631486"/>
              <a:ext cx="3281557" cy="297443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1" name="Chart 10">
                <a:extLst>
                  <a:ext uri="{FF2B5EF4-FFF2-40B4-BE49-F238E27FC236}">
                    <a16:creationId xmlns:a16="http://schemas.microsoft.com/office/drawing/2014/main" id="{6CC5E975-ADA2-9023-5484-FE61A54DCF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7678" y="3631486"/>
                <a:ext cx="3281557" cy="2974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AA493B41-4C29-3E3E-497B-78EFB23E756D}"/>
                  </a:ext>
                </a:extLst>
              </p:cNvPr>
              <p:cNvGraphicFramePr/>
              <p:nvPr/>
            </p:nvGraphicFramePr>
            <p:xfrm>
              <a:off x="5843392" y="3762642"/>
              <a:ext cx="1877818" cy="118068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8"/>
              </a:graphicData>
            </a:graphic>
          </p:graphicFrame>
        </mc:Choice>
        <mc:Fallback xmlns="">
          <p:pic>
            <p:nvPicPr>
              <p:cNvPr id="13" name="Chart 12">
                <a:extLst>
                  <a:ext uri="{FF2B5EF4-FFF2-40B4-BE49-F238E27FC236}">
                    <a16:creationId xmlns:a16="http://schemas.microsoft.com/office/drawing/2014/main" id="{AA493B41-4C29-3E3E-497B-78EFB23E75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43392" y="3762642"/>
                <a:ext cx="1877818" cy="1180689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06BF21D6-55D7-9B9F-ED84-628734FDD4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431" y="2298902"/>
            <a:ext cx="1540974" cy="1284145"/>
          </a:xfrm>
          <a:prstGeom prst="rect">
            <a:avLst/>
          </a:prstGeom>
        </p:spPr>
      </p:pic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69591204-F691-89CE-4BD2-3A89A7F98FBE}"/>
                  </a:ext>
                </a:extLst>
              </p:cNvPr>
              <p:cNvGraphicFramePr/>
              <p:nvPr/>
            </p:nvGraphicFramePr>
            <p:xfrm>
              <a:off x="2591323" y="1641848"/>
              <a:ext cx="3637473" cy="42415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1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69591204-F691-89CE-4BD2-3A89A7F98F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91323" y="1641848"/>
                <a:ext cx="3637473" cy="4241588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6F09E72-C744-483B-CBAF-7CD406E510AF}"/>
              </a:ext>
            </a:extLst>
          </p:cNvPr>
          <p:cNvSpPr/>
          <p:nvPr/>
        </p:nvSpPr>
        <p:spPr>
          <a:xfrm>
            <a:off x="8718385" y="1762125"/>
            <a:ext cx="683679" cy="261228"/>
          </a:xfrm>
          <a:prstGeom prst="rect">
            <a:avLst/>
          </a:prstGeom>
          <a:solidFill>
            <a:srgbClr val="F2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48AC22-4155-1CC7-D5D7-F4B317A82E76}"/>
              </a:ext>
            </a:extLst>
          </p:cNvPr>
          <p:cNvSpPr/>
          <p:nvPr/>
        </p:nvSpPr>
        <p:spPr>
          <a:xfrm>
            <a:off x="8110906" y="2168288"/>
            <a:ext cx="683679" cy="261228"/>
          </a:xfrm>
          <a:prstGeom prst="rect">
            <a:avLst/>
          </a:prstGeom>
          <a:solidFill>
            <a:srgbClr val="F2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F62911-8A07-1BC2-15DD-8943CFA77D29}"/>
              </a:ext>
            </a:extLst>
          </p:cNvPr>
          <p:cNvSpPr/>
          <p:nvPr/>
        </p:nvSpPr>
        <p:spPr>
          <a:xfrm>
            <a:off x="8001000" y="3765883"/>
            <a:ext cx="841529" cy="271765"/>
          </a:xfrm>
          <a:prstGeom prst="rect">
            <a:avLst/>
          </a:prstGeom>
          <a:solidFill>
            <a:srgbClr val="F2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B23180-7421-50C3-8A92-981314BF7AF2}"/>
              </a:ext>
            </a:extLst>
          </p:cNvPr>
          <p:cNvSpPr/>
          <p:nvPr/>
        </p:nvSpPr>
        <p:spPr>
          <a:xfrm>
            <a:off x="6948894" y="4715469"/>
            <a:ext cx="841529" cy="271765"/>
          </a:xfrm>
          <a:prstGeom prst="rect">
            <a:avLst/>
          </a:prstGeom>
          <a:solidFill>
            <a:srgbClr val="F2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1ACF1D-CC26-B2FA-3239-6C7D0316F2DB}"/>
              </a:ext>
            </a:extLst>
          </p:cNvPr>
          <p:cNvSpPr/>
          <p:nvPr/>
        </p:nvSpPr>
        <p:spPr>
          <a:xfrm>
            <a:off x="5095875" y="5586677"/>
            <a:ext cx="1168281" cy="296759"/>
          </a:xfrm>
          <a:prstGeom prst="rect">
            <a:avLst/>
          </a:prstGeom>
          <a:solidFill>
            <a:srgbClr val="F2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973F7E-4B5E-4042-D670-725ED9B72227}"/>
              </a:ext>
            </a:extLst>
          </p:cNvPr>
          <p:cNvSpPr/>
          <p:nvPr/>
        </p:nvSpPr>
        <p:spPr>
          <a:xfrm>
            <a:off x="6470734" y="4777728"/>
            <a:ext cx="1168281" cy="296759"/>
          </a:xfrm>
          <a:prstGeom prst="rect">
            <a:avLst/>
          </a:prstGeom>
          <a:solidFill>
            <a:srgbClr val="F2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DA0C1A-CF14-43D6-B446-6AB9C87AA5B2}"/>
              </a:ext>
            </a:extLst>
          </p:cNvPr>
          <p:cNvSpPr/>
          <p:nvPr/>
        </p:nvSpPr>
        <p:spPr>
          <a:xfrm>
            <a:off x="7891943" y="6296606"/>
            <a:ext cx="1168281" cy="296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 descr="User with solid fill">
            <a:extLst>
              <a:ext uri="{FF2B5EF4-FFF2-40B4-BE49-F238E27FC236}">
                <a16:creationId xmlns:a16="http://schemas.microsoft.com/office/drawing/2014/main" id="{B1540F1D-60A8-365D-813A-025C4FE7354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51021" y="3005384"/>
            <a:ext cx="261900" cy="261900"/>
          </a:xfrm>
          <a:prstGeom prst="rect">
            <a:avLst/>
          </a:prstGeom>
        </p:spPr>
      </p:pic>
      <p:pic>
        <p:nvPicPr>
          <p:cNvPr id="36" name="Graphic 35" descr="User with solid fill">
            <a:extLst>
              <a:ext uri="{FF2B5EF4-FFF2-40B4-BE49-F238E27FC236}">
                <a16:creationId xmlns:a16="http://schemas.microsoft.com/office/drawing/2014/main" id="{91F4A3B4-7E77-7858-7FB7-C9ECC76AE64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45574" y="3784255"/>
            <a:ext cx="261900" cy="261900"/>
          </a:xfrm>
          <a:prstGeom prst="rect">
            <a:avLst/>
          </a:prstGeom>
        </p:spPr>
      </p:pic>
      <p:pic>
        <p:nvPicPr>
          <p:cNvPr id="37" name="Graphic 36" descr="User with solid fill">
            <a:extLst>
              <a:ext uri="{FF2B5EF4-FFF2-40B4-BE49-F238E27FC236}">
                <a16:creationId xmlns:a16="http://schemas.microsoft.com/office/drawing/2014/main" id="{DCC40F5B-0327-7E99-2DE0-320775DABE4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11528" y="2043576"/>
            <a:ext cx="261900" cy="261900"/>
          </a:xfrm>
          <a:prstGeom prst="rect">
            <a:avLst/>
          </a:prstGeom>
        </p:spPr>
      </p:pic>
      <p:pic>
        <p:nvPicPr>
          <p:cNvPr id="39" name="Graphic 38" descr="User with solid fill">
            <a:extLst>
              <a:ext uri="{FF2B5EF4-FFF2-40B4-BE49-F238E27FC236}">
                <a16:creationId xmlns:a16="http://schemas.microsoft.com/office/drawing/2014/main" id="{876DBCE1-F33D-BA07-F42A-2155AE2B9C7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45585" y="1424589"/>
            <a:ext cx="261900" cy="2619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9FD362D-FDEB-EFB4-8C62-FC79DF019329}"/>
              </a:ext>
            </a:extLst>
          </p:cNvPr>
          <p:cNvSpPr/>
          <p:nvPr/>
        </p:nvSpPr>
        <p:spPr>
          <a:xfrm>
            <a:off x="7534688" y="3351507"/>
            <a:ext cx="530102" cy="119343"/>
          </a:xfrm>
          <a:prstGeom prst="rect">
            <a:avLst/>
          </a:prstGeom>
          <a:solidFill>
            <a:srgbClr val="F2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 descr="User with solid fill">
            <a:extLst>
              <a:ext uri="{FF2B5EF4-FFF2-40B4-BE49-F238E27FC236}">
                <a16:creationId xmlns:a16="http://schemas.microsoft.com/office/drawing/2014/main" id="{5F6AFDE8-696D-822C-8D8C-5CCF39AE9FA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31005" y="3936042"/>
            <a:ext cx="261900" cy="261900"/>
          </a:xfrm>
          <a:prstGeom prst="rect">
            <a:avLst/>
          </a:prstGeom>
        </p:spPr>
      </p:pic>
      <p:pic>
        <p:nvPicPr>
          <p:cNvPr id="46" name="Graphic 45" descr="User with solid fill">
            <a:extLst>
              <a:ext uri="{FF2B5EF4-FFF2-40B4-BE49-F238E27FC236}">
                <a16:creationId xmlns:a16="http://schemas.microsoft.com/office/drawing/2014/main" id="{2A549560-00D5-8CED-7DAF-16ED9815C4F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59143" y="4791258"/>
            <a:ext cx="261900" cy="261900"/>
          </a:xfrm>
          <a:prstGeom prst="rect">
            <a:avLst/>
          </a:prstGeom>
        </p:spPr>
      </p:pic>
      <p:pic>
        <p:nvPicPr>
          <p:cNvPr id="49" name="Graphic 48" descr="Home with solid fill">
            <a:extLst>
              <a:ext uri="{FF2B5EF4-FFF2-40B4-BE49-F238E27FC236}">
                <a16:creationId xmlns:a16="http://schemas.microsoft.com/office/drawing/2014/main" id="{87B394BC-981C-03FA-2391-E43A0ADB2A1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64865" y="3226906"/>
            <a:ext cx="234211" cy="234211"/>
          </a:xfrm>
          <a:prstGeom prst="rect">
            <a:avLst/>
          </a:prstGeom>
        </p:spPr>
      </p:pic>
      <p:pic>
        <p:nvPicPr>
          <p:cNvPr id="50" name="Graphic 49" descr="Home with solid fill">
            <a:extLst>
              <a:ext uri="{FF2B5EF4-FFF2-40B4-BE49-F238E27FC236}">
                <a16:creationId xmlns:a16="http://schemas.microsoft.com/office/drawing/2014/main" id="{DFFA8226-BB8A-17B1-2566-41E12C5CB95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922301" y="3557000"/>
            <a:ext cx="234211" cy="234211"/>
          </a:xfrm>
          <a:prstGeom prst="rect">
            <a:avLst/>
          </a:prstGeom>
        </p:spPr>
      </p:pic>
      <p:pic>
        <p:nvPicPr>
          <p:cNvPr id="51" name="Graphic 50" descr="Home with solid fill">
            <a:extLst>
              <a:ext uri="{FF2B5EF4-FFF2-40B4-BE49-F238E27FC236}">
                <a16:creationId xmlns:a16="http://schemas.microsoft.com/office/drawing/2014/main" id="{741D327E-D271-E479-9C30-C50551AF5CC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45689" y="2137478"/>
            <a:ext cx="234211" cy="234211"/>
          </a:xfrm>
          <a:prstGeom prst="rect">
            <a:avLst/>
          </a:prstGeom>
        </p:spPr>
      </p:pic>
      <p:pic>
        <p:nvPicPr>
          <p:cNvPr id="53" name="Graphic 52" descr="Factory with solid fill">
            <a:extLst>
              <a:ext uri="{FF2B5EF4-FFF2-40B4-BE49-F238E27FC236}">
                <a16:creationId xmlns:a16="http://schemas.microsoft.com/office/drawing/2014/main" id="{44F34589-AA14-59D0-23F2-D0D7994036DA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063830" y="3963646"/>
            <a:ext cx="261900" cy="261900"/>
          </a:xfrm>
          <a:prstGeom prst="rect">
            <a:avLst/>
          </a:prstGeom>
        </p:spPr>
      </p:pic>
      <p:pic>
        <p:nvPicPr>
          <p:cNvPr id="54" name="Graphic 53" descr="Factory with solid fill">
            <a:extLst>
              <a:ext uri="{FF2B5EF4-FFF2-40B4-BE49-F238E27FC236}">
                <a16:creationId xmlns:a16="http://schemas.microsoft.com/office/drawing/2014/main" id="{6006CCBB-EF7F-99CD-F798-283A4A3327A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637419" y="4139040"/>
            <a:ext cx="261900" cy="2619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3AF8D72-1B57-A4A8-661A-7FFCFE7040A0}"/>
              </a:ext>
            </a:extLst>
          </p:cNvPr>
          <p:cNvSpPr txBox="1"/>
          <p:nvPr/>
        </p:nvSpPr>
        <p:spPr>
          <a:xfrm>
            <a:off x="2112988" y="2978388"/>
            <a:ext cx="10276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UAE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72CF4F-E9DB-BD62-993E-198DFD3889EF}"/>
              </a:ext>
            </a:extLst>
          </p:cNvPr>
          <p:cNvSpPr txBox="1"/>
          <p:nvPr/>
        </p:nvSpPr>
        <p:spPr>
          <a:xfrm>
            <a:off x="2102034" y="3216858"/>
            <a:ext cx="11530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100" spc="-1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TSS</a:t>
            </a:r>
          </a:p>
          <a:p>
            <a:r>
              <a:rPr lang="en-US" dirty="0"/>
              <a:t>MIDDLE EAST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A1D20CB-5245-AA0F-5391-8572CA9F7BA6}"/>
              </a:ext>
            </a:extLst>
          </p:cNvPr>
          <p:cNvSpPr txBox="1"/>
          <p:nvPr/>
        </p:nvSpPr>
        <p:spPr>
          <a:xfrm>
            <a:off x="3446825" y="3795296"/>
            <a:ext cx="10276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INDIA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A30ADE8-0278-BB0F-6CFC-EBD7F79E4578}"/>
              </a:ext>
            </a:extLst>
          </p:cNvPr>
          <p:cNvSpPr txBox="1"/>
          <p:nvPr/>
        </p:nvSpPr>
        <p:spPr>
          <a:xfrm>
            <a:off x="3100839" y="3547609"/>
            <a:ext cx="934987" cy="261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100" spc="-1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TSS INDIA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1AC264-B05B-8355-C9A0-637370DC8F71}"/>
              </a:ext>
            </a:extLst>
          </p:cNvPr>
          <p:cNvSpPr txBox="1"/>
          <p:nvPr/>
        </p:nvSpPr>
        <p:spPr>
          <a:xfrm>
            <a:off x="3220399" y="3987920"/>
            <a:ext cx="934987" cy="261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100" spc="-1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TTP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250DDE6-87AC-8AB4-0BB6-F2DA4FF7578C}"/>
              </a:ext>
            </a:extLst>
          </p:cNvPr>
          <p:cNvSpPr txBox="1"/>
          <p:nvPr/>
        </p:nvSpPr>
        <p:spPr>
          <a:xfrm>
            <a:off x="6803591" y="3931823"/>
            <a:ext cx="136603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TUBACEX </a:t>
            </a:r>
          </a:p>
          <a:p>
            <a:r>
              <a:rPr lang="en-US"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AWAJI</a:t>
            </a:r>
          </a:p>
          <a:p>
            <a:r>
              <a:rPr lang="en-US"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THAILAND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5240A1C-8447-BB73-D348-94A97397D7DD}"/>
              </a:ext>
            </a:extLst>
          </p:cNvPr>
          <p:cNvSpPr txBox="1"/>
          <p:nvPr/>
        </p:nvSpPr>
        <p:spPr>
          <a:xfrm>
            <a:off x="8659577" y="1434911"/>
            <a:ext cx="10276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S. KOREA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A5150E-8EC0-C880-05A5-0E0B969CD45A}"/>
              </a:ext>
            </a:extLst>
          </p:cNvPr>
          <p:cNvSpPr txBox="1"/>
          <p:nvPr/>
        </p:nvSpPr>
        <p:spPr>
          <a:xfrm>
            <a:off x="6634349" y="2132064"/>
            <a:ext cx="10276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CHINA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6C35E4D-E170-BCB5-78A9-156661D625F4}"/>
              </a:ext>
            </a:extLst>
          </p:cNvPr>
          <p:cNvSpPr txBox="1"/>
          <p:nvPr/>
        </p:nvSpPr>
        <p:spPr>
          <a:xfrm>
            <a:off x="6513839" y="4958253"/>
            <a:ext cx="10276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SINGAPORE</a:t>
            </a:r>
          </a:p>
        </p:txBody>
      </p:sp>
      <p:pic>
        <p:nvPicPr>
          <p:cNvPr id="72" name="Graphic 71" descr="Factory with solid fill">
            <a:extLst>
              <a:ext uri="{FF2B5EF4-FFF2-40B4-BE49-F238E27FC236}">
                <a16:creationId xmlns:a16="http://schemas.microsoft.com/office/drawing/2014/main" id="{E791EB8E-81B7-A5BB-58CD-DD3E798B195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631005" y="5974067"/>
            <a:ext cx="261900" cy="261900"/>
          </a:xfrm>
          <a:prstGeom prst="rect">
            <a:avLst/>
          </a:prstGeom>
        </p:spPr>
      </p:pic>
      <p:pic>
        <p:nvPicPr>
          <p:cNvPr id="73" name="Graphic 72" descr="User with solid fill">
            <a:extLst>
              <a:ext uri="{FF2B5EF4-FFF2-40B4-BE49-F238E27FC236}">
                <a16:creationId xmlns:a16="http://schemas.microsoft.com/office/drawing/2014/main" id="{79739B5A-2C0D-41AB-4CA3-9041B63FF6F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47440" y="5992906"/>
            <a:ext cx="261900" cy="261900"/>
          </a:xfrm>
          <a:prstGeom prst="rect">
            <a:avLst/>
          </a:prstGeom>
        </p:spPr>
      </p:pic>
      <p:pic>
        <p:nvPicPr>
          <p:cNvPr id="74" name="Graphic 73" descr="Home with solid fill">
            <a:extLst>
              <a:ext uri="{FF2B5EF4-FFF2-40B4-BE49-F238E27FC236}">
                <a16:creationId xmlns:a16="http://schemas.microsoft.com/office/drawing/2014/main" id="{4E24B80A-A773-FEEB-04F8-D659BB8A39A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64864" y="5990597"/>
            <a:ext cx="234211" cy="234211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AFBCFCD9-7A88-52A0-3D3F-39789950A59E}"/>
              </a:ext>
            </a:extLst>
          </p:cNvPr>
          <p:cNvSpPr txBox="1"/>
          <p:nvPr/>
        </p:nvSpPr>
        <p:spPr>
          <a:xfrm>
            <a:off x="4252573" y="6004875"/>
            <a:ext cx="11298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SALES OFFICE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9D4D2D9-6BD9-547B-C53C-E00D0BE59585}"/>
              </a:ext>
            </a:extLst>
          </p:cNvPr>
          <p:cNvSpPr txBox="1"/>
          <p:nvPr/>
        </p:nvSpPr>
        <p:spPr>
          <a:xfrm>
            <a:off x="5576699" y="6001564"/>
            <a:ext cx="11298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WAREHOUSE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40EF0F5-C5AA-3DD8-6180-B962FF879A4F}"/>
              </a:ext>
            </a:extLst>
          </p:cNvPr>
          <p:cNvSpPr txBox="1"/>
          <p:nvPr/>
        </p:nvSpPr>
        <p:spPr>
          <a:xfrm>
            <a:off x="6879626" y="6003498"/>
            <a:ext cx="11298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MANUFACTURE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8E6FDA8-3D10-1FE8-29D0-6130ECC1F40F}"/>
              </a:ext>
            </a:extLst>
          </p:cNvPr>
          <p:cNvSpPr txBox="1"/>
          <p:nvPr/>
        </p:nvSpPr>
        <p:spPr>
          <a:xfrm>
            <a:off x="599335" y="632522"/>
            <a:ext cx="6096000" cy="353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94A0"/>
                </a:solidFill>
                <a:effectLst/>
                <a:uLnTx/>
                <a:uFillTx/>
                <a:latin typeface="Lato Light" panose="020F0302020204030203" pitchFamily="34" charset="77"/>
                <a:ea typeface="+mn-ea"/>
                <a:cs typeface="+mn-cs"/>
              </a:rPr>
              <a:t>TUBACEX Tubes &amp; Pipes Pvt. Ltd. (TTP) </a:t>
            </a:r>
          </a:p>
        </p:txBody>
      </p:sp>
      <p:sp>
        <p:nvSpPr>
          <p:cNvPr id="93" name="object 42">
            <a:extLst>
              <a:ext uri="{FF2B5EF4-FFF2-40B4-BE49-F238E27FC236}">
                <a16:creationId xmlns:a16="http://schemas.microsoft.com/office/drawing/2014/main" id="{C00F2EB9-0BE8-73BB-E1A5-3D1000B1232A}"/>
              </a:ext>
            </a:extLst>
          </p:cNvPr>
          <p:cNvSpPr txBox="1"/>
          <p:nvPr/>
        </p:nvSpPr>
        <p:spPr>
          <a:xfrm>
            <a:off x="11157063" y="2230236"/>
            <a:ext cx="935989" cy="596317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90"/>
              </a:spcBef>
            </a:pPr>
            <a:r>
              <a:rPr lang="en-US" b="1" spc="-50" dirty="0">
                <a:solidFill>
                  <a:srgbClr val="666666"/>
                </a:solidFill>
                <a:latin typeface="Tahoma"/>
                <a:cs typeface="Tahoma"/>
              </a:rPr>
              <a:t>100%</a:t>
            </a:r>
            <a:endParaRPr sz="1800" dirty="0">
              <a:latin typeface="Tahoma"/>
              <a:cs typeface="Tahoma"/>
            </a:endParaRPr>
          </a:p>
          <a:p>
            <a:pPr marL="12065" marR="5080" algn="ctr">
              <a:lnSpc>
                <a:spcPts val="1010"/>
              </a:lnSpc>
              <a:spcBef>
                <a:spcPts val="120"/>
              </a:spcBef>
            </a:pPr>
            <a:r>
              <a:rPr lang="en-US" sz="800" spc="-10" dirty="0">
                <a:solidFill>
                  <a:srgbClr val="666666"/>
                </a:solidFill>
                <a:latin typeface="Tahoma"/>
                <a:cs typeface="Tahoma"/>
              </a:rPr>
              <a:t>ACQUISITION ON</a:t>
            </a:r>
          </a:p>
          <a:p>
            <a:pPr marL="12065" marR="5080" algn="ctr">
              <a:lnSpc>
                <a:spcPts val="1010"/>
              </a:lnSpc>
              <a:spcBef>
                <a:spcPts val="120"/>
              </a:spcBef>
            </a:pPr>
            <a:r>
              <a:rPr lang="en-US" sz="800" spc="-10" dirty="0">
                <a:solidFill>
                  <a:srgbClr val="666666"/>
                </a:solidFill>
                <a:latin typeface="Tahoma"/>
                <a:cs typeface="Tahoma"/>
              </a:rPr>
              <a:t>31 Mar 2021</a:t>
            </a:r>
            <a:endParaRPr sz="800" dirty="0">
              <a:latin typeface="Tahoma"/>
              <a:cs typeface="Tahoma"/>
            </a:endParaRPr>
          </a:p>
        </p:txBody>
      </p:sp>
      <p:sp>
        <p:nvSpPr>
          <p:cNvPr id="95" name="object 44">
            <a:extLst>
              <a:ext uri="{FF2B5EF4-FFF2-40B4-BE49-F238E27FC236}">
                <a16:creationId xmlns:a16="http://schemas.microsoft.com/office/drawing/2014/main" id="{A889FB13-C995-17A3-5AC6-0571C3BF7CD5}"/>
              </a:ext>
            </a:extLst>
          </p:cNvPr>
          <p:cNvSpPr/>
          <p:nvPr/>
        </p:nvSpPr>
        <p:spPr>
          <a:xfrm>
            <a:off x="11445097" y="1835230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332740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332740"/>
                </a:lnTo>
                <a:lnTo>
                  <a:pt x="5236" y="358622"/>
                </a:lnTo>
                <a:lnTo>
                  <a:pt x="19510" y="379777"/>
                </a:lnTo>
                <a:lnTo>
                  <a:pt x="40665" y="394051"/>
                </a:lnTo>
                <a:lnTo>
                  <a:pt x="66548" y="399288"/>
                </a:lnTo>
                <a:lnTo>
                  <a:pt x="332740" y="399288"/>
                </a:lnTo>
                <a:lnTo>
                  <a:pt x="358622" y="394051"/>
                </a:lnTo>
                <a:lnTo>
                  <a:pt x="379777" y="379777"/>
                </a:lnTo>
                <a:lnTo>
                  <a:pt x="394051" y="358622"/>
                </a:lnTo>
                <a:lnTo>
                  <a:pt x="399288" y="332740"/>
                </a:lnTo>
                <a:lnTo>
                  <a:pt x="399288" y="66548"/>
                </a:lnTo>
                <a:lnTo>
                  <a:pt x="394051" y="40665"/>
                </a:lnTo>
                <a:lnTo>
                  <a:pt x="379777" y="19510"/>
                </a:lnTo>
                <a:lnTo>
                  <a:pt x="358622" y="5236"/>
                </a:lnTo>
                <a:lnTo>
                  <a:pt x="332740" y="0"/>
                </a:lnTo>
                <a:close/>
              </a:path>
            </a:pathLst>
          </a:custGeom>
          <a:solidFill>
            <a:srgbClr val="283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41">
            <a:extLst>
              <a:ext uri="{FF2B5EF4-FFF2-40B4-BE49-F238E27FC236}">
                <a16:creationId xmlns:a16="http://schemas.microsoft.com/office/drawing/2014/main" id="{6CE5958A-9FC0-21F7-4A57-8DFE850C6160}"/>
              </a:ext>
            </a:extLst>
          </p:cNvPr>
          <p:cNvSpPr/>
          <p:nvPr/>
        </p:nvSpPr>
        <p:spPr>
          <a:xfrm>
            <a:off x="10070705" y="1975097"/>
            <a:ext cx="935990" cy="935990"/>
          </a:xfrm>
          <a:custGeom>
            <a:avLst/>
            <a:gdLst/>
            <a:ahLst/>
            <a:cxnLst/>
            <a:rect l="l" t="t" r="r" b="b"/>
            <a:pathLst>
              <a:path w="935990" h="935990">
                <a:moveTo>
                  <a:pt x="935736" y="0"/>
                </a:moveTo>
                <a:lnTo>
                  <a:pt x="0" y="0"/>
                </a:lnTo>
                <a:lnTo>
                  <a:pt x="0" y="935736"/>
                </a:lnTo>
                <a:lnTo>
                  <a:pt x="935736" y="935736"/>
                </a:lnTo>
                <a:lnTo>
                  <a:pt x="935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42">
            <a:extLst>
              <a:ext uri="{FF2B5EF4-FFF2-40B4-BE49-F238E27FC236}">
                <a16:creationId xmlns:a16="http://schemas.microsoft.com/office/drawing/2014/main" id="{2CAB22B2-F85F-5DB3-6314-F9321B34E25A}"/>
              </a:ext>
            </a:extLst>
          </p:cNvPr>
          <p:cNvSpPr txBox="1"/>
          <p:nvPr/>
        </p:nvSpPr>
        <p:spPr>
          <a:xfrm>
            <a:off x="10062564" y="2225849"/>
            <a:ext cx="953279" cy="585288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90"/>
              </a:spcBef>
            </a:pPr>
            <a:r>
              <a:rPr lang="en-US" sz="1800" b="1" spc="-50" dirty="0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sz="1800" b="1" spc="-50" dirty="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lang="en-US" sz="1800" b="1" spc="-50" dirty="0">
                <a:solidFill>
                  <a:srgbClr val="666666"/>
                </a:solidFill>
                <a:latin typeface="Tahoma"/>
                <a:cs typeface="Tahoma"/>
              </a:rPr>
              <a:t> M</a:t>
            </a:r>
            <a:endParaRPr sz="1800" dirty="0">
              <a:latin typeface="Tahoma"/>
              <a:cs typeface="Tahoma"/>
            </a:endParaRPr>
          </a:p>
          <a:p>
            <a:pPr marL="12065" marR="5080" algn="ctr">
              <a:lnSpc>
                <a:spcPts val="1010"/>
              </a:lnSpc>
              <a:spcBef>
                <a:spcPts val="120"/>
              </a:spcBef>
            </a:pPr>
            <a:r>
              <a:rPr lang="en-US" sz="800" spc="-10" dirty="0">
                <a:solidFill>
                  <a:srgbClr val="666666"/>
                </a:solidFill>
                <a:latin typeface="Tahoma"/>
                <a:cs typeface="Tahoma"/>
              </a:rPr>
              <a:t>INVESTMENT</a:t>
            </a:r>
          </a:p>
          <a:p>
            <a:pPr marL="12065" marR="5080" algn="ctr">
              <a:lnSpc>
                <a:spcPts val="1010"/>
              </a:lnSpc>
              <a:spcBef>
                <a:spcPts val="120"/>
              </a:spcBef>
            </a:pPr>
            <a:r>
              <a:rPr lang="en-US" sz="800" spc="-10" dirty="0">
                <a:solidFill>
                  <a:srgbClr val="666666"/>
                </a:solidFill>
                <a:latin typeface="Tahoma"/>
                <a:cs typeface="Tahoma"/>
              </a:rPr>
              <a:t>SINCE ACQUISITION</a:t>
            </a:r>
            <a:endParaRPr sz="800" dirty="0">
              <a:latin typeface="Tahoma"/>
              <a:cs typeface="Tahoma"/>
            </a:endParaRPr>
          </a:p>
        </p:txBody>
      </p:sp>
      <p:sp>
        <p:nvSpPr>
          <p:cNvPr id="101" name="object 44">
            <a:extLst>
              <a:ext uri="{FF2B5EF4-FFF2-40B4-BE49-F238E27FC236}">
                <a16:creationId xmlns:a16="http://schemas.microsoft.com/office/drawing/2014/main" id="{090C5949-A54C-281E-BDB3-216B329CFFA8}"/>
              </a:ext>
            </a:extLst>
          </p:cNvPr>
          <p:cNvSpPr/>
          <p:nvPr/>
        </p:nvSpPr>
        <p:spPr>
          <a:xfrm>
            <a:off x="10349590" y="1830843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332740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332740"/>
                </a:lnTo>
                <a:lnTo>
                  <a:pt x="5236" y="358622"/>
                </a:lnTo>
                <a:lnTo>
                  <a:pt x="19510" y="379777"/>
                </a:lnTo>
                <a:lnTo>
                  <a:pt x="40665" y="394051"/>
                </a:lnTo>
                <a:lnTo>
                  <a:pt x="66548" y="399288"/>
                </a:lnTo>
                <a:lnTo>
                  <a:pt x="332740" y="399288"/>
                </a:lnTo>
                <a:lnTo>
                  <a:pt x="358622" y="394051"/>
                </a:lnTo>
                <a:lnTo>
                  <a:pt x="379777" y="379777"/>
                </a:lnTo>
                <a:lnTo>
                  <a:pt x="394051" y="358622"/>
                </a:lnTo>
                <a:lnTo>
                  <a:pt x="399288" y="332740"/>
                </a:lnTo>
                <a:lnTo>
                  <a:pt x="399288" y="66548"/>
                </a:lnTo>
                <a:lnTo>
                  <a:pt x="394051" y="40665"/>
                </a:lnTo>
                <a:lnTo>
                  <a:pt x="379777" y="19510"/>
                </a:lnTo>
                <a:lnTo>
                  <a:pt x="358622" y="5236"/>
                </a:lnTo>
                <a:lnTo>
                  <a:pt x="332740" y="0"/>
                </a:lnTo>
                <a:close/>
              </a:path>
            </a:pathLst>
          </a:custGeom>
          <a:solidFill>
            <a:srgbClr val="283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41">
            <a:extLst>
              <a:ext uri="{FF2B5EF4-FFF2-40B4-BE49-F238E27FC236}">
                <a16:creationId xmlns:a16="http://schemas.microsoft.com/office/drawing/2014/main" id="{8B0ED60F-B3F5-37A1-D9E7-E5D81188BDE3}"/>
              </a:ext>
            </a:extLst>
          </p:cNvPr>
          <p:cNvSpPr/>
          <p:nvPr/>
        </p:nvSpPr>
        <p:spPr>
          <a:xfrm>
            <a:off x="8967058" y="1965499"/>
            <a:ext cx="935990" cy="935990"/>
          </a:xfrm>
          <a:custGeom>
            <a:avLst/>
            <a:gdLst/>
            <a:ahLst/>
            <a:cxnLst/>
            <a:rect l="l" t="t" r="r" b="b"/>
            <a:pathLst>
              <a:path w="935990" h="935990">
                <a:moveTo>
                  <a:pt x="935736" y="0"/>
                </a:moveTo>
                <a:lnTo>
                  <a:pt x="0" y="0"/>
                </a:lnTo>
                <a:lnTo>
                  <a:pt x="0" y="935736"/>
                </a:lnTo>
                <a:lnTo>
                  <a:pt x="935736" y="935736"/>
                </a:lnTo>
                <a:lnTo>
                  <a:pt x="935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42">
            <a:extLst>
              <a:ext uri="{FF2B5EF4-FFF2-40B4-BE49-F238E27FC236}">
                <a16:creationId xmlns:a16="http://schemas.microsoft.com/office/drawing/2014/main" id="{8F451B75-19F6-41E8-1C69-C7A366C33A19}"/>
              </a:ext>
            </a:extLst>
          </p:cNvPr>
          <p:cNvSpPr txBox="1"/>
          <p:nvPr/>
        </p:nvSpPr>
        <p:spPr>
          <a:xfrm>
            <a:off x="9098496" y="2216251"/>
            <a:ext cx="697230" cy="455253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90"/>
              </a:spcBef>
            </a:pPr>
            <a:r>
              <a:rPr lang="en-US" sz="1800" b="1" spc="-50" dirty="0">
                <a:solidFill>
                  <a:srgbClr val="666666"/>
                </a:solidFill>
                <a:latin typeface="Tahoma"/>
                <a:cs typeface="Tahoma"/>
              </a:rPr>
              <a:t>48 M</a:t>
            </a:r>
            <a:endParaRPr sz="1800" dirty="0">
              <a:latin typeface="Tahoma"/>
              <a:cs typeface="Tahoma"/>
            </a:endParaRPr>
          </a:p>
          <a:p>
            <a:pPr marL="12065" marR="5080" algn="ctr">
              <a:lnSpc>
                <a:spcPts val="1010"/>
              </a:lnSpc>
              <a:spcBef>
                <a:spcPts val="120"/>
              </a:spcBef>
            </a:pPr>
            <a:r>
              <a:rPr lang="en-US" sz="800" spc="-10" dirty="0">
                <a:solidFill>
                  <a:srgbClr val="666666"/>
                </a:solidFill>
                <a:latin typeface="Tahoma"/>
                <a:cs typeface="Tahoma"/>
              </a:rPr>
              <a:t>SALES – FY 23</a:t>
            </a:r>
            <a:endParaRPr sz="800" dirty="0">
              <a:latin typeface="Tahoma"/>
              <a:cs typeface="Tahoma"/>
            </a:endParaRPr>
          </a:p>
        </p:txBody>
      </p:sp>
      <p:sp>
        <p:nvSpPr>
          <p:cNvPr id="106" name="object 44">
            <a:extLst>
              <a:ext uri="{FF2B5EF4-FFF2-40B4-BE49-F238E27FC236}">
                <a16:creationId xmlns:a16="http://schemas.microsoft.com/office/drawing/2014/main" id="{EDEDA737-9E79-75A5-9C8E-F098AC344AF8}"/>
              </a:ext>
            </a:extLst>
          </p:cNvPr>
          <p:cNvSpPr/>
          <p:nvPr/>
        </p:nvSpPr>
        <p:spPr>
          <a:xfrm>
            <a:off x="9245943" y="1821245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332740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332740"/>
                </a:lnTo>
                <a:lnTo>
                  <a:pt x="5236" y="358622"/>
                </a:lnTo>
                <a:lnTo>
                  <a:pt x="19510" y="379777"/>
                </a:lnTo>
                <a:lnTo>
                  <a:pt x="40665" y="394051"/>
                </a:lnTo>
                <a:lnTo>
                  <a:pt x="66548" y="399288"/>
                </a:lnTo>
                <a:lnTo>
                  <a:pt x="332740" y="399288"/>
                </a:lnTo>
                <a:lnTo>
                  <a:pt x="358622" y="394051"/>
                </a:lnTo>
                <a:lnTo>
                  <a:pt x="379777" y="379777"/>
                </a:lnTo>
                <a:lnTo>
                  <a:pt x="394051" y="358622"/>
                </a:lnTo>
                <a:lnTo>
                  <a:pt x="399288" y="332740"/>
                </a:lnTo>
                <a:lnTo>
                  <a:pt x="399288" y="66548"/>
                </a:lnTo>
                <a:lnTo>
                  <a:pt x="394051" y="40665"/>
                </a:lnTo>
                <a:lnTo>
                  <a:pt x="379777" y="19510"/>
                </a:lnTo>
                <a:lnTo>
                  <a:pt x="358622" y="5236"/>
                </a:lnTo>
                <a:lnTo>
                  <a:pt x="332740" y="0"/>
                </a:lnTo>
                <a:close/>
              </a:path>
            </a:pathLst>
          </a:custGeom>
          <a:solidFill>
            <a:srgbClr val="2831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41">
            <a:extLst>
              <a:ext uri="{FF2B5EF4-FFF2-40B4-BE49-F238E27FC236}">
                <a16:creationId xmlns:a16="http://schemas.microsoft.com/office/drawing/2014/main" id="{0BD1E699-C611-7A85-2C07-AC353B77C329}"/>
              </a:ext>
            </a:extLst>
          </p:cNvPr>
          <p:cNvSpPr/>
          <p:nvPr/>
        </p:nvSpPr>
        <p:spPr>
          <a:xfrm>
            <a:off x="11166212" y="3141843"/>
            <a:ext cx="935990" cy="935990"/>
          </a:xfrm>
          <a:custGeom>
            <a:avLst/>
            <a:gdLst/>
            <a:ahLst/>
            <a:cxnLst/>
            <a:rect l="l" t="t" r="r" b="b"/>
            <a:pathLst>
              <a:path w="935990" h="935990">
                <a:moveTo>
                  <a:pt x="935736" y="0"/>
                </a:moveTo>
                <a:lnTo>
                  <a:pt x="0" y="0"/>
                </a:lnTo>
                <a:lnTo>
                  <a:pt x="0" y="935736"/>
                </a:lnTo>
                <a:lnTo>
                  <a:pt x="935736" y="935736"/>
                </a:lnTo>
                <a:lnTo>
                  <a:pt x="935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42">
            <a:extLst>
              <a:ext uri="{FF2B5EF4-FFF2-40B4-BE49-F238E27FC236}">
                <a16:creationId xmlns:a16="http://schemas.microsoft.com/office/drawing/2014/main" id="{5B759074-3028-9908-DD4B-6E5536A292C8}"/>
              </a:ext>
            </a:extLst>
          </p:cNvPr>
          <p:cNvSpPr txBox="1"/>
          <p:nvPr/>
        </p:nvSpPr>
        <p:spPr>
          <a:xfrm>
            <a:off x="11162656" y="3577087"/>
            <a:ext cx="943102" cy="41088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065" marR="5080" algn="ctr">
              <a:lnSpc>
                <a:spcPts val="1010"/>
              </a:lnSpc>
              <a:spcBef>
                <a:spcPts val="120"/>
              </a:spcBef>
            </a:pPr>
            <a:r>
              <a:rPr lang="en-US" sz="800" spc="-10" dirty="0">
                <a:solidFill>
                  <a:srgbClr val="666666"/>
                </a:solidFill>
                <a:latin typeface="Tahoma"/>
                <a:cs typeface="Tahoma"/>
              </a:rPr>
              <a:t>WIDEST PORTFOLIO IN TERMS OF SIZES, GRADES &amp; LENGTH</a:t>
            </a:r>
            <a:endParaRPr sz="850" dirty="0">
              <a:latin typeface="Tahoma"/>
              <a:cs typeface="Tahoma"/>
            </a:endParaRPr>
          </a:p>
        </p:txBody>
      </p:sp>
      <p:sp>
        <p:nvSpPr>
          <p:cNvPr id="111" name="object 44">
            <a:extLst>
              <a:ext uri="{FF2B5EF4-FFF2-40B4-BE49-F238E27FC236}">
                <a16:creationId xmlns:a16="http://schemas.microsoft.com/office/drawing/2014/main" id="{30AD2D65-159D-BE38-EB78-F4E615692681}"/>
              </a:ext>
            </a:extLst>
          </p:cNvPr>
          <p:cNvSpPr/>
          <p:nvPr/>
        </p:nvSpPr>
        <p:spPr>
          <a:xfrm>
            <a:off x="11445097" y="2997589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332740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332740"/>
                </a:lnTo>
                <a:lnTo>
                  <a:pt x="5236" y="358622"/>
                </a:lnTo>
                <a:lnTo>
                  <a:pt x="19510" y="379777"/>
                </a:lnTo>
                <a:lnTo>
                  <a:pt x="40665" y="394051"/>
                </a:lnTo>
                <a:lnTo>
                  <a:pt x="66548" y="399288"/>
                </a:lnTo>
                <a:lnTo>
                  <a:pt x="332740" y="399288"/>
                </a:lnTo>
                <a:lnTo>
                  <a:pt x="358622" y="394051"/>
                </a:lnTo>
                <a:lnTo>
                  <a:pt x="379777" y="379777"/>
                </a:lnTo>
                <a:lnTo>
                  <a:pt x="394051" y="358622"/>
                </a:lnTo>
                <a:lnTo>
                  <a:pt x="399288" y="332740"/>
                </a:lnTo>
                <a:lnTo>
                  <a:pt x="399288" y="66548"/>
                </a:lnTo>
                <a:lnTo>
                  <a:pt x="394051" y="40665"/>
                </a:lnTo>
                <a:lnTo>
                  <a:pt x="379777" y="19510"/>
                </a:lnTo>
                <a:lnTo>
                  <a:pt x="358622" y="5236"/>
                </a:lnTo>
                <a:lnTo>
                  <a:pt x="332740" y="0"/>
                </a:lnTo>
                <a:close/>
              </a:path>
            </a:pathLst>
          </a:custGeom>
          <a:solidFill>
            <a:srgbClr val="283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41">
            <a:extLst>
              <a:ext uri="{FF2B5EF4-FFF2-40B4-BE49-F238E27FC236}">
                <a16:creationId xmlns:a16="http://schemas.microsoft.com/office/drawing/2014/main" id="{BE4C3497-651D-4EBE-1DB6-CBC9A3415BA2}"/>
              </a:ext>
            </a:extLst>
          </p:cNvPr>
          <p:cNvSpPr/>
          <p:nvPr/>
        </p:nvSpPr>
        <p:spPr>
          <a:xfrm>
            <a:off x="10070705" y="3137456"/>
            <a:ext cx="935990" cy="935990"/>
          </a:xfrm>
          <a:custGeom>
            <a:avLst/>
            <a:gdLst/>
            <a:ahLst/>
            <a:cxnLst/>
            <a:rect l="l" t="t" r="r" b="b"/>
            <a:pathLst>
              <a:path w="935990" h="935990">
                <a:moveTo>
                  <a:pt x="935736" y="0"/>
                </a:moveTo>
                <a:lnTo>
                  <a:pt x="0" y="0"/>
                </a:lnTo>
                <a:lnTo>
                  <a:pt x="0" y="935736"/>
                </a:lnTo>
                <a:lnTo>
                  <a:pt x="935736" y="935736"/>
                </a:lnTo>
                <a:lnTo>
                  <a:pt x="935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42">
            <a:extLst>
              <a:ext uri="{FF2B5EF4-FFF2-40B4-BE49-F238E27FC236}">
                <a16:creationId xmlns:a16="http://schemas.microsoft.com/office/drawing/2014/main" id="{A4AEC60D-65F3-0788-F8EC-0C4CB07A4E56}"/>
              </a:ext>
            </a:extLst>
          </p:cNvPr>
          <p:cNvSpPr txBox="1"/>
          <p:nvPr/>
        </p:nvSpPr>
        <p:spPr>
          <a:xfrm>
            <a:off x="10202143" y="3388208"/>
            <a:ext cx="697230" cy="455253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90"/>
              </a:spcBef>
            </a:pPr>
            <a:r>
              <a:rPr lang="en-US" sz="1800" b="1" spc="-50" dirty="0">
                <a:solidFill>
                  <a:srgbClr val="666666"/>
                </a:solidFill>
                <a:latin typeface="Tahoma"/>
                <a:cs typeface="Tahoma"/>
              </a:rPr>
              <a:t>&gt;1</a:t>
            </a:r>
            <a:r>
              <a:rPr sz="1800" b="1" spc="-50" dirty="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lang="en-US" sz="1800" b="1" spc="-50" dirty="0">
                <a:solidFill>
                  <a:srgbClr val="666666"/>
                </a:solidFill>
                <a:latin typeface="Tahoma"/>
                <a:cs typeface="Tahoma"/>
              </a:rPr>
              <a:t>0</a:t>
            </a:r>
            <a:endParaRPr sz="1800" dirty="0">
              <a:latin typeface="Tahoma"/>
              <a:cs typeface="Tahoma"/>
            </a:endParaRPr>
          </a:p>
          <a:p>
            <a:pPr marL="12065" marR="5080" algn="ctr">
              <a:lnSpc>
                <a:spcPts val="1010"/>
              </a:lnSpc>
              <a:spcBef>
                <a:spcPts val="120"/>
              </a:spcBef>
            </a:pPr>
            <a:r>
              <a:rPr lang="en-US" sz="800" spc="-10" dirty="0">
                <a:solidFill>
                  <a:srgbClr val="666666"/>
                </a:solidFill>
                <a:latin typeface="Tahoma"/>
                <a:cs typeface="Tahoma"/>
              </a:rPr>
              <a:t>CUSTOMERS</a:t>
            </a:r>
            <a:endParaRPr sz="850" dirty="0">
              <a:latin typeface="Tahoma"/>
              <a:cs typeface="Tahoma"/>
            </a:endParaRPr>
          </a:p>
        </p:txBody>
      </p:sp>
      <p:sp>
        <p:nvSpPr>
          <p:cNvPr id="116" name="object 44">
            <a:extLst>
              <a:ext uri="{FF2B5EF4-FFF2-40B4-BE49-F238E27FC236}">
                <a16:creationId xmlns:a16="http://schemas.microsoft.com/office/drawing/2014/main" id="{07977D03-F2FC-E4CC-6CE4-B785F97FA1EF}"/>
              </a:ext>
            </a:extLst>
          </p:cNvPr>
          <p:cNvSpPr/>
          <p:nvPr/>
        </p:nvSpPr>
        <p:spPr>
          <a:xfrm>
            <a:off x="10349590" y="2993202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332740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332740"/>
                </a:lnTo>
                <a:lnTo>
                  <a:pt x="5236" y="358622"/>
                </a:lnTo>
                <a:lnTo>
                  <a:pt x="19510" y="379777"/>
                </a:lnTo>
                <a:lnTo>
                  <a:pt x="40665" y="394051"/>
                </a:lnTo>
                <a:lnTo>
                  <a:pt x="66548" y="399288"/>
                </a:lnTo>
                <a:lnTo>
                  <a:pt x="332740" y="399288"/>
                </a:lnTo>
                <a:lnTo>
                  <a:pt x="358622" y="394051"/>
                </a:lnTo>
                <a:lnTo>
                  <a:pt x="379777" y="379777"/>
                </a:lnTo>
                <a:lnTo>
                  <a:pt x="394051" y="358622"/>
                </a:lnTo>
                <a:lnTo>
                  <a:pt x="399288" y="332740"/>
                </a:lnTo>
                <a:lnTo>
                  <a:pt x="399288" y="66548"/>
                </a:lnTo>
                <a:lnTo>
                  <a:pt x="394051" y="40665"/>
                </a:lnTo>
                <a:lnTo>
                  <a:pt x="379777" y="19510"/>
                </a:lnTo>
                <a:lnTo>
                  <a:pt x="358622" y="5236"/>
                </a:lnTo>
                <a:lnTo>
                  <a:pt x="332740" y="0"/>
                </a:lnTo>
                <a:close/>
              </a:path>
            </a:pathLst>
          </a:custGeom>
          <a:solidFill>
            <a:srgbClr val="283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41">
            <a:extLst>
              <a:ext uri="{FF2B5EF4-FFF2-40B4-BE49-F238E27FC236}">
                <a16:creationId xmlns:a16="http://schemas.microsoft.com/office/drawing/2014/main" id="{B6F1B31E-A9C8-A0B7-00B9-B9A9B33622E8}"/>
              </a:ext>
            </a:extLst>
          </p:cNvPr>
          <p:cNvSpPr/>
          <p:nvPr/>
        </p:nvSpPr>
        <p:spPr>
          <a:xfrm>
            <a:off x="8967058" y="3127858"/>
            <a:ext cx="935990" cy="935990"/>
          </a:xfrm>
          <a:custGeom>
            <a:avLst/>
            <a:gdLst/>
            <a:ahLst/>
            <a:cxnLst/>
            <a:rect l="l" t="t" r="r" b="b"/>
            <a:pathLst>
              <a:path w="935990" h="935990">
                <a:moveTo>
                  <a:pt x="935736" y="0"/>
                </a:moveTo>
                <a:lnTo>
                  <a:pt x="0" y="0"/>
                </a:lnTo>
                <a:lnTo>
                  <a:pt x="0" y="935736"/>
                </a:lnTo>
                <a:lnTo>
                  <a:pt x="935736" y="935736"/>
                </a:lnTo>
                <a:lnTo>
                  <a:pt x="935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42">
            <a:extLst>
              <a:ext uri="{FF2B5EF4-FFF2-40B4-BE49-F238E27FC236}">
                <a16:creationId xmlns:a16="http://schemas.microsoft.com/office/drawing/2014/main" id="{28DEAF18-895B-C589-8418-5A2EE0E3674E}"/>
              </a:ext>
            </a:extLst>
          </p:cNvPr>
          <p:cNvSpPr txBox="1"/>
          <p:nvPr/>
        </p:nvSpPr>
        <p:spPr>
          <a:xfrm>
            <a:off x="8967057" y="3360138"/>
            <a:ext cx="931033" cy="711733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90"/>
              </a:spcBef>
            </a:pPr>
            <a:r>
              <a:rPr lang="en-US" sz="1800" b="1" spc="-50" dirty="0">
                <a:solidFill>
                  <a:srgbClr val="666666"/>
                </a:solidFill>
                <a:latin typeface="Tahoma"/>
                <a:cs typeface="Tahoma"/>
              </a:rPr>
              <a:t>1</a:t>
            </a:r>
            <a:endParaRPr sz="1800" dirty="0">
              <a:latin typeface="Tahoma"/>
              <a:cs typeface="Tahoma"/>
            </a:endParaRPr>
          </a:p>
          <a:p>
            <a:pPr marL="12065" marR="5080" algn="ctr">
              <a:lnSpc>
                <a:spcPts val="1010"/>
              </a:lnSpc>
              <a:spcBef>
                <a:spcPts val="120"/>
              </a:spcBef>
            </a:pPr>
            <a:r>
              <a:rPr lang="en-US" sz="800" spc="-10" dirty="0">
                <a:solidFill>
                  <a:srgbClr val="666666"/>
                </a:solidFill>
                <a:latin typeface="Tahoma"/>
                <a:cs typeface="Tahoma"/>
              </a:rPr>
              <a:t>PRODUCTION FACILITY IN GUJARAT</a:t>
            </a:r>
            <a:endParaRPr sz="800" dirty="0">
              <a:latin typeface="Tahoma"/>
              <a:cs typeface="Tahoma"/>
            </a:endParaRPr>
          </a:p>
        </p:txBody>
      </p:sp>
      <p:sp>
        <p:nvSpPr>
          <p:cNvPr id="121" name="object 44">
            <a:extLst>
              <a:ext uri="{FF2B5EF4-FFF2-40B4-BE49-F238E27FC236}">
                <a16:creationId xmlns:a16="http://schemas.microsoft.com/office/drawing/2014/main" id="{D7679E50-CB2B-51B5-9E47-FBCE5C916116}"/>
              </a:ext>
            </a:extLst>
          </p:cNvPr>
          <p:cNvSpPr/>
          <p:nvPr/>
        </p:nvSpPr>
        <p:spPr>
          <a:xfrm>
            <a:off x="9245943" y="2983604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332740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332740"/>
                </a:lnTo>
                <a:lnTo>
                  <a:pt x="5236" y="358622"/>
                </a:lnTo>
                <a:lnTo>
                  <a:pt x="19510" y="379777"/>
                </a:lnTo>
                <a:lnTo>
                  <a:pt x="40665" y="394051"/>
                </a:lnTo>
                <a:lnTo>
                  <a:pt x="66548" y="399288"/>
                </a:lnTo>
                <a:lnTo>
                  <a:pt x="332740" y="399288"/>
                </a:lnTo>
                <a:lnTo>
                  <a:pt x="358622" y="394051"/>
                </a:lnTo>
                <a:lnTo>
                  <a:pt x="379777" y="379777"/>
                </a:lnTo>
                <a:lnTo>
                  <a:pt x="394051" y="358622"/>
                </a:lnTo>
                <a:lnTo>
                  <a:pt x="399288" y="332740"/>
                </a:lnTo>
                <a:lnTo>
                  <a:pt x="399288" y="66548"/>
                </a:lnTo>
                <a:lnTo>
                  <a:pt x="394051" y="40665"/>
                </a:lnTo>
                <a:lnTo>
                  <a:pt x="379777" y="19510"/>
                </a:lnTo>
                <a:lnTo>
                  <a:pt x="358622" y="5236"/>
                </a:lnTo>
                <a:lnTo>
                  <a:pt x="332740" y="0"/>
                </a:lnTo>
                <a:close/>
              </a:path>
            </a:pathLst>
          </a:custGeom>
          <a:solidFill>
            <a:srgbClr val="283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41">
            <a:extLst>
              <a:ext uri="{FF2B5EF4-FFF2-40B4-BE49-F238E27FC236}">
                <a16:creationId xmlns:a16="http://schemas.microsoft.com/office/drawing/2014/main" id="{428FFA84-54A2-D537-A44E-24F58647344C}"/>
              </a:ext>
            </a:extLst>
          </p:cNvPr>
          <p:cNvSpPr/>
          <p:nvPr/>
        </p:nvSpPr>
        <p:spPr>
          <a:xfrm>
            <a:off x="11161254" y="4291875"/>
            <a:ext cx="935990" cy="935990"/>
          </a:xfrm>
          <a:custGeom>
            <a:avLst/>
            <a:gdLst/>
            <a:ahLst/>
            <a:cxnLst/>
            <a:rect l="l" t="t" r="r" b="b"/>
            <a:pathLst>
              <a:path w="935990" h="935990">
                <a:moveTo>
                  <a:pt x="935736" y="0"/>
                </a:moveTo>
                <a:lnTo>
                  <a:pt x="0" y="0"/>
                </a:lnTo>
                <a:lnTo>
                  <a:pt x="0" y="935736"/>
                </a:lnTo>
                <a:lnTo>
                  <a:pt x="935736" y="935736"/>
                </a:lnTo>
                <a:lnTo>
                  <a:pt x="935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42">
            <a:extLst>
              <a:ext uri="{FF2B5EF4-FFF2-40B4-BE49-F238E27FC236}">
                <a16:creationId xmlns:a16="http://schemas.microsoft.com/office/drawing/2014/main" id="{D4B10426-455C-403B-D763-B2761A2BCE61}"/>
              </a:ext>
            </a:extLst>
          </p:cNvPr>
          <p:cNvSpPr txBox="1"/>
          <p:nvPr/>
        </p:nvSpPr>
        <p:spPr>
          <a:xfrm>
            <a:off x="11133682" y="4542627"/>
            <a:ext cx="968520" cy="583493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90"/>
              </a:spcBef>
            </a:pPr>
            <a:r>
              <a:rPr lang="en-US" sz="1800" b="1" spc="-50" dirty="0">
                <a:solidFill>
                  <a:srgbClr val="666666"/>
                </a:solidFill>
                <a:latin typeface="Tahoma"/>
                <a:cs typeface="Tahoma"/>
              </a:rPr>
              <a:t>8000 </a:t>
            </a:r>
            <a:r>
              <a:rPr lang="en-US" sz="1050" b="1" spc="-50" dirty="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endParaRPr sz="1800" dirty="0">
              <a:latin typeface="Tahoma"/>
              <a:cs typeface="Tahoma"/>
            </a:endParaRPr>
          </a:p>
          <a:p>
            <a:pPr marL="12065" marR="5080" algn="ctr">
              <a:lnSpc>
                <a:spcPts val="1010"/>
              </a:lnSpc>
              <a:spcBef>
                <a:spcPts val="120"/>
              </a:spcBef>
            </a:pPr>
            <a:r>
              <a:rPr lang="en-US" sz="850" spc="-10" dirty="0">
                <a:solidFill>
                  <a:srgbClr val="666666"/>
                </a:solidFill>
                <a:latin typeface="Tahoma"/>
                <a:cs typeface="Tahoma"/>
              </a:rPr>
              <a:t>PRODUCTION OF TUBES &amp; PIPES</a:t>
            </a:r>
            <a:endParaRPr sz="850" dirty="0">
              <a:latin typeface="Tahoma"/>
              <a:cs typeface="Tahoma"/>
            </a:endParaRPr>
          </a:p>
        </p:txBody>
      </p:sp>
      <p:sp>
        <p:nvSpPr>
          <p:cNvPr id="126" name="object 44">
            <a:extLst>
              <a:ext uri="{FF2B5EF4-FFF2-40B4-BE49-F238E27FC236}">
                <a16:creationId xmlns:a16="http://schemas.microsoft.com/office/drawing/2014/main" id="{3E7963F8-A0BC-FA60-26C0-5DCBF4B88811}"/>
              </a:ext>
            </a:extLst>
          </p:cNvPr>
          <p:cNvSpPr/>
          <p:nvPr/>
        </p:nvSpPr>
        <p:spPr>
          <a:xfrm>
            <a:off x="11440139" y="4147621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332740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332740"/>
                </a:lnTo>
                <a:lnTo>
                  <a:pt x="5236" y="358622"/>
                </a:lnTo>
                <a:lnTo>
                  <a:pt x="19510" y="379777"/>
                </a:lnTo>
                <a:lnTo>
                  <a:pt x="40665" y="394051"/>
                </a:lnTo>
                <a:lnTo>
                  <a:pt x="66548" y="399288"/>
                </a:lnTo>
                <a:lnTo>
                  <a:pt x="332740" y="399288"/>
                </a:lnTo>
                <a:lnTo>
                  <a:pt x="358622" y="394051"/>
                </a:lnTo>
                <a:lnTo>
                  <a:pt x="379777" y="379777"/>
                </a:lnTo>
                <a:lnTo>
                  <a:pt x="394051" y="358622"/>
                </a:lnTo>
                <a:lnTo>
                  <a:pt x="399288" y="332740"/>
                </a:lnTo>
                <a:lnTo>
                  <a:pt x="399288" y="66548"/>
                </a:lnTo>
                <a:lnTo>
                  <a:pt x="394051" y="40665"/>
                </a:lnTo>
                <a:lnTo>
                  <a:pt x="379777" y="19510"/>
                </a:lnTo>
                <a:lnTo>
                  <a:pt x="358622" y="5236"/>
                </a:lnTo>
                <a:lnTo>
                  <a:pt x="332740" y="0"/>
                </a:lnTo>
                <a:close/>
              </a:path>
            </a:pathLst>
          </a:custGeom>
          <a:solidFill>
            <a:srgbClr val="283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41">
            <a:extLst>
              <a:ext uri="{FF2B5EF4-FFF2-40B4-BE49-F238E27FC236}">
                <a16:creationId xmlns:a16="http://schemas.microsoft.com/office/drawing/2014/main" id="{BDF5EC0D-4B9D-C2D1-DF86-7AFFAA2EE50B}"/>
              </a:ext>
            </a:extLst>
          </p:cNvPr>
          <p:cNvSpPr/>
          <p:nvPr/>
        </p:nvSpPr>
        <p:spPr>
          <a:xfrm>
            <a:off x="10065747" y="4287488"/>
            <a:ext cx="935990" cy="935990"/>
          </a:xfrm>
          <a:custGeom>
            <a:avLst/>
            <a:gdLst/>
            <a:ahLst/>
            <a:cxnLst/>
            <a:rect l="l" t="t" r="r" b="b"/>
            <a:pathLst>
              <a:path w="935990" h="935990">
                <a:moveTo>
                  <a:pt x="935736" y="0"/>
                </a:moveTo>
                <a:lnTo>
                  <a:pt x="0" y="0"/>
                </a:lnTo>
                <a:lnTo>
                  <a:pt x="0" y="935736"/>
                </a:lnTo>
                <a:lnTo>
                  <a:pt x="935736" y="935736"/>
                </a:lnTo>
                <a:lnTo>
                  <a:pt x="935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42">
            <a:extLst>
              <a:ext uri="{FF2B5EF4-FFF2-40B4-BE49-F238E27FC236}">
                <a16:creationId xmlns:a16="http://schemas.microsoft.com/office/drawing/2014/main" id="{9277C3A6-539D-07A0-7C67-8AAA5E9C8539}"/>
              </a:ext>
            </a:extLst>
          </p:cNvPr>
          <p:cNvSpPr txBox="1"/>
          <p:nvPr/>
        </p:nvSpPr>
        <p:spPr>
          <a:xfrm>
            <a:off x="10052479" y="4538240"/>
            <a:ext cx="949258" cy="583493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90"/>
              </a:spcBef>
            </a:pPr>
            <a:r>
              <a:rPr lang="en-US" b="1" spc="-50" dirty="0">
                <a:solidFill>
                  <a:srgbClr val="666666"/>
                </a:solidFill>
                <a:latin typeface="Tahoma"/>
                <a:cs typeface="Tahoma"/>
              </a:rPr>
              <a:t>52414 </a:t>
            </a:r>
            <a:r>
              <a:rPr lang="en-US" sz="1050" b="1" spc="-50" dirty="0">
                <a:solidFill>
                  <a:srgbClr val="666666"/>
                </a:solidFill>
                <a:latin typeface="Tahoma"/>
                <a:cs typeface="Tahoma"/>
              </a:rPr>
              <a:t>m²</a:t>
            </a:r>
            <a:endParaRPr sz="1050" dirty="0">
              <a:latin typeface="Tahoma"/>
              <a:cs typeface="Tahoma"/>
            </a:endParaRPr>
          </a:p>
          <a:p>
            <a:pPr marL="12065" marR="5080" algn="ctr">
              <a:lnSpc>
                <a:spcPts val="1010"/>
              </a:lnSpc>
              <a:spcBef>
                <a:spcPts val="120"/>
              </a:spcBef>
            </a:pPr>
            <a:r>
              <a:rPr lang="en-US" sz="800" spc="-10" dirty="0">
                <a:solidFill>
                  <a:srgbClr val="666666"/>
                </a:solidFill>
                <a:latin typeface="Tahoma"/>
                <a:cs typeface="Tahoma"/>
              </a:rPr>
              <a:t>TOTAL FACILITY AREA</a:t>
            </a:r>
            <a:endParaRPr sz="800" dirty="0">
              <a:latin typeface="Tahoma"/>
              <a:cs typeface="Tahoma"/>
            </a:endParaRPr>
          </a:p>
        </p:txBody>
      </p:sp>
      <p:sp>
        <p:nvSpPr>
          <p:cNvPr id="131" name="object 44">
            <a:extLst>
              <a:ext uri="{FF2B5EF4-FFF2-40B4-BE49-F238E27FC236}">
                <a16:creationId xmlns:a16="http://schemas.microsoft.com/office/drawing/2014/main" id="{ED33CD1F-ADA8-1A37-3EAA-2A2DEA879942}"/>
              </a:ext>
            </a:extLst>
          </p:cNvPr>
          <p:cNvSpPr/>
          <p:nvPr/>
        </p:nvSpPr>
        <p:spPr>
          <a:xfrm>
            <a:off x="10344632" y="4143234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332740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332740"/>
                </a:lnTo>
                <a:lnTo>
                  <a:pt x="5236" y="358622"/>
                </a:lnTo>
                <a:lnTo>
                  <a:pt x="19510" y="379777"/>
                </a:lnTo>
                <a:lnTo>
                  <a:pt x="40665" y="394051"/>
                </a:lnTo>
                <a:lnTo>
                  <a:pt x="66548" y="399288"/>
                </a:lnTo>
                <a:lnTo>
                  <a:pt x="332740" y="399288"/>
                </a:lnTo>
                <a:lnTo>
                  <a:pt x="358622" y="394051"/>
                </a:lnTo>
                <a:lnTo>
                  <a:pt x="379777" y="379777"/>
                </a:lnTo>
                <a:lnTo>
                  <a:pt x="394051" y="358622"/>
                </a:lnTo>
                <a:lnTo>
                  <a:pt x="399288" y="332740"/>
                </a:lnTo>
                <a:lnTo>
                  <a:pt x="399288" y="66548"/>
                </a:lnTo>
                <a:lnTo>
                  <a:pt x="394051" y="40665"/>
                </a:lnTo>
                <a:lnTo>
                  <a:pt x="379777" y="19510"/>
                </a:lnTo>
                <a:lnTo>
                  <a:pt x="358622" y="5236"/>
                </a:lnTo>
                <a:lnTo>
                  <a:pt x="332740" y="0"/>
                </a:lnTo>
                <a:close/>
              </a:path>
            </a:pathLst>
          </a:custGeom>
          <a:solidFill>
            <a:srgbClr val="283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41">
            <a:extLst>
              <a:ext uri="{FF2B5EF4-FFF2-40B4-BE49-F238E27FC236}">
                <a16:creationId xmlns:a16="http://schemas.microsoft.com/office/drawing/2014/main" id="{5E8D7DE6-A757-DF99-6860-2BBAC0D6BD2B}"/>
              </a:ext>
            </a:extLst>
          </p:cNvPr>
          <p:cNvSpPr/>
          <p:nvPr/>
        </p:nvSpPr>
        <p:spPr>
          <a:xfrm>
            <a:off x="8962100" y="4277890"/>
            <a:ext cx="935990" cy="935990"/>
          </a:xfrm>
          <a:custGeom>
            <a:avLst/>
            <a:gdLst/>
            <a:ahLst/>
            <a:cxnLst/>
            <a:rect l="l" t="t" r="r" b="b"/>
            <a:pathLst>
              <a:path w="935990" h="935990">
                <a:moveTo>
                  <a:pt x="935736" y="0"/>
                </a:moveTo>
                <a:lnTo>
                  <a:pt x="0" y="0"/>
                </a:lnTo>
                <a:lnTo>
                  <a:pt x="0" y="935736"/>
                </a:lnTo>
                <a:lnTo>
                  <a:pt x="935736" y="935736"/>
                </a:lnTo>
                <a:lnTo>
                  <a:pt x="935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42">
            <a:extLst>
              <a:ext uri="{FF2B5EF4-FFF2-40B4-BE49-F238E27FC236}">
                <a16:creationId xmlns:a16="http://schemas.microsoft.com/office/drawing/2014/main" id="{650D8B49-C809-54FF-575B-A786F58C669A}"/>
              </a:ext>
            </a:extLst>
          </p:cNvPr>
          <p:cNvSpPr txBox="1"/>
          <p:nvPr/>
        </p:nvSpPr>
        <p:spPr>
          <a:xfrm>
            <a:off x="8961930" y="4668024"/>
            <a:ext cx="931032" cy="41088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065" marR="5080" algn="ctr">
              <a:lnSpc>
                <a:spcPts val="1010"/>
              </a:lnSpc>
              <a:spcBef>
                <a:spcPts val="120"/>
              </a:spcBef>
            </a:pPr>
            <a:r>
              <a:rPr lang="en-US" sz="800" spc="-10" dirty="0">
                <a:solidFill>
                  <a:srgbClr val="666666"/>
                </a:solidFill>
                <a:latin typeface="Tahoma"/>
                <a:cs typeface="Tahoma"/>
              </a:rPr>
              <a:t>ATTENDING TO MOST DEMANDING MARKETS</a:t>
            </a:r>
            <a:endParaRPr sz="800" dirty="0">
              <a:latin typeface="Tahoma"/>
              <a:cs typeface="Tahoma"/>
            </a:endParaRPr>
          </a:p>
        </p:txBody>
      </p:sp>
      <p:sp>
        <p:nvSpPr>
          <p:cNvPr id="136" name="object 44">
            <a:extLst>
              <a:ext uri="{FF2B5EF4-FFF2-40B4-BE49-F238E27FC236}">
                <a16:creationId xmlns:a16="http://schemas.microsoft.com/office/drawing/2014/main" id="{85475151-AA38-A9B7-438A-C8B02A6E9756}"/>
              </a:ext>
            </a:extLst>
          </p:cNvPr>
          <p:cNvSpPr/>
          <p:nvPr/>
        </p:nvSpPr>
        <p:spPr>
          <a:xfrm>
            <a:off x="9240985" y="4133636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332740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332740"/>
                </a:lnTo>
                <a:lnTo>
                  <a:pt x="5236" y="358622"/>
                </a:lnTo>
                <a:lnTo>
                  <a:pt x="19510" y="379777"/>
                </a:lnTo>
                <a:lnTo>
                  <a:pt x="40665" y="394051"/>
                </a:lnTo>
                <a:lnTo>
                  <a:pt x="66548" y="399288"/>
                </a:lnTo>
                <a:lnTo>
                  <a:pt x="332740" y="399288"/>
                </a:lnTo>
                <a:lnTo>
                  <a:pt x="358622" y="394051"/>
                </a:lnTo>
                <a:lnTo>
                  <a:pt x="379777" y="379777"/>
                </a:lnTo>
                <a:lnTo>
                  <a:pt x="394051" y="358622"/>
                </a:lnTo>
                <a:lnTo>
                  <a:pt x="399288" y="332740"/>
                </a:lnTo>
                <a:lnTo>
                  <a:pt x="399288" y="66548"/>
                </a:lnTo>
                <a:lnTo>
                  <a:pt x="394051" y="40665"/>
                </a:lnTo>
                <a:lnTo>
                  <a:pt x="379777" y="19510"/>
                </a:lnTo>
                <a:lnTo>
                  <a:pt x="358622" y="5236"/>
                </a:lnTo>
                <a:lnTo>
                  <a:pt x="332740" y="0"/>
                </a:lnTo>
                <a:close/>
              </a:path>
            </a:pathLst>
          </a:custGeom>
          <a:solidFill>
            <a:srgbClr val="283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Shape 36">
            <a:extLst>
              <a:ext uri="{FF2B5EF4-FFF2-40B4-BE49-F238E27FC236}">
                <a16:creationId xmlns:a16="http://schemas.microsoft.com/office/drawing/2014/main" id="{66434957-264B-E5C2-44ED-5DB256958032}"/>
              </a:ext>
            </a:extLst>
          </p:cNvPr>
          <p:cNvSpPr/>
          <p:nvPr/>
        </p:nvSpPr>
        <p:spPr>
          <a:xfrm>
            <a:off x="9375153" y="1901982"/>
            <a:ext cx="147984" cy="204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58" y="16467"/>
                </a:moveTo>
                <a:lnTo>
                  <a:pt x="19284" y="16686"/>
                </a:lnTo>
                <a:cubicBezTo>
                  <a:pt x="17909" y="18424"/>
                  <a:pt x="15536" y="19445"/>
                  <a:pt x="13090" y="19445"/>
                </a:cubicBezTo>
                <a:cubicBezTo>
                  <a:pt x="9194" y="19445"/>
                  <a:pt x="5952" y="17040"/>
                  <a:pt x="4720" y="13848"/>
                </a:cubicBezTo>
                <a:lnTo>
                  <a:pt x="15217" y="13848"/>
                </a:lnTo>
                <a:lnTo>
                  <a:pt x="15217" y="11816"/>
                </a:lnTo>
                <a:lnTo>
                  <a:pt x="4275" y="11816"/>
                </a:lnTo>
                <a:cubicBezTo>
                  <a:pt x="4232" y="11526"/>
                  <a:pt x="4210" y="11105"/>
                  <a:pt x="4210" y="10685"/>
                </a:cubicBezTo>
                <a:cubicBezTo>
                  <a:pt x="4210" y="10246"/>
                  <a:pt x="4232" y="9784"/>
                  <a:pt x="4277" y="9494"/>
                </a:cubicBezTo>
                <a:lnTo>
                  <a:pt x="15217" y="9494"/>
                </a:lnTo>
                <a:lnTo>
                  <a:pt x="15217" y="7463"/>
                </a:lnTo>
                <a:lnTo>
                  <a:pt x="4720" y="7463"/>
                </a:lnTo>
                <a:cubicBezTo>
                  <a:pt x="5943" y="4270"/>
                  <a:pt x="9185" y="2161"/>
                  <a:pt x="13090" y="2161"/>
                </a:cubicBezTo>
                <a:cubicBezTo>
                  <a:pt x="15536" y="2161"/>
                  <a:pt x="17909" y="3328"/>
                  <a:pt x="19284" y="5066"/>
                </a:cubicBezTo>
                <a:lnTo>
                  <a:pt x="19460" y="5333"/>
                </a:lnTo>
                <a:lnTo>
                  <a:pt x="21596" y="4092"/>
                </a:lnTo>
                <a:lnTo>
                  <a:pt x="21376" y="3852"/>
                </a:lnTo>
                <a:cubicBezTo>
                  <a:pt x="19263" y="1443"/>
                  <a:pt x="16398" y="0"/>
                  <a:pt x="13090" y="0"/>
                </a:cubicBezTo>
                <a:cubicBezTo>
                  <a:pt x="7761" y="0"/>
                  <a:pt x="3346" y="3109"/>
                  <a:pt x="2025" y="7463"/>
                </a:cubicBezTo>
                <a:lnTo>
                  <a:pt x="0" y="7463"/>
                </a:lnTo>
                <a:lnTo>
                  <a:pt x="0" y="9494"/>
                </a:lnTo>
                <a:lnTo>
                  <a:pt x="1655" y="9494"/>
                </a:lnTo>
                <a:cubicBezTo>
                  <a:pt x="1612" y="9784"/>
                  <a:pt x="1591" y="10246"/>
                  <a:pt x="1591" y="10685"/>
                </a:cubicBezTo>
                <a:cubicBezTo>
                  <a:pt x="1591" y="11104"/>
                  <a:pt x="1612" y="11526"/>
                  <a:pt x="1653" y="11816"/>
                </a:cubicBezTo>
                <a:lnTo>
                  <a:pt x="0" y="11816"/>
                </a:lnTo>
                <a:lnTo>
                  <a:pt x="0" y="13848"/>
                </a:lnTo>
                <a:lnTo>
                  <a:pt x="1991" y="13848"/>
                </a:lnTo>
                <a:cubicBezTo>
                  <a:pt x="3321" y="18491"/>
                  <a:pt x="7650" y="21600"/>
                  <a:pt x="13090" y="21600"/>
                </a:cubicBezTo>
                <a:cubicBezTo>
                  <a:pt x="16413" y="21600"/>
                  <a:pt x="19201" y="20381"/>
                  <a:pt x="21375" y="17918"/>
                </a:cubicBezTo>
                <a:lnTo>
                  <a:pt x="21600" y="17678"/>
                </a:lnTo>
                <a:cubicBezTo>
                  <a:pt x="21600" y="17678"/>
                  <a:pt x="19458" y="16467"/>
                  <a:pt x="19458" y="164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Shape 36">
            <a:extLst>
              <a:ext uri="{FF2B5EF4-FFF2-40B4-BE49-F238E27FC236}">
                <a16:creationId xmlns:a16="http://schemas.microsoft.com/office/drawing/2014/main" id="{329BB045-68FE-894C-AB7F-2D2CBA01749B}"/>
              </a:ext>
            </a:extLst>
          </p:cNvPr>
          <p:cNvSpPr/>
          <p:nvPr/>
        </p:nvSpPr>
        <p:spPr>
          <a:xfrm>
            <a:off x="10470347" y="1911235"/>
            <a:ext cx="147984" cy="204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58" y="16467"/>
                </a:moveTo>
                <a:lnTo>
                  <a:pt x="19284" y="16686"/>
                </a:lnTo>
                <a:cubicBezTo>
                  <a:pt x="17909" y="18424"/>
                  <a:pt x="15536" y="19445"/>
                  <a:pt x="13090" y="19445"/>
                </a:cubicBezTo>
                <a:cubicBezTo>
                  <a:pt x="9194" y="19445"/>
                  <a:pt x="5952" y="17040"/>
                  <a:pt x="4720" y="13848"/>
                </a:cubicBezTo>
                <a:lnTo>
                  <a:pt x="15217" y="13848"/>
                </a:lnTo>
                <a:lnTo>
                  <a:pt x="15217" y="11816"/>
                </a:lnTo>
                <a:lnTo>
                  <a:pt x="4275" y="11816"/>
                </a:lnTo>
                <a:cubicBezTo>
                  <a:pt x="4232" y="11526"/>
                  <a:pt x="4210" y="11105"/>
                  <a:pt x="4210" y="10685"/>
                </a:cubicBezTo>
                <a:cubicBezTo>
                  <a:pt x="4210" y="10246"/>
                  <a:pt x="4232" y="9784"/>
                  <a:pt x="4277" y="9494"/>
                </a:cubicBezTo>
                <a:lnTo>
                  <a:pt x="15217" y="9494"/>
                </a:lnTo>
                <a:lnTo>
                  <a:pt x="15217" y="7463"/>
                </a:lnTo>
                <a:lnTo>
                  <a:pt x="4720" y="7463"/>
                </a:lnTo>
                <a:cubicBezTo>
                  <a:pt x="5943" y="4270"/>
                  <a:pt x="9185" y="2161"/>
                  <a:pt x="13090" y="2161"/>
                </a:cubicBezTo>
                <a:cubicBezTo>
                  <a:pt x="15536" y="2161"/>
                  <a:pt x="17909" y="3328"/>
                  <a:pt x="19284" y="5066"/>
                </a:cubicBezTo>
                <a:lnTo>
                  <a:pt x="19460" y="5333"/>
                </a:lnTo>
                <a:lnTo>
                  <a:pt x="21596" y="4092"/>
                </a:lnTo>
                <a:lnTo>
                  <a:pt x="21376" y="3852"/>
                </a:lnTo>
                <a:cubicBezTo>
                  <a:pt x="19263" y="1443"/>
                  <a:pt x="16398" y="0"/>
                  <a:pt x="13090" y="0"/>
                </a:cubicBezTo>
                <a:cubicBezTo>
                  <a:pt x="7761" y="0"/>
                  <a:pt x="3346" y="3109"/>
                  <a:pt x="2025" y="7463"/>
                </a:cubicBezTo>
                <a:lnTo>
                  <a:pt x="0" y="7463"/>
                </a:lnTo>
                <a:lnTo>
                  <a:pt x="0" y="9494"/>
                </a:lnTo>
                <a:lnTo>
                  <a:pt x="1655" y="9494"/>
                </a:lnTo>
                <a:cubicBezTo>
                  <a:pt x="1612" y="9784"/>
                  <a:pt x="1591" y="10246"/>
                  <a:pt x="1591" y="10685"/>
                </a:cubicBezTo>
                <a:cubicBezTo>
                  <a:pt x="1591" y="11104"/>
                  <a:pt x="1612" y="11526"/>
                  <a:pt x="1653" y="11816"/>
                </a:cubicBezTo>
                <a:lnTo>
                  <a:pt x="0" y="11816"/>
                </a:lnTo>
                <a:lnTo>
                  <a:pt x="0" y="13848"/>
                </a:lnTo>
                <a:lnTo>
                  <a:pt x="1991" y="13848"/>
                </a:lnTo>
                <a:cubicBezTo>
                  <a:pt x="3321" y="18491"/>
                  <a:pt x="7650" y="21600"/>
                  <a:pt x="13090" y="21600"/>
                </a:cubicBezTo>
                <a:cubicBezTo>
                  <a:pt x="16413" y="21600"/>
                  <a:pt x="19201" y="20381"/>
                  <a:pt x="21375" y="17918"/>
                </a:cubicBezTo>
                <a:lnTo>
                  <a:pt x="21600" y="17678"/>
                </a:lnTo>
                <a:cubicBezTo>
                  <a:pt x="21600" y="17678"/>
                  <a:pt x="19458" y="16467"/>
                  <a:pt x="19458" y="164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Shape 235">
            <a:extLst>
              <a:ext uri="{FF2B5EF4-FFF2-40B4-BE49-F238E27FC236}">
                <a16:creationId xmlns:a16="http://schemas.microsoft.com/office/drawing/2014/main" id="{1878EB66-AAA1-D029-EAAF-204F54938C03}"/>
              </a:ext>
            </a:extLst>
          </p:cNvPr>
          <p:cNvSpPr/>
          <p:nvPr/>
        </p:nvSpPr>
        <p:spPr>
          <a:xfrm>
            <a:off x="11506192" y="1935046"/>
            <a:ext cx="284191" cy="193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35" y="0"/>
                </a:moveTo>
                <a:cubicBezTo>
                  <a:pt x="13758" y="0"/>
                  <a:pt x="13594" y="56"/>
                  <a:pt x="13443" y="147"/>
                </a:cubicBezTo>
                <a:lnTo>
                  <a:pt x="13437" y="139"/>
                </a:lnTo>
                <a:lnTo>
                  <a:pt x="13412" y="163"/>
                </a:lnTo>
                <a:cubicBezTo>
                  <a:pt x="13360" y="197"/>
                  <a:pt x="13312" y="234"/>
                  <a:pt x="13265" y="277"/>
                </a:cubicBezTo>
                <a:lnTo>
                  <a:pt x="7727" y="4460"/>
                </a:lnTo>
                <a:cubicBezTo>
                  <a:pt x="7342" y="4724"/>
                  <a:pt x="7081" y="5258"/>
                  <a:pt x="7081" y="5871"/>
                </a:cubicBezTo>
                <a:cubicBezTo>
                  <a:pt x="7081" y="6746"/>
                  <a:pt x="7614" y="7453"/>
                  <a:pt x="8274" y="7453"/>
                </a:cubicBezTo>
                <a:cubicBezTo>
                  <a:pt x="8420" y="7453"/>
                  <a:pt x="8562" y="7419"/>
                  <a:pt x="8692" y="7355"/>
                </a:cubicBezTo>
                <a:cubicBezTo>
                  <a:pt x="8774" y="7314"/>
                  <a:pt x="8853" y="7262"/>
                  <a:pt x="8925" y="7200"/>
                </a:cubicBezTo>
                <a:cubicBezTo>
                  <a:pt x="9502" y="6817"/>
                  <a:pt x="11015" y="5806"/>
                  <a:pt x="11808" y="5251"/>
                </a:cubicBezTo>
                <a:cubicBezTo>
                  <a:pt x="12801" y="4557"/>
                  <a:pt x="13443" y="5325"/>
                  <a:pt x="13443" y="5325"/>
                </a:cubicBezTo>
                <a:lnTo>
                  <a:pt x="18096" y="11375"/>
                </a:lnTo>
                <a:lnTo>
                  <a:pt x="18102" y="11383"/>
                </a:lnTo>
                <a:cubicBezTo>
                  <a:pt x="18321" y="11706"/>
                  <a:pt x="18635" y="11905"/>
                  <a:pt x="18988" y="11905"/>
                </a:cubicBezTo>
                <a:cubicBezTo>
                  <a:pt x="19012" y="11905"/>
                  <a:pt x="19038" y="11907"/>
                  <a:pt x="19061" y="11905"/>
                </a:cubicBezTo>
                <a:lnTo>
                  <a:pt x="19068" y="11905"/>
                </a:lnTo>
                <a:lnTo>
                  <a:pt x="19104" y="11897"/>
                </a:lnTo>
                <a:cubicBezTo>
                  <a:pt x="19149" y="11891"/>
                  <a:pt x="19196" y="11885"/>
                  <a:pt x="19240" y="11872"/>
                </a:cubicBezTo>
                <a:lnTo>
                  <a:pt x="21600" y="11375"/>
                </a:lnTo>
                <a:lnTo>
                  <a:pt x="21600" y="2675"/>
                </a:lnTo>
                <a:cubicBezTo>
                  <a:pt x="21600" y="2675"/>
                  <a:pt x="20595" y="2978"/>
                  <a:pt x="19172" y="3441"/>
                </a:cubicBezTo>
                <a:cubicBezTo>
                  <a:pt x="17749" y="3904"/>
                  <a:pt x="17445" y="3612"/>
                  <a:pt x="17445" y="3612"/>
                </a:cubicBezTo>
                <a:lnTo>
                  <a:pt x="14802" y="489"/>
                </a:lnTo>
                <a:cubicBezTo>
                  <a:pt x="14582" y="187"/>
                  <a:pt x="14275" y="0"/>
                  <a:pt x="13935" y="0"/>
                </a:cubicBezTo>
                <a:close/>
                <a:moveTo>
                  <a:pt x="8261" y="261"/>
                </a:moveTo>
                <a:cubicBezTo>
                  <a:pt x="7715" y="254"/>
                  <a:pt x="7315" y="440"/>
                  <a:pt x="7315" y="440"/>
                </a:cubicBezTo>
                <a:cubicBezTo>
                  <a:pt x="7315" y="440"/>
                  <a:pt x="5041" y="1964"/>
                  <a:pt x="4155" y="2658"/>
                </a:cubicBezTo>
                <a:cubicBezTo>
                  <a:pt x="3270" y="3353"/>
                  <a:pt x="2360" y="2846"/>
                  <a:pt x="2360" y="2846"/>
                </a:cubicBezTo>
                <a:lnTo>
                  <a:pt x="0" y="1647"/>
                </a:lnTo>
                <a:lnTo>
                  <a:pt x="0" y="11628"/>
                </a:lnTo>
                <a:lnTo>
                  <a:pt x="1156" y="12190"/>
                </a:lnTo>
                <a:lnTo>
                  <a:pt x="1260" y="12280"/>
                </a:lnTo>
                <a:cubicBezTo>
                  <a:pt x="1271" y="12239"/>
                  <a:pt x="1284" y="12197"/>
                  <a:pt x="1297" y="12158"/>
                </a:cubicBezTo>
                <a:cubicBezTo>
                  <a:pt x="1403" y="11214"/>
                  <a:pt x="2013" y="10486"/>
                  <a:pt x="2754" y="10486"/>
                </a:cubicBezTo>
                <a:cubicBezTo>
                  <a:pt x="3570" y="10486"/>
                  <a:pt x="4235" y="11369"/>
                  <a:pt x="4235" y="12451"/>
                </a:cubicBezTo>
                <a:cubicBezTo>
                  <a:pt x="4235" y="12511"/>
                  <a:pt x="4227" y="12572"/>
                  <a:pt x="4223" y="12631"/>
                </a:cubicBezTo>
                <a:cubicBezTo>
                  <a:pt x="4248" y="12629"/>
                  <a:pt x="4277" y="12622"/>
                  <a:pt x="4303" y="12622"/>
                </a:cubicBezTo>
                <a:cubicBezTo>
                  <a:pt x="5119" y="12622"/>
                  <a:pt x="5778" y="13497"/>
                  <a:pt x="5778" y="14579"/>
                </a:cubicBezTo>
                <a:cubicBezTo>
                  <a:pt x="5778" y="14612"/>
                  <a:pt x="5779" y="14645"/>
                  <a:pt x="5778" y="14677"/>
                </a:cubicBezTo>
                <a:cubicBezTo>
                  <a:pt x="5841" y="14667"/>
                  <a:pt x="5904" y="14661"/>
                  <a:pt x="5969" y="14661"/>
                </a:cubicBezTo>
                <a:cubicBezTo>
                  <a:pt x="6813" y="14661"/>
                  <a:pt x="7499" y="15544"/>
                  <a:pt x="7542" y="16650"/>
                </a:cubicBezTo>
                <a:cubicBezTo>
                  <a:pt x="7666" y="16614"/>
                  <a:pt x="7792" y="16593"/>
                  <a:pt x="7923" y="16593"/>
                </a:cubicBezTo>
                <a:cubicBezTo>
                  <a:pt x="8889" y="16593"/>
                  <a:pt x="9675" y="17628"/>
                  <a:pt x="9675" y="18909"/>
                </a:cubicBezTo>
                <a:cubicBezTo>
                  <a:pt x="9675" y="18957"/>
                  <a:pt x="9671" y="19009"/>
                  <a:pt x="9669" y="19056"/>
                </a:cubicBezTo>
                <a:cubicBezTo>
                  <a:pt x="9675" y="19096"/>
                  <a:pt x="9683" y="19137"/>
                  <a:pt x="9687" y="19178"/>
                </a:cubicBezTo>
                <a:lnTo>
                  <a:pt x="9933" y="19374"/>
                </a:lnTo>
                <a:lnTo>
                  <a:pt x="10339" y="19953"/>
                </a:lnTo>
                <a:cubicBezTo>
                  <a:pt x="10510" y="20264"/>
                  <a:pt x="10789" y="20467"/>
                  <a:pt x="11101" y="20467"/>
                </a:cubicBezTo>
                <a:cubicBezTo>
                  <a:pt x="11620" y="20467"/>
                  <a:pt x="12042" y="19915"/>
                  <a:pt x="12042" y="19227"/>
                </a:cubicBezTo>
                <a:cubicBezTo>
                  <a:pt x="12042" y="18969"/>
                  <a:pt x="11977" y="18725"/>
                  <a:pt x="11876" y="18526"/>
                </a:cubicBezTo>
                <a:lnTo>
                  <a:pt x="11882" y="18518"/>
                </a:lnTo>
                <a:lnTo>
                  <a:pt x="11845" y="18469"/>
                </a:lnTo>
                <a:cubicBezTo>
                  <a:pt x="11797" y="18386"/>
                  <a:pt x="11741" y="18313"/>
                  <a:pt x="11679" y="18249"/>
                </a:cubicBezTo>
                <a:lnTo>
                  <a:pt x="10419" y="16553"/>
                </a:lnTo>
                <a:cubicBezTo>
                  <a:pt x="10386" y="16514"/>
                  <a:pt x="10364" y="16460"/>
                  <a:pt x="10364" y="16398"/>
                </a:cubicBezTo>
                <a:cubicBezTo>
                  <a:pt x="10364" y="16282"/>
                  <a:pt x="10436" y="16186"/>
                  <a:pt x="10523" y="16186"/>
                </a:cubicBezTo>
                <a:cubicBezTo>
                  <a:pt x="10568" y="16186"/>
                  <a:pt x="10605" y="16211"/>
                  <a:pt x="10634" y="16251"/>
                </a:cubicBezTo>
                <a:lnTo>
                  <a:pt x="12447" y="18656"/>
                </a:lnTo>
                <a:lnTo>
                  <a:pt x="12454" y="18648"/>
                </a:lnTo>
                <a:cubicBezTo>
                  <a:pt x="12616" y="18828"/>
                  <a:pt x="12821" y="18942"/>
                  <a:pt x="13050" y="18942"/>
                </a:cubicBezTo>
                <a:cubicBezTo>
                  <a:pt x="13569" y="18942"/>
                  <a:pt x="13990" y="18383"/>
                  <a:pt x="13990" y="17694"/>
                </a:cubicBezTo>
                <a:cubicBezTo>
                  <a:pt x="13990" y="17452"/>
                  <a:pt x="13939" y="17225"/>
                  <a:pt x="13849" y="17034"/>
                </a:cubicBezTo>
                <a:lnTo>
                  <a:pt x="13855" y="17026"/>
                </a:lnTo>
                <a:lnTo>
                  <a:pt x="13806" y="16952"/>
                </a:lnTo>
                <a:cubicBezTo>
                  <a:pt x="13761" y="16871"/>
                  <a:pt x="13711" y="16797"/>
                  <a:pt x="13652" y="16732"/>
                </a:cubicBezTo>
                <a:lnTo>
                  <a:pt x="12152" y="14604"/>
                </a:lnTo>
                <a:cubicBezTo>
                  <a:pt x="12111" y="14570"/>
                  <a:pt x="12079" y="14509"/>
                  <a:pt x="12079" y="14441"/>
                </a:cubicBezTo>
                <a:cubicBezTo>
                  <a:pt x="12079" y="14336"/>
                  <a:pt x="12147" y="14253"/>
                  <a:pt x="12226" y="14253"/>
                </a:cubicBezTo>
                <a:cubicBezTo>
                  <a:pt x="12282" y="14253"/>
                  <a:pt x="12325" y="14297"/>
                  <a:pt x="12349" y="14359"/>
                </a:cubicBezTo>
                <a:lnTo>
                  <a:pt x="14242" y="16814"/>
                </a:lnTo>
                <a:lnTo>
                  <a:pt x="14248" y="16805"/>
                </a:lnTo>
                <a:cubicBezTo>
                  <a:pt x="14414" y="16998"/>
                  <a:pt x="14626" y="17115"/>
                  <a:pt x="14863" y="17115"/>
                </a:cubicBezTo>
                <a:cubicBezTo>
                  <a:pt x="15382" y="17115"/>
                  <a:pt x="15804" y="16556"/>
                  <a:pt x="15804" y="15868"/>
                </a:cubicBezTo>
                <a:cubicBezTo>
                  <a:pt x="15804" y="15594"/>
                  <a:pt x="15738" y="15339"/>
                  <a:pt x="15625" y="15134"/>
                </a:cubicBezTo>
                <a:lnTo>
                  <a:pt x="15631" y="15126"/>
                </a:lnTo>
                <a:lnTo>
                  <a:pt x="15576" y="15052"/>
                </a:lnTo>
                <a:cubicBezTo>
                  <a:pt x="15555" y="15020"/>
                  <a:pt x="15532" y="14992"/>
                  <a:pt x="15508" y="14963"/>
                </a:cubicBezTo>
                <a:lnTo>
                  <a:pt x="14039" y="12940"/>
                </a:lnTo>
                <a:lnTo>
                  <a:pt x="14039" y="12932"/>
                </a:lnTo>
                <a:cubicBezTo>
                  <a:pt x="14010" y="12894"/>
                  <a:pt x="13990" y="12845"/>
                  <a:pt x="13990" y="12785"/>
                </a:cubicBezTo>
                <a:cubicBezTo>
                  <a:pt x="13990" y="12668"/>
                  <a:pt x="14068" y="12573"/>
                  <a:pt x="14156" y="12573"/>
                </a:cubicBezTo>
                <a:cubicBezTo>
                  <a:pt x="14221" y="12573"/>
                  <a:pt x="14272" y="12623"/>
                  <a:pt x="14298" y="12696"/>
                </a:cubicBezTo>
                <a:lnTo>
                  <a:pt x="15828" y="14620"/>
                </a:lnTo>
                <a:lnTo>
                  <a:pt x="15834" y="14620"/>
                </a:lnTo>
                <a:cubicBezTo>
                  <a:pt x="16004" y="14869"/>
                  <a:pt x="16250" y="15020"/>
                  <a:pt x="16523" y="15020"/>
                </a:cubicBezTo>
                <a:cubicBezTo>
                  <a:pt x="17034" y="15020"/>
                  <a:pt x="17445" y="14475"/>
                  <a:pt x="17445" y="13797"/>
                </a:cubicBezTo>
                <a:cubicBezTo>
                  <a:pt x="17445" y="13412"/>
                  <a:pt x="17315" y="13068"/>
                  <a:pt x="17107" y="12843"/>
                </a:cubicBezTo>
                <a:cubicBezTo>
                  <a:pt x="16574" y="12133"/>
                  <a:pt x="13897" y="8561"/>
                  <a:pt x="13173" y="7648"/>
                </a:cubicBezTo>
                <a:cubicBezTo>
                  <a:pt x="12367" y="6634"/>
                  <a:pt x="11384" y="7200"/>
                  <a:pt x="11384" y="7200"/>
                </a:cubicBezTo>
                <a:lnTo>
                  <a:pt x="9054" y="8594"/>
                </a:lnTo>
                <a:cubicBezTo>
                  <a:pt x="8739" y="8846"/>
                  <a:pt x="8374" y="8994"/>
                  <a:pt x="7979" y="8994"/>
                </a:cubicBezTo>
                <a:cubicBezTo>
                  <a:pt x="6820" y="8994"/>
                  <a:pt x="5883" y="7750"/>
                  <a:pt x="5883" y="6213"/>
                </a:cubicBezTo>
                <a:cubicBezTo>
                  <a:pt x="5883" y="5220"/>
                  <a:pt x="6276" y="4349"/>
                  <a:pt x="6866" y="3857"/>
                </a:cubicBezTo>
                <a:lnTo>
                  <a:pt x="6854" y="3832"/>
                </a:lnTo>
                <a:lnTo>
                  <a:pt x="10075" y="1239"/>
                </a:lnTo>
                <a:cubicBezTo>
                  <a:pt x="9501" y="465"/>
                  <a:pt x="8807" y="268"/>
                  <a:pt x="8261" y="261"/>
                </a:cubicBezTo>
                <a:close/>
                <a:moveTo>
                  <a:pt x="2920" y="11742"/>
                </a:moveTo>
                <a:cubicBezTo>
                  <a:pt x="2178" y="11742"/>
                  <a:pt x="1574" y="12551"/>
                  <a:pt x="1574" y="13544"/>
                </a:cubicBezTo>
                <a:cubicBezTo>
                  <a:pt x="1574" y="14537"/>
                  <a:pt x="2178" y="15338"/>
                  <a:pt x="2920" y="15338"/>
                </a:cubicBezTo>
                <a:cubicBezTo>
                  <a:pt x="2943" y="15338"/>
                  <a:pt x="2964" y="15339"/>
                  <a:pt x="2987" y="15338"/>
                </a:cubicBezTo>
                <a:cubicBezTo>
                  <a:pt x="2984" y="15391"/>
                  <a:pt x="2981" y="15446"/>
                  <a:pt x="2981" y="15501"/>
                </a:cubicBezTo>
                <a:cubicBezTo>
                  <a:pt x="2981" y="16494"/>
                  <a:pt x="3579" y="17295"/>
                  <a:pt x="4321" y="17295"/>
                </a:cubicBezTo>
                <a:cubicBezTo>
                  <a:pt x="4350" y="17295"/>
                  <a:pt x="4379" y="17289"/>
                  <a:pt x="4407" y="17287"/>
                </a:cubicBezTo>
                <a:cubicBezTo>
                  <a:pt x="4402" y="17354"/>
                  <a:pt x="4401" y="17429"/>
                  <a:pt x="4401" y="17499"/>
                </a:cubicBezTo>
                <a:cubicBezTo>
                  <a:pt x="4401" y="18561"/>
                  <a:pt x="5046" y="19423"/>
                  <a:pt x="5839" y="19423"/>
                </a:cubicBezTo>
                <a:cubicBezTo>
                  <a:pt x="5905" y="19423"/>
                  <a:pt x="5966" y="19410"/>
                  <a:pt x="6030" y="19398"/>
                </a:cubicBezTo>
                <a:cubicBezTo>
                  <a:pt x="6029" y="19422"/>
                  <a:pt x="6030" y="19448"/>
                  <a:pt x="6030" y="19472"/>
                </a:cubicBezTo>
                <a:cubicBezTo>
                  <a:pt x="6030" y="20648"/>
                  <a:pt x="6744" y="21600"/>
                  <a:pt x="7622" y="21600"/>
                </a:cubicBezTo>
                <a:cubicBezTo>
                  <a:pt x="8501" y="21600"/>
                  <a:pt x="9208" y="20648"/>
                  <a:pt x="9208" y="19472"/>
                </a:cubicBezTo>
                <a:cubicBezTo>
                  <a:pt x="9208" y="18296"/>
                  <a:pt x="8501" y="17344"/>
                  <a:pt x="7622" y="17344"/>
                </a:cubicBezTo>
                <a:cubicBezTo>
                  <a:pt x="7502" y="17344"/>
                  <a:pt x="7384" y="17359"/>
                  <a:pt x="7272" y="17393"/>
                </a:cubicBezTo>
                <a:cubicBezTo>
                  <a:pt x="7232" y="16377"/>
                  <a:pt x="6608" y="15574"/>
                  <a:pt x="5839" y="15574"/>
                </a:cubicBezTo>
                <a:cubicBezTo>
                  <a:pt x="5781" y="15574"/>
                  <a:pt x="5718" y="15581"/>
                  <a:pt x="5661" y="15590"/>
                </a:cubicBezTo>
                <a:cubicBezTo>
                  <a:pt x="5662" y="15560"/>
                  <a:pt x="5667" y="15531"/>
                  <a:pt x="5667" y="15501"/>
                </a:cubicBezTo>
                <a:cubicBezTo>
                  <a:pt x="5667" y="14508"/>
                  <a:pt x="5063" y="13699"/>
                  <a:pt x="4321" y="13699"/>
                </a:cubicBezTo>
                <a:cubicBezTo>
                  <a:pt x="4298" y="13699"/>
                  <a:pt x="4277" y="13705"/>
                  <a:pt x="4254" y="13707"/>
                </a:cubicBezTo>
                <a:cubicBezTo>
                  <a:pt x="4257" y="13653"/>
                  <a:pt x="4260" y="13599"/>
                  <a:pt x="4260" y="13544"/>
                </a:cubicBezTo>
                <a:cubicBezTo>
                  <a:pt x="4260" y="12551"/>
                  <a:pt x="3662" y="11742"/>
                  <a:pt x="2920" y="1174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27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" name="object 32">
            <a:extLst>
              <a:ext uri="{FF2B5EF4-FFF2-40B4-BE49-F238E27FC236}">
                <a16:creationId xmlns:a16="http://schemas.microsoft.com/office/drawing/2014/main" id="{762ED1CB-92CE-60C5-0882-29256BD4CB27}"/>
              </a:ext>
            </a:extLst>
          </p:cNvPr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456" y="3091218"/>
            <a:ext cx="231647" cy="170127"/>
          </a:xfrm>
          <a:prstGeom prst="rect">
            <a:avLst/>
          </a:prstGeom>
        </p:spPr>
      </p:pic>
      <p:sp>
        <p:nvSpPr>
          <p:cNvPr id="144" name="Shape 46">
            <a:extLst>
              <a:ext uri="{FF2B5EF4-FFF2-40B4-BE49-F238E27FC236}">
                <a16:creationId xmlns:a16="http://schemas.microsoft.com/office/drawing/2014/main" id="{36134A45-E632-1EB8-0659-9C99B8197705}"/>
              </a:ext>
            </a:extLst>
          </p:cNvPr>
          <p:cNvSpPr/>
          <p:nvPr/>
        </p:nvSpPr>
        <p:spPr>
          <a:xfrm>
            <a:off x="10414291" y="3035005"/>
            <a:ext cx="272934" cy="253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4" y="0"/>
                </a:moveTo>
                <a:cubicBezTo>
                  <a:pt x="9274" y="0"/>
                  <a:pt x="8048" y="2044"/>
                  <a:pt x="8042" y="4561"/>
                </a:cubicBezTo>
                <a:cubicBezTo>
                  <a:pt x="8041" y="7119"/>
                  <a:pt x="9252" y="9181"/>
                  <a:pt x="10765" y="9184"/>
                </a:cubicBezTo>
                <a:cubicBezTo>
                  <a:pt x="12302" y="9185"/>
                  <a:pt x="13529" y="7133"/>
                  <a:pt x="13525" y="4576"/>
                </a:cubicBezTo>
                <a:cubicBezTo>
                  <a:pt x="13520" y="2041"/>
                  <a:pt x="12293" y="0"/>
                  <a:pt x="10774" y="0"/>
                </a:cubicBezTo>
                <a:close/>
                <a:moveTo>
                  <a:pt x="5231" y="750"/>
                </a:moveTo>
                <a:cubicBezTo>
                  <a:pt x="4076" y="750"/>
                  <a:pt x="3132" y="2326"/>
                  <a:pt x="3128" y="4264"/>
                </a:cubicBezTo>
                <a:cubicBezTo>
                  <a:pt x="3126" y="6233"/>
                  <a:pt x="4057" y="7815"/>
                  <a:pt x="5222" y="7817"/>
                </a:cubicBezTo>
                <a:cubicBezTo>
                  <a:pt x="6405" y="7818"/>
                  <a:pt x="7352" y="6248"/>
                  <a:pt x="7349" y="4279"/>
                </a:cubicBezTo>
                <a:cubicBezTo>
                  <a:pt x="7345" y="2327"/>
                  <a:pt x="6400" y="750"/>
                  <a:pt x="5231" y="750"/>
                </a:cubicBezTo>
                <a:close/>
                <a:moveTo>
                  <a:pt x="16266" y="750"/>
                </a:moveTo>
                <a:cubicBezTo>
                  <a:pt x="15097" y="750"/>
                  <a:pt x="14153" y="2327"/>
                  <a:pt x="14149" y="4279"/>
                </a:cubicBezTo>
                <a:cubicBezTo>
                  <a:pt x="14146" y="6248"/>
                  <a:pt x="15092" y="7818"/>
                  <a:pt x="16276" y="7817"/>
                </a:cubicBezTo>
                <a:cubicBezTo>
                  <a:pt x="17440" y="7815"/>
                  <a:pt x="18371" y="6233"/>
                  <a:pt x="18370" y="4264"/>
                </a:cubicBezTo>
                <a:cubicBezTo>
                  <a:pt x="18366" y="2326"/>
                  <a:pt x="17421" y="750"/>
                  <a:pt x="16266" y="750"/>
                </a:cubicBezTo>
                <a:close/>
                <a:moveTo>
                  <a:pt x="4203" y="8246"/>
                </a:moveTo>
                <a:cubicBezTo>
                  <a:pt x="4136" y="8246"/>
                  <a:pt x="4065" y="8259"/>
                  <a:pt x="3998" y="8278"/>
                </a:cubicBezTo>
                <a:cubicBezTo>
                  <a:pt x="3552" y="8401"/>
                  <a:pt x="3201" y="8931"/>
                  <a:pt x="2872" y="9410"/>
                </a:cubicBezTo>
                <a:cubicBezTo>
                  <a:pt x="1320" y="11660"/>
                  <a:pt x="411" y="14353"/>
                  <a:pt x="0" y="17852"/>
                </a:cubicBezTo>
                <a:lnTo>
                  <a:pt x="1592" y="17852"/>
                </a:lnTo>
                <a:cubicBezTo>
                  <a:pt x="1709" y="16852"/>
                  <a:pt x="1871" y="16162"/>
                  <a:pt x="2090" y="15415"/>
                </a:cubicBezTo>
                <a:cubicBezTo>
                  <a:pt x="2305" y="14681"/>
                  <a:pt x="2562" y="13927"/>
                  <a:pt x="2802" y="13213"/>
                </a:cubicBezTo>
                <a:cubicBezTo>
                  <a:pt x="2823" y="13228"/>
                  <a:pt x="2845" y="13213"/>
                  <a:pt x="2867" y="13229"/>
                </a:cubicBezTo>
                <a:cubicBezTo>
                  <a:pt x="2869" y="13270"/>
                  <a:pt x="2872" y="13407"/>
                  <a:pt x="2872" y="13447"/>
                </a:cubicBezTo>
                <a:cubicBezTo>
                  <a:pt x="2872" y="14651"/>
                  <a:pt x="2774" y="17852"/>
                  <a:pt x="2774" y="17852"/>
                </a:cubicBezTo>
                <a:lnTo>
                  <a:pt x="4631" y="17852"/>
                </a:lnTo>
                <a:cubicBezTo>
                  <a:pt x="4301" y="19101"/>
                  <a:pt x="4051" y="20600"/>
                  <a:pt x="3872" y="21600"/>
                </a:cubicBezTo>
                <a:lnTo>
                  <a:pt x="5939" y="21600"/>
                </a:lnTo>
                <a:cubicBezTo>
                  <a:pt x="6091" y="20850"/>
                  <a:pt x="6302" y="19619"/>
                  <a:pt x="6586" y="18648"/>
                </a:cubicBezTo>
                <a:cubicBezTo>
                  <a:pt x="6865" y="17695"/>
                  <a:pt x="7196" y="16827"/>
                  <a:pt x="7507" y="15899"/>
                </a:cubicBezTo>
                <a:cubicBezTo>
                  <a:pt x="7534" y="15918"/>
                  <a:pt x="7562" y="15957"/>
                  <a:pt x="7591" y="15977"/>
                </a:cubicBezTo>
                <a:cubicBezTo>
                  <a:pt x="7594" y="16032"/>
                  <a:pt x="7600" y="16018"/>
                  <a:pt x="7600" y="16071"/>
                </a:cubicBezTo>
                <a:cubicBezTo>
                  <a:pt x="7600" y="17635"/>
                  <a:pt x="7475" y="21600"/>
                  <a:pt x="7475" y="21600"/>
                </a:cubicBezTo>
                <a:lnTo>
                  <a:pt x="14060" y="21600"/>
                </a:lnTo>
                <a:cubicBezTo>
                  <a:pt x="14060" y="21600"/>
                  <a:pt x="13748" y="18214"/>
                  <a:pt x="13748" y="16961"/>
                </a:cubicBezTo>
                <a:cubicBezTo>
                  <a:pt x="13748" y="16774"/>
                  <a:pt x="13748" y="16589"/>
                  <a:pt x="13748" y="16290"/>
                </a:cubicBezTo>
                <a:cubicBezTo>
                  <a:pt x="13748" y="16425"/>
                  <a:pt x="14011" y="16613"/>
                  <a:pt x="14051" y="16711"/>
                </a:cubicBezTo>
                <a:cubicBezTo>
                  <a:pt x="14642" y="18261"/>
                  <a:pt x="15155" y="19851"/>
                  <a:pt x="15419" y="21600"/>
                </a:cubicBezTo>
                <a:lnTo>
                  <a:pt x="17495" y="21600"/>
                </a:lnTo>
                <a:cubicBezTo>
                  <a:pt x="17323" y="20600"/>
                  <a:pt x="17075" y="19101"/>
                  <a:pt x="16750" y="17852"/>
                </a:cubicBezTo>
                <a:lnTo>
                  <a:pt x="18831" y="17852"/>
                </a:lnTo>
                <a:cubicBezTo>
                  <a:pt x="18831" y="17852"/>
                  <a:pt x="18733" y="14644"/>
                  <a:pt x="18733" y="13439"/>
                </a:cubicBezTo>
                <a:cubicBezTo>
                  <a:pt x="18733" y="13399"/>
                  <a:pt x="18735" y="13286"/>
                  <a:pt x="18738" y="13244"/>
                </a:cubicBezTo>
                <a:cubicBezTo>
                  <a:pt x="18760" y="13229"/>
                  <a:pt x="18782" y="13212"/>
                  <a:pt x="18803" y="13197"/>
                </a:cubicBezTo>
                <a:cubicBezTo>
                  <a:pt x="19042" y="13911"/>
                  <a:pt x="19300" y="14689"/>
                  <a:pt x="19515" y="15423"/>
                </a:cubicBezTo>
                <a:cubicBezTo>
                  <a:pt x="19734" y="16170"/>
                  <a:pt x="19896" y="16852"/>
                  <a:pt x="20013" y="17852"/>
                </a:cubicBezTo>
                <a:lnTo>
                  <a:pt x="21600" y="17852"/>
                </a:lnTo>
                <a:cubicBezTo>
                  <a:pt x="21189" y="14353"/>
                  <a:pt x="20285" y="11660"/>
                  <a:pt x="18733" y="9410"/>
                </a:cubicBezTo>
                <a:cubicBezTo>
                  <a:pt x="18403" y="8931"/>
                  <a:pt x="18048" y="8433"/>
                  <a:pt x="17602" y="8309"/>
                </a:cubicBezTo>
                <a:cubicBezTo>
                  <a:pt x="17535" y="8291"/>
                  <a:pt x="17469" y="8262"/>
                  <a:pt x="17402" y="8262"/>
                </a:cubicBezTo>
                <a:cubicBezTo>
                  <a:pt x="17163" y="8261"/>
                  <a:pt x="16920" y="8255"/>
                  <a:pt x="16681" y="8254"/>
                </a:cubicBezTo>
                <a:lnTo>
                  <a:pt x="16783" y="8848"/>
                </a:lnTo>
                <a:cubicBezTo>
                  <a:pt x="16796" y="8925"/>
                  <a:pt x="16779" y="9010"/>
                  <a:pt x="16741" y="9059"/>
                </a:cubicBezTo>
                <a:lnTo>
                  <a:pt x="16606" y="9230"/>
                </a:lnTo>
                <a:lnTo>
                  <a:pt x="16755" y="11721"/>
                </a:lnTo>
                <a:cubicBezTo>
                  <a:pt x="16756" y="11733"/>
                  <a:pt x="16756" y="11749"/>
                  <a:pt x="16755" y="11761"/>
                </a:cubicBezTo>
                <a:lnTo>
                  <a:pt x="16420" y="14392"/>
                </a:lnTo>
                <a:cubicBezTo>
                  <a:pt x="16405" y="14513"/>
                  <a:pt x="16301" y="14513"/>
                  <a:pt x="16285" y="14392"/>
                </a:cubicBezTo>
                <a:lnTo>
                  <a:pt x="15945" y="11761"/>
                </a:lnTo>
                <a:cubicBezTo>
                  <a:pt x="15944" y="11749"/>
                  <a:pt x="15944" y="11733"/>
                  <a:pt x="15945" y="11721"/>
                </a:cubicBezTo>
                <a:lnTo>
                  <a:pt x="16089" y="9238"/>
                </a:lnTo>
                <a:lnTo>
                  <a:pt x="15959" y="9074"/>
                </a:lnTo>
                <a:cubicBezTo>
                  <a:pt x="15920" y="9023"/>
                  <a:pt x="15901" y="8942"/>
                  <a:pt x="15917" y="8863"/>
                </a:cubicBezTo>
                <a:lnTo>
                  <a:pt x="16043" y="8254"/>
                </a:lnTo>
                <a:cubicBezTo>
                  <a:pt x="15764" y="8254"/>
                  <a:pt x="15485" y="8261"/>
                  <a:pt x="15205" y="8262"/>
                </a:cubicBezTo>
                <a:cubicBezTo>
                  <a:pt x="14897" y="8264"/>
                  <a:pt x="14614" y="8431"/>
                  <a:pt x="14377" y="8762"/>
                </a:cubicBezTo>
                <a:cubicBezTo>
                  <a:pt x="14027" y="9248"/>
                  <a:pt x="13693" y="9771"/>
                  <a:pt x="13381" y="10324"/>
                </a:cubicBezTo>
                <a:cubicBezTo>
                  <a:pt x="13340" y="10266"/>
                  <a:pt x="13301" y="10201"/>
                  <a:pt x="13260" y="10144"/>
                </a:cubicBezTo>
                <a:cubicBezTo>
                  <a:pt x="12951" y="9714"/>
                  <a:pt x="12585" y="9537"/>
                  <a:pt x="12185" y="9535"/>
                </a:cubicBezTo>
                <a:cubicBezTo>
                  <a:pt x="11822" y="9534"/>
                  <a:pt x="11458" y="9543"/>
                  <a:pt x="11096" y="9543"/>
                </a:cubicBezTo>
                <a:lnTo>
                  <a:pt x="11254" y="10339"/>
                </a:lnTo>
                <a:cubicBezTo>
                  <a:pt x="11274" y="10441"/>
                  <a:pt x="11253" y="10555"/>
                  <a:pt x="11203" y="10620"/>
                </a:cubicBezTo>
                <a:lnTo>
                  <a:pt x="11035" y="10839"/>
                </a:lnTo>
                <a:lnTo>
                  <a:pt x="11221" y="14064"/>
                </a:lnTo>
                <a:cubicBezTo>
                  <a:pt x="11222" y="14080"/>
                  <a:pt x="11223" y="14096"/>
                  <a:pt x="11221" y="14111"/>
                </a:cubicBezTo>
                <a:lnTo>
                  <a:pt x="10774" y="17531"/>
                </a:lnTo>
                <a:cubicBezTo>
                  <a:pt x="10754" y="17688"/>
                  <a:pt x="10622" y="17688"/>
                  <a:pt x="10602" y="17531"/>
                </a:cubicBezTo>
                <a:lnTo>
                  <a:pt x="10165" y="14111"/>
                </a:lnTo>
                <a:cubicBezTo>
                  <a:pt x="10163" y="14096"/>
                  <a:pt x="10164" y="14080"/>
                  <a:pt x="10165" y="14064"/>
                </a:cubicBezTo>
                <a:lnTo>
                  <a:pt x="10360" y="10823"/>
                </a:lnTo>
                <a:lnTo>
                  <a:pt x="10183" y="10605"/>
                </a:lnTo>
                <a:cubicBezTo>
                  <a:pt x="10134" y="10542"/>
                  <a:pt x="10115" y="10432"/>
                  <a:pt x="10132" y="10331"/>
                </a:cubicBezTo>
                <a:lnTo>
                  <a:pt x="10262" y="9551"/>
                </a:lnTo>
                <a:cubicBezTo>
                  <a:pt x="9952" y="9551"/>
                  <a:pt x="9642" y="9549"/>
                  <a:pt x="9332" y="9551"/>
                </a:cubicBezTo>
                <a:cubicBezTo>
                  <a:pt x="9244" y="9551"/>
                  <a:pt x="9154" y="9574"/>
                  <a:pt x="9066" y="9597"/>
                </a:cubicBezTo>
                <a:cubicBezTo>
                  <a:pt x="8722" y="9693"/>
                  <a:pt x="8418" y="9900"/>
                  <a:pt x="8140" y="10183"/>
                </a:cubicBezTo>
                <a:cubicBezTo>
                  <a:pt x="7851" y="9682"/>
                  <a:pt x="7548" y="9207"/>
                  <a:pt x="7228" y="8762"/>
                </a:cubicBezTo>
                <a:cubicBezTo>
                  <a:pt x="6991" y="8431"/>
                  <a:pt x="6708" y="8264"/>
                  <a:pt x="6399" y="8262"/>
                </a:cubicBezTo>
                <a:cubicBezTo>
                  <a:pt x="6120" y="8261"/>
                  <a:pt x="5841" y="8254"/>
                  <a:pt x="5562" y="8254"/>
                </a:cubicBezTo>
                <a:lnTo>
                  <a:pt x="5683" y="8863"/>
                </a:lnTo>
                <a:cubicBezTo>
                  <a:pt x="5699" y="8942"/>
                  <a:pt x="5685" y="9023"/>
                  <a:pt x="5646" y="9074"/>
                </a:cubicBezTo>
                <a:lnTo>
                  <a:pt x="5515" y="9238"/>
                </a:lnTo>
                <a:lnTo>
                  <a:pt x="5659" y="11721"/>
                </a:lnTo>
                <a:cubicBezTo>
                  <a:pt x="5660" y="11733"/>
                  <a:pt x="5661" y="11749"/>
                  <a:pt x="5659" y="11761"/>
                </a:cubicBezTo>
                <a:lnTo>
                  <a:pt x="5315" y="14392"/>
                </a:lnTo>
                <a:cubicBezTo>
                  <a:pt x="5299" y="14513"/>
                  <a:pt x="5195" y="14505"/>
                  <a:pt x="5180" y="14384"/>
                </a:cubicBezTo>
                <a:lnTo>
                  <a:pt x="4845" y="11761"/>
                </a:lnTo>
                <a:cubicBezTo>
                  <a:pt x="4844" y="11749"/>
                  <a:pt x="4844" y="11733"/>
                  <a:pt x="4845" y="11721"/>
                </a:cubicBezTo>
                <a:lnTo>
                  <a:pt x="4999" y="9230"/>
                </a:lnTo>
                <a:lnTo>
                  <a:pt x="4859" y="9059"/>
                </a:lnTo>
                <a:cubicBezTo>
                  <a:pt x="4821" y="9010"/>
                  <a:pt x="4804" y="8925"/>
                  <a:pt x="4817" y="8848"/>
                </a:cubicBezTo>
                <a:lnTo>
                  <a:pt x="4919" y="8246"/>
                </a:lnTo>
                <a:cubicBezTo>
                  <a:pt x="4680" y="8247"/>
                  <a:pt x="4442" y="8245"/>
                  <a:pt x="4203" y="8246"/>
                </a:cubicBezTo>
                <a:close/>
                <a:moveTo>
                  <a:pt x="6302" y="11354"/>
                </a:moveTo>
                <a:lnTo>
                  <a:pt x="7242" y="11354"/>
                </a:lnTo>
                <a:cubicBezTo>
                  <a:pt x="7185" y="11604"/>
                  <a:pt x="7134" y="11604"/>
                  <a:pt x="7079" y="11604"/>
                </a:cubicBezTo>
                <a:lnTo>
                  <a:pt x="6302" y="11604"/>
                </a:lnTo>
                <a:cubicBezTo>
                  <a:pt x="6302" y="11604"/>
                  <a:pt x="6302" y="11354"/>
                  <a:pt x="6302" y="11354"/>
                </a:cubicBezTo>
                <a:close/>
                <a:moveTo>
                  <a:pt x="17174" y="11354"/>
                </a:moveTo>
                <a:lnTo>
                  <a:pt x="18365" y="11354"/>
                </a:lnTo>
                <a:cubicBezTo>
                  <a:pt x="18365" y="11354"/>
                  <a:pt x="18365" y="11604"/>
                  <a:pt x="18365" y="11604"/>
                </a:cubicBezTo>
                <a:lnTo>
                  <a:pt x="17174" y="11604"/>
                </a:lnTo>
                <a:lnTo>
                  <a:pt x="17174" y="11354"/>
                </a:lnTo>
                <a:close/>
                <a:moveTo>
                  <a:pt x="11663" y="13853"/>
                </a:moveTo>
                <a:lnTo>
                  <a:pt x="12855" y="13853"/>
                </a:lnTo>
                <a:cubicBezTo>
                  <a:pt x="12855" y="13853"/>
                  <a:pt x="12855" y="14103"/>
                  <a:pt x="12855" y="14103"/>
                </a:cubicBezTo>
                <a:lnTo>
                  <a:pt x="11663" y="14103"/>
                </a:lnTo>
                <a:lnTo>
                  <a:pt x="11663" y="13853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Shape 66">
            <a:extLst>
              <a:ext uri="{FF2B5EF4-FFF2-40B4-BE49-F238E27FC236}">
                <a16:creationId xmlns:a16="http://schemas.microsoft.com/office/drawing/2014/main" id="{F141CE12-C7C1-3349-CBFB-A187F4FDA25A}"/>
              </a:ext>
            </a:extLst>
          </p:cNvPr>
          <p:cNvSpPr/>
          <p:nvPr/>
        </p:nvSpPr>
        <p:spPr>
          <a:xfrm>
            <a:off x="11515428" y="3042614"/>
            <a:ext cx="277988" cy="261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484" extrusionOk="0">
                <a:moveTo>
                  <a:pt x="16920" y="16"/>
                </a:moveTo>
                <a:lnTo>
                  <a:pt x="12342" y="1300"/>
                </a:lnTo>
                <a:cubicBezTo>
                  <a:pt x="12269" y="1320"/>
                  <a:pt x="12128" y="1354"/>
                  <a:pt x="12128" y="1405"/>
                </a:cubicBezTo>
                <a:lnTo>
                  <a:pt x="12128" y="1293"/>
                </a:lnTo>
                <a:cubicBezTo>
                  <a:pt x="12128" y="979"/>
                  <a:pt x="11954" y="630"/>
                  <a:pt x="11682" y="630"/>
                </a:cubicBezTo>
                <a:lnTo>
                  <a:pt x="6993" y="630"/>
                </a:lnTo>
                <a:cubicBezTo>
                  <a:pt x="6721" y="630"/>
                  <a:pt x="6455" y="979"/>
                  <a:pt x="6455" y="1293"/>
                </a:cubicBezTo>
                <a:lnTo>
                  <a:pt x="6455" y="20918"/>
                </a:lnTo>
                <a:cubicBezTo>
                  <a:pt x="6455" y="21232"/>
                  <a:pt x="6721" y="21390"/>
                  <a:pt x="6993" y="21390"/>
                </a:cubicBezTo>
                <a:lnTo>
                  <a:pt x="11682" y="21390"/>
                </a:lnTo>
                <a:cubicBezTo>
                  <a:pt x="11954" y="21390"/>
                  <a:pt x="12128" y="21232"/>
                  <a:pt x="12128" y="20918"/>
                </a:cubicBezTo>
                <a:lnTo>
                  <a:pt x="12128" y="2788"/>
                </a:lnTo>
                <a:lnTo>
                  <a:pt x="16004" y="21052"/>
                </a:lnTo>
                <a:cubicBezTo>
                  <a:pt x="16068" y="21357"/>
                  <a:pt x="16344" y="21542"/>
                  <a:pt x="16609" y="21468"/>
                </a:cubicBezTo>
                <a:lnTo>
                  <a:pt x="21169" y="20191"/>
                </a:lnTo>
                <a:cubicBezTo>
                  <a:pt x="21433" y="20117"/>
                  <a:pt x="21600" y="19805"/>
                  <a:pt x="21536" y="19500"/>
                </a:cubicBezTo>
                <a:lnTo>
                  <a:pt x="17513" y="439"/>
                </a:lnTo>
                <a:cubicBezTo>
                  <a:pt x="17449" y="134"/>
                  <a:pt x="17185" y="-58"/>
                  <a:pt x="16920" y="16"/>
                </a:cubicBezTo>
                <a:close/>
                <a:moveTo>
                  <a:pt x="495" y="679"/>
                </a:moveTo>
                <a:cubicBezTo>
                  <a:pt x="223" y="679"/>
                  <a:pt x="0" y="936"/>
                  <a:pt x="0" y="1250"/>
                </a:cubicBezTo>
                <a:lnTo>
                  <a:pt x="0" y="20868"/>
                </a:lnTo>
                <a:cubicBezTo>
                  <a:pt x="0" y="21182"/>
                  <a:pt x="223" y="21440"/>
                  <a:pt x="495" y="21440"/>
                </a:cubicBezTo>
                <a:lnTo>
                  <a:pt x="5178" y="21440"/>
                </a:lnTo>
                <a:cubicBezTo>
                  <a:pt x="5450" y="21440"/>
                  <a:pt x="5673" y="21182"/>
                  <a:pt x="5673" y="20868"/>
                </a:cubicBezTo>
                <a:cubicBezTo>
                  <a:pt x="5673" y="20868"/>
                  <a:pt x="5673" y="1250"/>
                  <a:pt x="5673" y="1250"/>
                </a:cubicBezTo>
                <a:cubicBezTo>
                  <a:pt x="5673" y="936"/>
                  <a:pt x="5450" y="679"/>
                  <a:pt x="5178" y="679"/>
                </a:cubicBezTo>
                <a:lnTo>
                  <a:pt x="495" y="679"/>
                </a:lnTo>
                <a:close/>
                <a:moveTo>
                  <a:pt x="16725" y="1469"/>
                </a:moveTo>
                <a:lnTo>
                  <a:pt x="18394" y="9360"/>
                </a:lnTo>
                <a:cubicBezTo>
                  <a:pt x="18394" y="9360"/>
                  <a:pt x="14781" y="10375"/>
                  <a:pt x="14781" y="10375"/>
                </a:cubicBezTo>
                <a:lnTo>
                  <a:pt x="13112" y="2477"/>
                </a:lnTo>
                <a:lnTo>
                  <a:pt x="16725" y="1469"/>
                </a:lnTo>
                <a:close/>
                <a:moveTo>
                  <a:pt x="7433" y="1984"/>
                </a:moveTo>
                <a:lnTo>
                  <a:pt x="11150" y="1984"/>
                </a:lnTo>
                <a:cubicBezTo>
                  <a:pt x="11150" y="1984"/>
                  <a:pt x="11150" y="10107"/>
                  <a:pt x="11150" y="10107"/>
                </a:cubicBezTo>
                <a:lnTo>
                  <a:pt x="7433" y="10107"/>
                </a:lnTo>
                <a:lnTo>
                  <a:pt x="7433" y="1984"/>
                </a:lnTo>
                <a:close/>
                <a:moveTo>
                  <a:pt x="978" y="2033"/>
                </a:moveTo>
                <a:lnTo>
                  <a:pt x="4695" y="2033"/>
                </a:lnTo>
                <a:cubicBezTo>
                  <a:pt x="4695" y="2033"/>
                  <a:pt x="4695" y="10157"/>
                  <a:pt x="4695" y="10157"/>
                </a:cubicBezTo>
                <a:lnTo>
                  <a:pt x="978" y="10157"/>
                </a:lnTo>
                <a:lnTo>
                  <a:pt x="978" y="2033"/>
                </a:lnTo>
                <a:close/>
                <a:moveTo>
                  <a:pt x="16658" y="2936"/>
                </a:moveTo>
                <a:lnTo>
                  <a:pt x="13693" y="3768"/>
                </a:lnTo>
                <a:lnTo>
                  <a:pt x="13821" y="4388"/>
                </a:lnTo>
                <a:lnTo>
                  <a:pt x="16786" y="3556"/>
                </a:lnTo>
                <a:cubicBezTo>
                  <a:pt x="16786" y="3556"/>
                  <a:pt x="16658" y="2936"/>
                  <a:pt x="16658" y="2936"/>
                </a:cubicBezTo>
                <a:close/>
                <a:moveTo>
                  <a:pt x="1369" y="3387"/>
                </a:moveTo>
                <a:lnTo>
                  <a:pt x="1369" y="4064"/>
                </a:lnTo>
                <a:lnTo>
                  <a:pt x="4303" y="4064"/>
                </a:lnTo>
                <a:cubicBezTo>
                  <a:pt x="4303" y="4064"/>
                  <a:pt x="4303" y="3387"/>
                  <a:pt x="4303" y="3387"/>
                </a:cubicBezTo>
                <a:lnTo>
                  <a:pt x="1369" y="3387"/>
                </a:lnTo>
                <a:close/>
                <a:moveTo>
                  <a:pt x="7825" y="3387"/>
                </a:moveTo>
                <a:lnTo>
                  <a:pt x="7825" y="4064"/>
                </a:lnTo>
                <a:lnTo>
                  <a:pt x="10759" y="4064"/>
                </a:lnTo>
                <a:cubicBezTo>
                  <a:pt x="10759" y="4064"/>
                  <a:pt x="10759" y="3387"/>
                  <a:pt x="10759" y="3387"/>
                </a:cubicBezTo>
                <a:lnTo>
                  <a:pt x="7825" y="3387"/>
                </a:lnTo>
                <a:close/>
                <a:moveTo>
                  <a:pt x="16853" y="4064"/>
                </a:moveTo>
                <a:lnTo>
                  <a:pt x="13888" y="4896"/>
                </a:lnTo>
                <a:lnTo>
                  <a:pt x="14017" y="5517"/>
                </a:lnTo>
                <a:lnTo>
                  <a:pt x="16982" y="4685"/>
                </a:lnTo>
                <a:cubicBezTo>
                  <a:pt x="16982" y="4685"/>
                  <a:pt x="16853" y="4064"/>
                  <a:pt x="16853" y="4064"/>
                </a:cubicBezTo>
                <a:close/>
                <a:moveTo>
                  <a:pt x="1369" y="4515"/>
                </a:moveTo>
                <a:lnTo>
                  <a:pt x="1369" y="5192"/>
                </a:lnTo>
                <a:lnTo>
                  <a:pt x="4303" y="5192"/>
                </a:lnTo>
                <a:cubicBezTo>
                  <a:pt x="4303" y="5192"/>
                  <a:pt x="4303" y="4515"/>
                  <a:pt x="4303" y="4515"/>
                </a:cubicBezTo>
                <a:lnTo>
                  <a:pt x="1369" y="4515"/>
                </a:lnTo>
                <a:close/>
                <a:moveTo>
                  <a:pt x="7825" y="4515"/>
                </a:moveTo>
                <a:lnTo>
                  <a:pt x="7825" y="5192"/>
                </a:lnTo>
                <a:lnTo>
                  <a:pt x="10759" y="5192"/>
                </a:lnTo>
                <a:cubicBezTo>
                  <a:pt x="10759" y="5192"/>
                  <a:pt x="10759" y="4515"/>
                  <a:pt x="10759" y="4515"/>
                </a:cubicBezTo>
                <a:lnTo>
                  <a:pt x="7825" y="4515"/>
                </a:lnTo>
                <a:close/>
                <a:moveTo>
                  <a:pt x="17049" y="4967"/>
                </a:moveTo>
                <a:lnTo>
                  <a:pt x="14084" y="5799"/>
                </a:lnTo>
                <a:lnTo>
                  <a:pt x="14212" y="6419"/>
                </a:lnTo>
                <a:lnTo>
                  <a:pt x="17177" y="5587"/>
                </a:lnTo>
                <a:cubicBezTo>
                  <a:pt x="17177" y="5587"/>
                  <a:pt x="17049" y="4967"/>
                  <a:pt x="17049" y="4967"/>
                </a:cubicBezTo>
                <a:close/>
                <a:moveTo>
                  <a:pt x="1369" y="5644"/>
                </a:moveTo>
                <a:lnTo>
                  <a:pt x="1369" y="6321"/>
                </a:lnTo>
                <a:lnTo>
                  <a:pt x="4303" y="6321"/>
                </a:lnTo>
                <a:cubicBezTo>
                  <a:pt x="4303" y="6321"/>
                  <a:pt x="4303" y="5644"/>
                  <a:pt x="4303" y="5644"/>
                </a:cubicBezTo>
                <a:lnTo>
                  <a:pt x="1369" y="5644"/>
                </a:lnTo>
                <a:close/>
                <a:moveTo>
                  <a:pt x="7825" y="5644"/>
                </a:moveTo>
                <a:lnTo>
                  <a:pt x="7825" y="6321"/>
                </a:lnTo>
                <a:lnTo>
                  <a:pt x="10759" y="6321"/>
                </a:lnTo>
                <a:cubicBezTo>
                  <a:pt x="10759" y="6321"/>
                  <a:pt x="10759" y="5644"/>
                  <a:pt x="10759" y="5644"/>
                </a:cubicBezTo>
                <a:lnTo>
                  <a:pt x="7825" y="5644"/>
                </a:lnTo>
                <a:close/>
                <a:moveTo>
                  <a:pt x="18491" y="16306"/>
                </a:moveTo>
                <a:cubicBezTo>
                  <a:pt x="19013" y="16404"/>
                  <a:pt x="19459" y="16854"/>
                  <a:pt x="19592" y="17483"/>
                </a:cubicBezTo>
                <a:cubicBezTo>
                  <a:pt x="19769" y="18323"/>
                  <a:pt x="19323" y="19169"/>
                  <a:pt x="18595" y="19373"/>
                </a:cubicBezTo>
                <a:cubicBezTo>
                  <a:pt x="17868" y="19578"/>
                  <a:pt x="17134" y="19063"/>
                  <a:pt x="16957" y="18224"/>
                </a:cubicBezTo>
                <a:cubicBezTo>
                  <a:pt x="16780" y="17385"/>
                  <a:pt x="17226" y="16538"/>
                  <a:pt x="17954" y="16334"/>
                </a:cubicBezTo>
                <a:cubicBezTo>
                  <a:pt x="18135" y="16283"/>
                  <a:pt x="18318" y="16273"/>
                  <a:pt x="18491" y="16306"/>
                </a:cubicBezTo>
                <a:close/>
                <a:moveTo>
                  <a:pt x="9341" y="16856"/>
                </a:moveTo>
                <a:cubicBezTo>
                  <a:pt x="10089" y="16856"/>
                  <a:pt x="10698" y="17558"/>
                  <a:pt x="10698" y="18421"/>
                </a:cubicBezTo>
                <a:cubicBezTo>
                  <a:pt x="10698" y="19285"/>
                  <a:pt x="10089" y="19987"/>
                  <a:pt x="9341" y="19987"/>
                </a:cubicBezTo>
                <a:cubicBezTo>
                  <a:pt x="8592" y="19987"/>
                  <a:pt x="7983" y="19285"/>
                  <a:pt x="7983" y="18421"/>
                </a:cubicBezTo>
                <a:cubicBezTo>
                  <a:pt x="7983" y="17558"/>
                  <a:pt x="8592" y="16856"/>
                  <a:pt x="9341" y="16856"/>
                </a:cubicBezTo>
                <a:close/>
                <a:moveTo>
                  <a:pt x="2885" y="16912"/>
                </a:moveTo>
                <a:cubicBezTo>
                  <a:pt x="3634" y="16912"/>
                  <a:pt x="4242" y="17614"/>
                  <a:pt x="4242" y="18478"/>
                </a:cubicBezTo>
                <a:cubicBezTo>
                  <a:pt x="4242" y="19342"/>
                  <a:pt x="3634" y="20036"/>
                  <a:pt x="2885" y="20036"/>
                </a:cubicBezTo>
                <a:cubicBezTo>
                  <a:pt x="2137" y="20036"/>
                  <a:pt x="1528" y="19342"/>
                  <a:pt x="1528" y="18478"/>
                </a:cubicBezTo>
                <a:cubicBezTo>
                  <a:pt x="1528" y="17614"/>
                  <a:pt x="2137" y="16912"/>
                  <a:pt x="2885" y="16912"/>
                </a:cubicBezTo>
                <a:close/>
                <a:moveTo>
                  <a:pt x="18461" y="17166"/>
                </a:moveTo>
                <a:cubicBezTo>
                  <a:pt x="18366" y="17148"/>
                  <a:pt x="18267" y="17145"/>
                  <a:pt x="18167" y="17173"/>
                </a:cubicBezTo>
                <a:cubicBezTo>
                  <a:pt x="17771" y="17285"/>
                  <a:pt x="17527" y="17752"/>
                  <a:pt x="17623" y="18210"/>
                </a:cubicBezTo>
                <a:cubicBezTo>
                  <a:pt x="17720" y="18668"/>
                  <a:pt x="18125" y="18949"/>
                  <a:pt x="18522" y="18837"/>
                </a:cubicBezTo>
                <a:cubicBezTo>
                  <a:pt x="18919" y="18726"/>
                  <a:pt x="19163" y="18259"/>
                  <a:pt x="19066" y="17801"/>
                </a:cubicBezTo>
                <a:cubicBezTo>
                  <a:pt x="18994" y="17457"/>
                  <a:pt x="18745" y="17220"/>
                  <a:pt x="18461" y="17166"/>
                </a:cubicBezTo>
                <a:close/>
                <a:moveTo>
                  <a:pt x="2891" y="17603"/>
                </a:moveTo>
                <a:cubicBezTo>
                  <a:pt x="2483" y="17603"/>
                  <a:pt x="2152" y="17985"/>
                  <a:pt x="2152" y="18457"/>
                </a:cubicBezTo>
                <a:cubicBezTo>
                  <a:pt x="2152" y="18928"/>
                  <a:pt x="2483" y="19310"/>
                  <a:pt x="2891" y="19310"/>
                </a:cubicBezTo>
                <a:cubicBezTo>
                  <a:pt x="3300" y="19310"/>
                  <a:pt x="3631" y="18928"/>
                  <a:pt x="3631" y="18457"/>
                </a:cubicBezTo>
                <a:cubicBezTo>
                  <a:pt x="3631" y="17985"/>
                  <a:pt x="3300" y="17603"/>
                  <a:pt x="2891" y="17603"/>
                </a:cubicBezTo>
                <a:close/>
                <a:moveTo>
                  <a:pt x="9347" y="17603"/>
                </a:moveTo>
                <a:cubicBezTo>
                  <a:pt x="8938" y="17603"/>
                  <a:pt x="8607" y="17985"/>
                  <a:pt x="8607" y="18457"/>
                </a:cubicBezTo>
                <a:cubicBezTo>
                  <a:pt x="8607" y="18928"/>
                  <a:pt x="8938" y="19310"/>
                  <a:pt x="9347" y="19310"/>
                </a:cubicBezTo>
                <a:cubicBezTo>
                  <a:pt x="9755" y="19310"/>
                  <a:pt x="10086" y="18928"/>
                  <a:pt x="10086" y="18457"/>
                </a:cubicBezTo>
                <a:cubicBezTo>
                  <a:pt x="10086" y="17985"/>
                  <a:pt x="9755" y="17603"/>
                  <a:pt x="9347" y="1760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Shape 174">
            <a:extLst>
              <a:ext uri="{FF2B5EF4-FFF2-40B4-BE49-F238E27FC236}">
                <a16:creationId xmlns:a16="http://schemas.microsoft.com/office/drawing/2014/main" id="{7D818CFD-BF15-2546-ED79-BC02A2EC6CC0}"/>
              </a:ext>
            </a:extLst>
          </p:cNvPr>
          <p:cNvSpPr/>
          <p:nvPr/>
        </p:nvSpPr>
        <p:spPr>
          <a:xfrm>
            <a:off x="9336456" y="4205184"/>
            <a:ext cx="207808" cy="257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10800" y="1549"/>
                </a:moveTo>
                <a:cubicBezTo>
                  <a:pt x="14026" y="1549"/>
                  <a:pt x="16870" y="3213"/>
                  <a:pt x="18527" y="5723"/>
                </a:cubicBezTo>
                <a:lnTo>
                  <a:pt x="18201" y="5723"/>
                </a:lnTo>
                <a:lnTo>
                  <a:pt x="18010" y="5532"/>
                </a:lnTo>
                <a:lnTo>
                  <a:pt x="16892" y="5532"/>
                </a:lnTo>
                <a:lnTo>
                  <a:pt x="16517" y="5157"/>
                </a:lnTo>
                <a:lnTo>
                  <a:pt x="15017" y="5157"/>
                </a:lnTo>
                <a:lnTo>
                  <a:pt x="14642" y="5532"/>
                </a:lnTo>
                <a:lnTo>
                  <a:pt x="14267" y="5532"/>
                </a:lnTo>
                <a:lnTo>
                  <a:pt x="13892" y="5907"/>
                </a:lnTo>
                <a:lnTo>
                  <a:pt x="12392" y="5907"/>
                </a:lnTo>
                <a:lnTo>
                  <a:pt x="12208" y="6092"/>
                </a:lnTo>
                <a:lnTo>
                  <a:pt x="12017" y="5907"/>
                </a:lnTo>
                <a:lnTo>
                  <a:pt x="10517" y="5907"/>
                </a:lnTo>
                <a:lnTo>
                  <a:pt x="9583" y="6841"/>
                </a:lnTo>
                <a:lnTo>
                  <a:pt x="9767" y="7032"/>
                </a:lnTo>
                <a:lnTo>
                  <a:pt x="9767" y="7407"/>
                </a:lnTo>
                <a:lnTo>
                  <a:pt x="9392" y="7782"/>
                </a:lnTo>
                <a:lnTo>
                  <a:pt x="9017" y="7782"/>
                </a:lnTo>
                <a:lnTo>
                  <a:pt x="8833" y="7966"/>
                </a:lnTo>
                <a:lnTo>
                  <a:pt x="9017" y="8157"/>
                </a:lnTo>
                <a:lnTo>
                  <a:pt x="9017" y="8532"/>
                </a:lnTo>
                <a:lnTo>
                  <a:pt x="8268" y="8532"/>
                </a:lnTo>
                <a:lnTo>
                  <a:pt x="8083" y="8716"/>
                </a:lnTo>
                <a:lnTo>
                  <a:pt x="8083" y="9091"/>
                </a:lnTo>
                <a:lnTo>
                  <a:pt x="8274" y="9282"/>
                </a:lnTo>
                <a:lnTo>
                  <a:pt x="8649" y="9282"/>
                </a:lnTo>
                <a:lnTo>
                  <a:pt x="9392" y="8532"/>
                </a:lnTo>
                <a:lnTo>
                  <a:pt x="9767" y="8532"/>
                </a:lnTo>
                <a:lnTo>
                  <a:pt x="9958" y="8341"/>
                </a:lnTo>
                <a:lnTo>
                  <a:pt x="10333" y="8716"/>
                </a:lnTo>
                <a:lnTo>
                  <a:pt x="10517" y="8532"/>
                </a:lnTo>
                <a:lnTo>
                  <a:pt x="10892" y="8907"/>
                </a:lnTo>
                <a:lnTo>
                  <a:pt x="11267" y="8907"/>
                </a:lnTo>
                <a:lnTo>
                  <a:pt x="11642" y="9282"/>
                </a:lnTo>
                <a:lnTo>
                  <a:pt x="12392" y="9282"/>
                </a:lnTo>
                <a:lnTo>
                  <a:pt x="12392" y="9657"/>
                </a:lnTo>
                <a:lnTo>
                  <a:pt x="12208" y="9841"/>
                </a:lnTo>
                <a:lnTo>
                  <a:pt x="11458" y="9841"/>
                </a:lnTo>
                <a:lnTo>
                  <a:pt x="11267" y="9657"/>
                </a:lnTo>
                <a:lnTo>
                  <a:pt x="10892" y="9657"/>
                </a:lnTo>
                <a:lnTo>
                  <a:pt x="10708" y="9841"/>
                </a:lnTo>
                <a:lnTo>
                  <a:pt x="10517" y="9657"/>
                </a:lnTo>
                <a:lnTo>
                  <a:pt x="10142" y="9657"/>
                </a:lnTo>
                <a:lnTo>
                  <a:pt x="9767" y="9282"/>
                </a:lnTo>
                <a:lnTo>
                  <a:pt x="9017" y="9282"/>
                </a:lnTo>
                <a:lnTo>
                  <a:pt x="8833" y="9466"/>
                </a:lnTo>
                <a:lnTo>
                  <a:pt x="8458" y="9466"/>
                </a:lnTo>
                <a:lnTo>
                  <a:pt x="7524" y="10400"/>
                </a:lnTo>
                <a:lnTo>
                  <a:pt x="7524" y="11900"/>
                </a:lnTo>
                <a:lnTo>
                  <a:pt x="8274" y="12650"/>
                </a:lnTo>
                <a:lnTo>
                  <a:pt x="9017" y="12650"/>
                </a:lnTo>
                <a:lnTo>
                  <a:pt x="9208" y="12466"/>
                </a:lnTo>
                <a:lnTo>
                  <a:pt x="9583" y="12466"/>
                </a:lnTo>
                <a:lnTo>
                  <a:pt x="9767" y="12650"/>
                </a:lnTo>
                <a:lnTo>
                  <a:pt x="9767" y="13400"/>
                </a:lnTo>
                <a:lnTo>
                  <a:pt x="10333" y="13966"/>
                </a:lnTo>
                <a:lnTo>
                  <a:pt x="10333" y="14334"/>
                </a:lnTo>
                <a:lnTo>
                  <a:pt x="10142" y="14525"/>
                </a:lnTo>
                <a:lnTo>
                  <a:pt x="10142" y="15275"/>
                </a:lnTo>
                <a:lnTo>
                  <a:pt x="10333" y="15459"/>
                </a:lnTo>
                <a:lnTo>
                  <a:pt x="10333" y="15834"/>
                </a:lnTo>
                <a:lnTo>
                  <a:pt x="10517" y="16025"/>
                </a:lnTo>
                <a:lnTo>
                  <a:pt x="10517" y="16400"/>
                </a:lnTo>
                <a:lnTo>
                  <a:pt x="10892" y="16775"/>
                </a:lnTo>
                <a:lnTo>
                  <a:pt x="11267" y="16775"/>
                </a:lnTo>
                <a:lnTo>
                  <a:pt x="12017" y="16025"/>
                </a:lnTo>
                <a:lnTo>
                  <a:pt x="12017" y="15650"/>
                </a:lnTo>
                <a:lnTo>
                  <a:pt x="12958" y="14709"/>
                </a:lnTo>
                <a:lnTo>
                  <a:pt x="12958" y="14334"/>
                </a:lnTo>
                <a:lnTo>
                  <a:pt x="12767" y="14150"/>
                </a:lnTo>
                <a:lnTo>
                  <a:pt x="12767" y="13400"/>
                </a:lnTo>
                <a:lnTo>
                  <a:pt x="13892" y="12275"/>
                </a:lnTo>
                <a:lnTo>
                  <a:pt x="13892" y="11900"/>
                </a:lnTo>
                <a:lnTo>
                  <a:pt x="13142" y="11900"/>
                </a:lnTo>
                <a:lnTo>
                  <a:pt x="12767" y="11525"/>
                </a:lnTo>
                <a:lnTo>
                  <a:pt x="12767" y="11150"/>
                </a:lnTo>
                <a:lnTo>
                  <a:pt x="12208" y="10591"/>
                </a:lnTo>
                <a:lnTo>
                  <a:pt x="12208" y="10216"/>
                </a:lnTo>
                <a:lnTo>
                  <a:pt x="12392" y="10032"/>
                </a:lnTo>
                <a:lnTo>
                  <a:pt x="12392" y="10400"/>
                </a:lnTo>
                <a:lnTo>
                  <a:pt x="13142" y="11150"/>
                </a:lnTo>
                <a:lnTo>
                  <a:pt x="13142" y="11525"/>
                </a:lnTo>
                <a:lnTo>
                  <a:pt x="13326" y="11716"/>
                </a:lnTo>
                <a:lnTo>
                  <a:pt x="13517" y="11525"/>
                </a:lnTo>
                <a:lnTo>
                  <a:pt x="13892" y="11525"/>
                </a:lnTo>
                <a:lnTo>
                  <a:pt x="14642" y="10775"/>
                </a:lnTo>
                <a:lnTo>
                  <a:pt x="14267" y="10400"/>
                </a:lnTo>
                <a:lnTo>
                  <a:pt x="13892" y="10400"/>
                </a:lnTo>
                <a:lnTo>
                  <a:pt x="13517" y="10032"/>
                </a:lnTo>
                <a:lnTo>
                  <a:pt x="13701" y="9841"/>
                </a:lnTo>
                <a:lnTo>
                  <a:pt x="14076" y="10216"/>
                </a:lnTo>
                <a:lnTo>
                  <a:pt x="14451" y="10216"/>
                </a:lnTo>
                <a:lnTo>
                  <a:pt x="14642" y="10400"/>
                </a:lnTo>
                <a:lnTo>
                  <a:pt x="15392" y="10400"/>
                </a:lnTo>
                <a:lnTo>
                  <a:pt x="15951" y="10966"/>
                </a:lnTo>
                <a:lnTo>
                  <a:pt x="15951" y="11341"/>
                </a:lnTo>
                <a:lnTo>
                  <a:pt x="16326" y="11716"/>
                </a:lnTo>
                <a:lnTo>
                  <a:pt x="16326" y="12091"/>
                </a:lnTo>
                <a:lnTo>
                  <a:pt x="16517" y="12275"/>
                </a:lnTo>
                <a:lnTo>
                  <a:pt x="16701" y="12091"/>
                </a:lnTo>
                <a:lnTo>
                  <a:pt x="16701" y="11341"/>
                </a:lnTo>
                <a:lnTo>
                  <a:pt x="17266" y="10775"/>
                </a:lnTo>
                <a:lnTo>
                  <a:pt x="17641" y="10775"/>
                </a:lnTo>
                <a:lnTo>
                  <a:pt x="18385" y="11525"/>
                </a:lnTo>
                <a:lnTo>
                  <a:pt x="18385" y="12275"/>
                </a:lnTo>
                <a:lnTo>
                  <a:pt x="19135" y="13025"/>
                </a:lnTo>
                <a:lnTo>
                  <a:pt x="19135" y="12650"/>
                </a:lnTo>
                <a:lnTo>
                  <a:pt x="18576" y="12091"/>
                </a:lnTo>
                <a:lnTo>
                  <a:pt x="18760" y="11900"/>
                </a:lnTo>
                <a:lnTo>
                  <a:pt x="19135" y="12275"/>
                </a:lnTo>
                <a:lnTo>
                  <a:pt x="19510" y="11900"/>
                </a:lnTo>
                <a:lnTo>
                  <a:pt x="19510" y="11525"/>
                </a:lnTo>
                <a:lnTo>
                  <a:pt x="19135" y="11150"/>
                </a:lnTo>
                <a:lnTo>
                  <a:pt x="19510" y="10775"/>
                </a:lnTo>
                <a:lnTo>
                  <a:pt x="19885" y="10775"/>
                </a:lnTo>
                <a:lnTo>
                  <a:pt x="20045" y="10616"/>
                </a:lnTo>
                <a:cubicBezTo>
                  <a:pt x="20046" y="10676"/>
                  <a:pt x="20051" y="10739"/>
                  <a:pt x="20051" y="10800"/>
                </a:cubicBezTo>
                <a:cubicBezTo>
                  <a:pt x="20051" y="11841"/>
                  <a:pt x="19878" y="12841"/>
                  <a:pt x="19559" y="13775"/>
                </a:cubicBezTo>
                <a:lnTo>
                  <a:pt x="19510" y="13775"/>
                </a:lnTo>
                <a:lnTo>
                  <a:pt x="18385" y="12650"/>
                </a:lnTo>
                <a:lnTo>
                  <a:pt x="18385" y="13025"/>
                </a:lnTo>
                <a:lnTo>
                  <a:pt x="19326" y="13966"/>
                </a:lnTo>
                <a:lnTo>
                  <a:pt x="19492" y="13966"/>
                </a:lnTo>
                <a:cubicBezTo>
                  <a:pt x="18197" y="17514"/>
                  <a:pt x="14791" y="20051"/>
                  <a:pt x="10800" y="20051"/>
                </a:cubicBezTo>
                <a:cubicBezTo>
                  <a:pt x="7991" y="20051"/>
                  <a:pt x="5472" y="18794"/>
                  <a:pt x="3774" y="16812"/>
                </a:cubicBezTo>
                <a:lnTo>
                  <a:pt x="3774" y="16775"/>
                </a:lnTo>
                <a:lnTo>
                  <a:pt x="4524" y="16025"/>
                </a:lnTo>
                <a:lnTo>
                  <a:pt x="4524" y="15650"/>
                </a:lnTo>
                <a:lnTo>
                  <a:pt x="5274" y="14900"/>
                </a:lnTo>
                <a:lnTo>
                  <a:pt x="5274" y="14525"/>
                </a:lnTo>
                <a:lnTo>
                  <a:pt x="5649" y="14150"/>
                </a:lnTo>
                <a:lnTo>
                  <a:pt x="5649" y="13775"/>
                </a:lnTo>
                <a:lnTo>
                  <a:pt x="5274" y="13400"/>
                </a:lnTo>
                <a:lnTo>
                  <a:pt x="4899" y="13400"/>
                </a:lnTo>
                <a:lnTo>
                  <a:pt x="4524" y="13025"/>
                </a:lnTo>
                <a:lnTo>
                  <a:pt x="4149" y="13025"/>
                </a:lnTo>
                <a:lnTo>
                  <a:pt x="3399" y="12275"/>
                </a:lnTo>
                <a:lnTo>
                  <a:pt x="3024" y="12275"/>
                </a:lnTo>
                <a:lnTo>
                  <a:pt x="2649" y="11900"/>
                </a:lnTo>
                <a:lnTo>
                  <a:pt x="1899" y="11900"/>
                </a:lnTo>
                <a:lnTo>
                  <a:pt x="1715" y="12091"/>
                </a:lnTo>
                <a:lnTo>
                  <a:pt x="1641" y="12091"/>
                </a:lnTo>
                <a:cubicBezTo>
                  <a:pt x="1582" y="11669"/>
                  <a:pt x="1549" y="11238"/>
                  <a:pt x="1549" y="10800"/>
                </a:cubicBezTo>
                <a:cubicBezTo>
                  <a:pt x="1549" y="10374"/>
                  <a:pt x="1579" y="9957"/>
                  <a:pt x="1635" y="9546"/>
                </a:cubicBezTo>
                <a:lnTo>
                  <a:pt x="2649" y="8532"/>
                </a:lnTo>
                <a:lnTo>
                  <a:pt x="3024" y="8532"/>
                </a:lnTo>
                <a:lnTo>
                  <a:pt x="3774" y="7782"/>
                </a:lnTo>
                <a:lnTo>
                  <a:pt x="4149" y="7782"/>
                </a:lnTo>
                <a:lnTo>
                  <a:pt x="4524" y="7407"/>
                </a:lnTo>
                <a:lnTo>
                  <a:pt x="4149" y="7032"/>
                </a:lnTo>
                <a:lnTo>
                  <a:pt x="3774" y="7032"/>
                </a:lnTo>
                <a:lnTo>
                  <a:pt x="3774" y="6657"/>
                </a:lnTo>
                <a:lnTo>
                  <a:pt x="3399" y="6657"/>
                </a:lnTo>
                <a:lnTo>
                  <a:pt x="2465" y="7591"/>
                </a:lnTo>
                <a:lnTo>
                  <a:pt x="2219" y="7352"/>
                </a:lnTo>
                <a:cubicBezTo>
                  <a:pt x="2368" y="6983"/>
                  <a:pt x="2536" y="6625"/>
                  <a:pt x="2729" y="6282"/>
                </a:cubicBezTo>
                <a:lnTo>
                  <a:pt x="3024" y="6282"/>
                </a:lnTo>
                <a:lnTo>
                  <a:pt x="3399" y="5907"/>
                </a:lnTo>
                <a:lnTo>
                  <a:pt x="4149" y="6657"/>
                </a:lnTo>
                <a:lnTo>
                  <a:pt x="4524" y="6282"/>
                </a:lnTo>
                <a:lnTo>
                  <a:pt x="4524" y="5907"/>
                </a:lnTo>
                <a:lnTo>
                  <a:pt x="4149" y="5532"/>
                </a:lnTo>
                <a:lnTo>
                  <a:pt x="4899" y="4782"/>
                </a:lnTo>
                <a:lnTo>
                  <a:pt x="3780" y="4782"/>
                </a:lnTo>
                <a:cubicBezTo>
                  <a:pt x="5478" y="2805"/>
                  <a:pt x="7995" y="1549"/>
                  <a:pt x="10800" y="1549"/>
                </a:cubicBezTo>
                <a:close/>
                <a:moveTo>
                  <a:pt x="5292" y="4721"/>
                </a:moveTo>
                <a:lnTo>
                  <a:pt x="4917" y="5096"/>
                </a:lnTo>
                <a:lnTo>
                  <a:pt x="5102" y="5280"/>
                </a:lnTo>
                <a:lnTo>
                  <a:pt x="5477" y="5280"/>
                </a:lnTo>
                <a:lnTo>
                  <a:pt x="5667" y="5471"/>
                </a:lnTo>
                <a:lnTo>
                  <a:pt x="5667" y="5846"/>
                </a:lnTo>
                <a:lnTo>
                  <a:pt x="5292" y="6221"/>
                </a:lnTo>
                <a:lnTo>
                  <a:pt x="5667" y="6596"/>
                </a:lnTo>
                <a:lnTo>
                  <a:pt x="6042" y="6596"/>
                </a:lnTo>
                <a:lnTo>
                  <a:pt x="6417" y="6221"/>
                </a:lnTo>
                <a:lnTo>
                  <a:pt x="6792" y="6221"/>
                </a:lnTo>
                <a:lnTo>
                  <a:pt x="7167" y="5846"/>
                </a:lnTo>
                <a:lnTo>
                  <a:pt x="7542" y="5846"/>
                </a:lnTo>
                <a:cubicBezTo>
                  <a:pt x="7542" y="5846"/>
                  <a:pt x="8476" y="4905"/>
                  <a:pt x="8477" y="4905"/>
                </a:cubicBezTo>
                <a:lnTo>
                  <a:pt x="8292" y="4721"/>
                </a:lnTo>
                <a:lnTo>
                  <a:pt x="5292" y="4721"/>
                </a:lnTo>
                <a:close/>
                <a:moveTo>
                  <a:pt x="8636" y="7081"/>
                </a:moveTo>
                <a:lnTo>
                  <a:pt x="8261" y="7456"/>
                </a:lnTo>
                <a:cubicBezTo>
                  <a:pt x="8261" y="7456"/>
                  <a:pt x="8261" y="7831"/>
                  <a:pt x="8261" y="7831"/>
                </a:cubicBezTo>
                <a:lnTo>
                  <a:pt x="8636" y="7831"/>
                </a:lnTo>
                <a:lnTo>
                  <a:pt x="9011" y="7456"/>
                </a:lnTo>
                <a:lnTo>
                  <a:pt x="9011" y="7081"/>
                </a:lnTo>
                <a:lnTo>
                  <a:pt x="8636" y="7081"/>
                </a:lnTo>
                <a:close/>
                <a:moveTo>
                  <a:pt x="19885" y="9073"/>
                </a:moveTo>
                <a:cubicBezTo>
                  <a:pt x="19901" y="9157"/>
                  <a:pt x="19921" y="9240"/>
                  <a:pt x="19934" y="9325"/>
                </a:cubicBezTo>
                <a:lnTo>
                  <a:pt x="19885" y="9282"/>
                </a:lnTo>
                <a:cubicBezTo>
                  <a:pt x="19885" y="9282"/>
                  <a:pt x="19885" y="9073"/>
                  <a:pt x="19885" y="9073"/>
                </a:cubicBezTo>
                <a:close/>
                <a:moveTo>
                  <a:pt x="13541" y="14359"/>
                </a:moveTo>
                <a:cubicBezTo>
                  <a:pt x="13541" y="14359"/>
                  <a:pt x="12982" y="14918"/>
                  <a:pt x="12982" y="14918"/>
                </a:cubicBezTo>
                <a:lnTo>
                  <a:pt x="12982" y="15668"/>
                </a:lnTo>
                <a:lnTo>
                  <a:pt x="13167" y="15859"/>
                </a:lnTo>
                <a:lnTo>
                  <a:pt x="13357" y="15668"/>
                </a:lnTo>
                <a:lnTo>
                  <a:pt x="13357" y="15293"/>
                </a:lnTo>
                <a:lnTo>
                  <a:pt x="13732" y="14918"/>
                </a:lnTo>
                <a:lnTo>
                  <a:pt x="13732" y="14550"/>
                </a:lnTo>
                <a:lnTo>
                  <a:pt x="13541" y="1435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8" name="object 34">
            <a:extLst>
              <a:ext uri="{FF2B5EF4-FFF2-40B4-BE49-F238E27FC236}">
                <a16:creationId xmlns:a16="http://schemas.microsoft.com/office/drawing/2014/main" id="{80A26380-7033-83AA-31C0-C3A8ED4332DF}"/>
              </a:ext>
            </a:extLst>
          </p:cNvPr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830" y="4216775"/>
            <a:ext cx="182879" cy="182879"/>
          </a:xfrm>
          <a:prstGeom prst="rect">
            <a:avLst/>
          </a:prstGeom>
        </p:spPr>
      </p:pic>
      <p:pic>
        <p:nvPicPr>
          <p:cNvPr id="149" name="Graphic 148" descr="Production with solid fill">
            <a:extLst>
              <a:ext uri="{FF2B5EF4-FFF2-40B4-BE49-F238E27FC236}">
                <a16:creationId xmlns:a16="http://schemas.microsoft.com/office/drawing/2014/main" id="{5B11F6E8-99BC-AAB2-9D67-6F047B8333FD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515428" y="4202086"/>
            <a:ext cx="281709" cy="2817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15E96A-158C-579D-0F7B-EC6C953CE13E}"/>
              </a:ext>
            </a:extLst>
          </p:cNvPr>
          <p:cNvSpPr txBox="1"/>
          <p:nvPr/>
        </p:nvSpPr>
        <p:spPr>
          <a:xfrm>
            <a:off x="6734684" y="4624678"/>
            <a:ext cx="10276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MALAYSIA</a:t>
            </a:r>
          </a:p>
        </p:txBody>
      </p:sp>
      <p:pic>
        <p:nvPicPr>
          <p:cNvPr id="3" name="Graphic 2" descr="User with solid fill">
            <a:extLst>
              <a:ext uri="{FF2B5EF4-FFF2-40B4-BE49-F238E27FC236}">
                <a16:creationId xmlns:a16="http://schemas.microsoft.com/office/drawing/2014/main" id="{00DDF14F-B1E7-0728-AB48-96964870BCF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69418" y="4607986"/>
            <a:ext cx="261900" cy="26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33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00B67-AA40-F7CD-9ADE-CACEFF5D0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0290168F-050F-36DB-3B80-F2386643F0D8}"/>
              </a:ext>
            </a:extLst>
          </p:cNvPr>
          <p:cNvSpPr txBox="1"/>
          <p:nvPr/>
        </p:nvSpPr>
        <p:spPr>
          <a:xfrm>
            <a:off x="585603" y="137788"/>
            <a:ext cx="11527741" cy="511037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-90" normalizeH="0" baseline="0" noProof="0" dirty="0">
                <a:ln>
                  <a:noFill/>
                </a:ln>
                <a:solidFill>
                  <a:srgbClr val="F84273"/>
                </a:solidFill>
                <a:effectLst/>
                <a:uLnTx/>
                <a:uFillTx/>
                <a:latin typeface="Tahoma"/>
                <a:cs typeface="Tahoma"/>
              </a:rPr>
              <a:t>MAJOR INVESTMENTS, PRODUCT/ GRADE DEVELOPMENT &amp; LOCALIZATION JOURNEY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C0049-0348-68D5-2B09-98938786C530}"/>
              </a:ext>
            </a:extLst>
          </p:cNvPr>
          <p:cNvSpPr txBox="1"/>
          <p:nvPr/>
        </p:nvSpPr>
        <p:spPr>
          <a:xfrm>
            <a:off x="599335" y="632522"/>
            <a:ext cx="6096000" cy="353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94A0"/>
                </a:solidFill>
                <a:effectLst/>
                <a:uLnTx/>
                <a:uFillTx/>
                <a:latin typeface="Lato Light" panose="020F0302020204030203" pitchFamily="34" charset="77"/>
                <a:ea typeface="+mn-ea"/>
                <a:cs typeface="+mn-cs"/>
              </a:rPr>
              <a:t>INVESTMENT IN MEUROS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EEE883-77E9-99BA-9D04-6754ED38E4DC}"/>
              </a:ext>
            </a:extLst>
          </p:cNvPr>
          <p:cNvSpPr txBox="1"/>
          <p:nvPr/>
        </p:nvSpPr>
        <p:spPr>
          <a:xfrm>
            <a:off x="817859" y="5240250"/>
            <a:ext cx="175894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SMS 75 Pilgers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 Upgrade</a:t>
            </a:r>
            <a:br>
              <a:rPr lang="en-US" sz="11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were producing HX Tubing in TTI, 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6EA37A-5483-2796-493A-DD94870A2A28}"/>
              </a:ext>
            </a:extLst>
          </p:cNvPr>
          <p:cNvSpPr txBox="1"/>
          <p:nvPr/>
        </p:nvSpPr>
        <p:spPr>
          <a:xfrm>
            <a:off x="2439007" y="5211145"/>
            <a:ext cx="1432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347 / 347 H Grade Qualified for Boiler Tubing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Duplex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1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2F906-606E-2F1C-C463-4CA37BC88110}"/>
              </a:ext>
            </a:extLst>
          </p:cNvPr>
          <p:cNvSpPr txBox="1"/>
          <p:nvPr/>
        </p:nvSpPr>
        <p:spPr>
          <a:xfrm>
            <a:off x="4213399" y="5240250"/>
            <a:ext cx="1058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171450" indent="-171450">
              <a:buFont typeface="Wingdings" panose="05000000000000000000" pitchFamily="2" charset="2"/>
              <a:buChar char="§"/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904L</a:t>
            </a:r>
          </a:p>
          <a:p>
            <a:r>
              <a:rPr lang="en-US" dirty="0"/>
              <a:t>UNS 31254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808855-FDFE-D822-1E5C-4AEFFADEAE3B}"/>
              </a:ext>
            </a:extLst>
          </p:cNvPr>
          <p:cNvSpPr txBox="1"/>
          <p:nvPr/>
        </p:nvSpPr>
        <p:spPr>
          <a:xfrm>
            <a:off x="8920895" y="5211145"/>
            <a:ext cx="11375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171450" indent="-171450">
              <a:buFont typeface="Wingdings" panose="05000000000000000000" pitchFamily="2" charset="2"/>
              <a:buChar char="§"/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Hastelloy </a:t>
            </a:r>
          </a:p>
          <a:p>
            <a:pPr marL="0" indent="0">
              <a:buNone/>
            </a:pPr>
            <a:r>
              <a:rPr lang="en-US" dirty="0"/>
              <a:t>    C-276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35362B-01EC-199C-1F25-5559E5D0D8ED}"/>
              </a:ext>
            </a:extLst>
          </p:cNvPr>
          <p:cNvSpPr txBox="1"/>
          <p:nvPr/>
        </p:nvSpPr>
        <p:spPr>
          <a:xfrm>
            <a:off x="5864430" y="5233685"/>
            <a:ext cx="12132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171450" indent="-171450">
              <a:buFont typeface="Wingdings" panose="05000000000000000000" pitchFamily="2" charset="2"/>
              <a:buChar char="§"/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Super Duplex</a:t>
            </a:r>
          </a:p>
          <a:p>
            <a:r>
              <a:rPr lang="en-US" dirty="0"/>
              <a:t>Alloy 825</a:t>
            </a:r>
          </a:p>
          <a:p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B5B2C3C-9501-8B68-6253-71145E37CD61}"/>
              </a:ext>
            </a:extLst>
          </p:cNvPr>
          <p:cNvGraphicFramePr/>
          <p:nvPr/>
        </p:nvGraphicFramePr>
        <p:xfrm>
          <a:off x="599335" y="985631"/>
          <a:ext cx="11413595" cy="422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0E7EEA-C807-3DF0-45BC-F6482C7182E9}"/>
              </a:ext>
            </a:extLst>
          </p:cNvPr>
          <p:cNvSpPr txBox="1"/>
          <p:nvPr/>
        </p:nvSpPr>
        <p:spPr>
          <a:xfrm>
            <a:off x="7370225" y="5209103"/>
            <a:ext cx="13165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171450" indent="-171450">
              <a:buFont typeface="Wingdings" panose="05000000000000000000" pitchFamily="2" charset="2"/>
              <a:buChar char="§"/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Alloy 625</a:t>
            </a:r>
          </a:p>
          <a:p>
            <a:r>
              <a:rPr lang="en-US" dirty="0"/>
              <a:t>Alloy 800/H</a:t>
            </a:r>
          </a:p>
          <a:p>
            <a:r>
              <a:rPr lang="en-US" dirty="0"/>
              <a:t>UNS 30432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45B68-B85E-9049-0138-C2FD121C22CA}"/>
              </a:ext>
            </a:extLst>
          </p:cNvPr>
          <p:cNvSpPr txBox="1"/>
          <p:nvPr/>
        </p:nvSpPr>
        <p:spPr>
          <a:xfrm>
            <a:off x="10474914" y="5209103"/>
            <a:ext cx="16384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171450" indent="-171450">
              <a:buFont typeface="Wingdings" panose="05000000000000000000" pitchFamily="2" charset="2"/>
              <a:buChar char="§"/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Alloy 600</a:t>
            </a:r>
          </a:p>
          <a:p>
            <a:r>
              <a:rPr lang="en-US" dirty="0"/>
              <a:t>Alloy 601</a:t>
            </a:r>
          </a:p>
          <a:p>
            <a:r>
              <a:rPr lang="en-US" dirty="0"/>
              <a:t>Monel 400</a:t>
            </a:r>
          </a:p>
          <a:p>
            <a:r>
              <a:rPr lang="en-US" dirty="0"/>
              <a:t>Alloy 200/201</a:t>
            </a:r>
          </a:p>
          <a:p>
            <a:r>
              <a:rPr lang="en-US" dirty="0"/>
              <a:t>Hastelloy C -22</a:t>
            </a:r>
          </a:p>
          <a:p>
            <a:r>
              <a:rPr lang="en-US" dirty="0"/>
              <a:t>253 MA</a:t>
            </a:r>
          </a:p>
        </p:txBody>
      </p:sp>
    </p:spTree>
    <p:extLst>
      <p:ext uri="{BB962C8B-B14F-4D97-AF65-F5344CB8AC3E}">
        <p14:creationId xmlns:p14="http://schemas.microsoft.com/office/powerpoint/2010/main" val="1369632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A961BE5-E997-9274-7A34-9F018DBB982E}"/>
              </a:ext>
            </a:extLst>
          </p:cNvPr>
          <p:cNvSpPr/>
          <p:nvPr/>
        </p:nvSpPr>
        <p:spPr>
          <a:xfrm>
            <a:off x="0" y="0"/>
            <a:ext cx="12192000" cy="3728969"/>
          </a:xfrm>
          <a:prstGeom prst="rect">
            <a:avLst/>
          </a:prstGeom>
          <a:solidFill>
            <a:srgbClr val="F2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A577DD-358B-3B52-B3E6-2F425F9FB05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5066" y="1005284"/>
            <a:ext cx="1745381" cy="172165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E351214F-E6A6-2ACA-E711-C08CBF2C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217" y="1005284"/>
            <a:ext cx="1743219" cy="172165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0C8EBA-C72B-2928-4F52-3BC6600BC8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571" y="996342"/>
            <a:ext cx="1728397" cy="1718741"/>
          </a:xfrm>
          <a:prstGeom prst="round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A64B78-FF49-C10D-68C3-736D66D07FC6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3507" y="1008030"/>
            <a:ext cx="1728397" cy="16958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AB595DD-ADB0-3D17-2809-FB96E428E72D}"/>
              </a:ext>
            </a:extLst>
          </p:cNvPr>
          <p:cNvSpPr txBox="1"/>
          <p:nvPr/>
        </p:nvSpPr>
        <p:spPr>
          <a:xfrm>
            <a:off x="585382" y="123425"/>
            <a:ext cx="1100499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ts val="2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cap="none" spc="0" normalizeH="0" baseline="0">
                <a:ln>
                  <a:noFill/>
                </a:ln>
                <a:solidFill>
                  <a:srgbClr val="E72C61"/>
                </a:solidFill>
                <a:effectLst/>
                <a:uLnTx/>
                <a:uFillTx/>
                <a:latin typeface="Lato Black" panose="020F0502020204030203" pitchFamily="34" charset="77"/>
              </a:defRPr>
            </a:lvl1pPr>
          </a:lstStyle>
          <a:p>
            <a:pPr algn="l"/>
            <a:r>
              <a:rPr lang="en-US" dirty="0"/>
              <a:t>PRODUCT CAPABILITY – Tubacex Tubes and Pipes Pvt. Ltd (TTP)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EB9ED-72B3-8209-DB49-8D9EC333EA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69" y="1005284"/>
            <a:ext cx="1719474" cy="1721653"/>
          </a:xfrm>
          <a:prstGeom prst="round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F79300E6-47C3-0B36-DAB9-65924BCC1545}"/>
              </a:ext>
            </a:extLst>
          </p:cNvPr>
          <p:cNvSpPr/>
          <p:nvPr/>
        </p:nvSpPr>
        <p:spPr>
          <a:xfrm>
            <a:off x="0" y="2518697"/>
            <a:ext cx="12192000" cy="1517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434">
            <a:extLst>
              <a:ext uri="{FF2B5EF4-FFF2-40B4-BE49-F238E27FC236}">
                <a16:creationId xmlns:a16="http://schemas.microsoft.com/office/drawing/2014/main" id="{D34D9585-6D2B-54BA-1BB9-6724D5B2F3FB}"/>
              </a:ext>
            </a:extLst>
          </p:cNvPr>
          <p:cNvSpPr/>
          <p:nvPr/>
        </p:nvSpPr>
        <p:spPr>
          <a:xfrm rot="5400000">
            <a:off x="1274570" y="2340773"/>
            <a:ext cx="606177" cy="606177"/>
          </a:xfrm>
          <a:prstGeom prst="roundRect">
            <a:avLst/>
          </a:prstGeom>
          <a:solidFill>
            <a:srgbClr val="02747E"/>
          </a:solidFill>
          <a:ln w="1079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Lato Light" panose="020F0302020204030203" pitchFamily="34" charset="77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8710FF1-312B-2A03-AC10-A25668A1EF5D}"/>
              </a:ext>
            </a:extLst>
          </p:cNvPr>
          <p:cNvSpPr txBox="1"/>
          <p:nvPr/>
        </p:nvSpPr>
        <p:spPr>
          <a:xfrm>
            <a:off x="1387510" y="2493412"/>
            <a:ext cx="395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302020204030203" pitchFamily="34" charset="77"/>
                <a:ea typeface="+mn-ea"/>
                <a:cs typeface="+mn-cs"/>
              </a:rPr>
              <a:t>01</a:t>
            </a:r>
            <a:endParaRPr lang="en-US" dirty="0"/>
          </a:p>
        </p:txBody>
      </p:sp>
      <p:sp>
        <p:nvSpPr>
          <p:cNvPr id="54" name="Oval 434">
            <a:extLst>
              <a:ext uri="{FF2B5EF4-FFF2-40B4-BE49-F238E27FC236}">
                <a16:creationId xmlns:a16="http://schemas.microsoft.com/office/drawing/2014/main" id="{A86E5CE8-FBB4-F4BB-25BC-9EABF6898474}"/>
              </a:ext>
            </a:extLst>
          </p:cNvPr>
          <p:cNvSpPr/>
          <p:nvPr/>
        </p:nvSpPr>
        <p:spPr>
          <a:xfrm rot="5400000">
            <a:off x="3534166" y="2340773"/>
            <a:ext cx="606177" cy="606177"/>
          </a:xfrm>
          <a:prstGeom prst="roundRect">
            <a:avLst/>
          </a:prstGeom>
          <a:solidFill>
            <a:schemeClr val="accent3"/>
          </a:solidFill>
          <a:ln w="1079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Lato Light" panose="020F0302020204030203" pitchFamily="34" charset="77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783AAE1-6CB7-748F-867B-32C86CF5A8F2}"/>
              </a:ext>
            </a:extLst>
          </p:cNvPr>
          <p:cNvSpPr txBox="1"/>
          <p:nvPr/>
        </p:nvSpPr>
        <p:spPr>
          <a:xfrm>
            <a:off x="3645104" y="2493412"/>
            <a:ext cx="395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302020204030203" pitchFamily="34" charset="77"/>
                <a:ea typeface="+mn-ea"/>
                <a:cs typeface="+mn-cs"/>
              </a:rPr>
              <a:t>02</a:t>
            </a:r>
            <a:endParaRPr lang="en-US" dirty="0"/>
          </a:p>
        </p:txBody>
      </p:sp>
      <p:sp>
        <p:nvSpPr>
          <p:cNvPr id="56" name="Oval 434">
            <a:extLst>
              <a:ext uri="{FF2B5EF4-FFF2-40B4-BE49-F238E27FC236}">
                <a16:creationId xmlns:a16="http://schemas.microsoft.com/office/drawing/2014/main" id="{1B709305-CEEC-EAE2-258B-ED1953DF6707}"/>
              </a:ext>
            </a:extLst>
          </p:cNvPr>
          <p:cNvSpPr/>
          <p:nvPr/>
        </p:nvSpPr>
        <p:spPr>
          <a:xfrm rot="5400000">
            <a:off x="5798739" y="2340773"/>
            <a:ext cx="606177" cy="606177"/>
          </a:xfrm>
          <a:prstGeom prst="roundRect">
            <a:avLst/>
          </a:prstGeom>
          <a:solidFill>
            <a:srgbClr val="272E67"/>
          </a:solidFill>
          <a:ln w="1079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Lato Light" panose="020F0302020204030203" pitchFamily="34" charset="77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9ECD0728-A824-112B-F95A-64D96D4B1D49}"/>
              </a:ext>
            </a:extLst>
          </p:cNvPr>
          <p:cNvSpPr txBox="1"/>
          <p:nvPr/>
        </p:nvSpPr>
        <p:spPr>
          <a:xfrm>
            <a:off x="5904024" y="2493412"/>
            <a:ext cx="395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302020204030203" pitchFamily="34" charset="77"/>
                <a:ea typeface="+mn-ea"/>
                <a:cs typeface="+mn-cs"/>
              </a:rPr>
              <a:t>03</a:t>
            </a:r>
            <a:endParaRPr lang="en-US" dirty="0"/>
          </a:p>
        </p:txBody>
      </p:sp>
      <p:sp>
        <p:nvSpPr>
          <p:cNvPr id="58" name="Oval 434">
            <a:extLst>
              <a:ext uri="{FF2B5EF4-FFF2-40B4-BE49-F238E27FC236}">
                <a16:creationId xmlns:a16="http://schemas.microsoft.com/office/drawing/2014/main" id="{D3F0C6C4-F5C0-21F9-2404-215C3FDA983A}"/>
              </a:ext>
            </a:extLst>
          </p:cNvPr>
          <p:cNvSpPr/>
          <p:nvPr/>
        </p:nvSpPr>
        <p:spPr>
          <a:xfrm rot="5400000">
            <a:off x="7984717" y="2340773"/>
            <a:ext cx="606177" cy="606177"/>
          </a:xfrm>
          <a:prstGeom prst="roundRect">
            <a:avLst/>
          </a:prstGeom>
          <a:solidFill>
            <a:srgbClr val="E72C61"/>
          </a:solidFill>
          <a:ln w="1079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Lato Light" panose="020F0302020204030203" pitchFamily="34" charset="77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1E0C94C0-A4B2-70B1-0C39-50D153188BB0}"/>
              </a:ext>
            </a:extLst>
          </p:cNvPr>
          <p:cNvSpPr txBox="1"/>
          <p:nvPr/>
        </p:nvSpPr>
        <p:spPr>
          <a:xfrm>
            <a:off x="8093047" y="2493412"/>
            <a:ext cx="395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302020204030203" pitchFamily="34" charset="77"/>
                <a:ea typeface="+mn-ea"/>
                <a:cs typeface="+mn-cs"/>
              </a:rPr>
              <a:t>04</a:t>
            </a:r>
            <a:endParaRPr lang="en-US"/>
          </a:p>
        </p:txBody>
      </p:sp>
      <p:sp>
        <p:nvSpPr>
          <p:cNvPr id="60" name="Oval 434">
            <a:extLst>
              <a:ext uri="{FF2B5EF4-FFF2-40B4-BE49-F238E27FC236}">
                <a16:creationId xmlns:a16="http://schemas.microsoft.com/office/drawing/2014/main" id="{6F659E75-1A9B-14F0-C785-010D689CF8BC}"/>
              </a:ext>
            </a:extLst>
          </p:cNvPr>
          <p:cNvSpPr/>
          <p:nvPr/>
        </p:nvSpPr>
        <p:spPr>
          <a:xfrm rot="5400000">
            <a:off x="10268943" y="2340773"/>
            <a:ext cx="606177" cy="606177"/>
          </a:xfrm>
          <a:prstGeom prst="roundRect">
            <a:avLst/>
          </a:prstGeom>
          <a:solidFill>
            <a:srgbClr val="DA7E35"/>
          </a:solidFill>
          <a:ln w="1079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Lato Light" panose="020F0302020204030203" pitchFamily="34" charset="77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6605DBE-C155-5F3E-03B2-6BD9E91414A2}"/>
              </a:ext>
            </a:extLst>
          </p:cNvPr>
          <p:cNvSpPr txBox="1"/>
          <p:nvPr/>
        </p:nvSpPr>
        <p:spPr>
          <a:xfrm>
            <a:off x="10389903" y="2493412"/>
            <a:ext cx="395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302020204030203" pitchFamily="34" charset="77"/>
                <a:ea typeface="+mn-ea"/>
                <a:cs typeface="+mn-cs"/>
              </a:rPr>
              <a:t>05</a:t>
            </a:r>
            <a:endParaRPr lang="en-US" dirty="0"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C1C440E2-CEBF-F311-7895-AE5879CCD459}"/>
              </a:ext>
            </a:extLst>
          </p:cNvPr>
          <p:cNvSpPr/>
          <p:nvPr/>
        </p:nvSpPr>
        <p:spPr>
          <a:xfrm>
            <a:off x="680806" y="2996031"/>
            <a:ext cx="1836000" cy="220162"/>
          </a:xfrm>
          <a:custGeom>
            <a:avLst/>
            <a:gdLst/>
            <a:ahLst/>
            <a:cxnLst/>
            <a:rect l="l" t="t" r="r" b="b"/>
            <a:pathLst>
              <a:path w="2844165" h="226060">
                <a:moveTo>
                  <a:pt x="2843784" y="0"/>
                </a:moveTo>
                <a:lnTo>
                  <a:pt x="0" y="0"/>
                </a:lnTo>
                <a:lnTo>
                  <a:pt x="0" y="225551"/>
                </a:lnTo>
                <a:lnTo>
                  <a:pt x="2843784" y="225551"/>
                </a:lnTo>
                <a:lnTo>
                  <a:pt x="2843784" y="0"/>
                </a:lnTo>
                <a:close/>
              </a:path>
            </a:pathLst>
          </a:custGeom>
          <a:solidFill>
            <a:srgbClr val="283564"/>
          </a:solidFill>
        </p:spPr>
        <p:txBody>
          <a:bodyPr wrap="square" lIns="0" tIns="0" rIns="0" bIns="0" rtlCol="0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CAPABILITY</a:t>
            </a:r>
            <a:endParaRPr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0" name="Table 23">
            <a:extLst>
              <a:ext uri="{FF2B5EF4-FFF2-40B4-BE49-F238E27FC236}">
                <a16:creationId xmlns:a16="http://schemas.microsoft.com/office/drawing/2014/main" id="{2FB3C833-A822-C5F4-3F3F-BE2BB7312359}"/>
              </a:ext>
            </a:extLst>
          </p:cNvPr>
          <p:cNvGraphicFramePr>
            <a:graphicFrameLocks noGrp="1"/>
          </p:cNvGraphicFramePr>
          <p:nvPr/>
        </p:nvGraphicFramePr>
        <p:xfrm>
          <a:off x="680806" y="3216044"/>
          <a:ext cx="1836000" cy="948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595">
                  <a:extLst>
                    <a:ext uri="{9D8B030D-6E8A-4147-A177-3AD203B41FA5}">
                      <a16:colId xmlns:a16="http://schemas.microsoft.com/office/drawing/2014/main" val="666645935"/>
                    </a:ext>
                  </a:extLst>
                </a:gridCol>
                <a:gridCol w="544469">
                  <a:extLst>
                    <a:ext uri="{9D8B030D-6E8A-4147-A177-3AD203B41FA5}">
                      <a16:colId xmlns:a16="http://schemas.microsoft.com/office/drawing/2014/main" val="1317213499"/>
                    </a:ext>
                  </a:extLst>
                </a:gridCol>
                <a:gridCol w="556936">
                  <a:extLst>
                    <a:ext uri="{9D8B030D-6E8A-4147-A177-3AD203B41FA5}">
                      <a16:colId xmlns:a16="http://schemas.microsoft.com/office/drawing/2014/main" val="664923084"/>
                    </a:ext>
                  </a:extLst>
                </a:gridCol>
              </a:tblGrid>
              <a:tr h="237600">
                <a:tc>
                  <a:txBody>
                    <a:bodyPr/>
                    <a:lstStyle/>
                    <a:p>
                      <a:pPr algn="ctr"/>
                      <a:r>
                        <a:rPr lang="en-IN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mm</a:t>
                      </a:r>
                    </a:p>
                  </a:txBody>
                  <a:tcPr anchor="ctr">
                    <a:solidFill>
                      <a:srgbClr val="F942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</a:t>
                      </a:r>
                    </a:p>
                  </a:txBody>
                  <a:tcPr anchor="ctr">
                    <a:solidFill>
                      <a:srgbClr val="F942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</a:t>
                      </a:r>
                    </a:p>
                  </a:txBody>
                  <a:tcPr anchor="ctr">
                    <a:solidFill>
                      <a:srgbClr val="F94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944580"/>
                  </a:ext>
                </a:extLst>
              </a:tr>
              <a:tr h="235974">
                <a:tc>
                  <a:txBody>
                    <a:bodyPr/>
                    <a:lstStyle/>
                    <a:p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12.70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76.10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98857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r>
                        <a:rPr lang="en-IN" sz="9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WT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1.24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6.00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05007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r>
                        <a:rPr lang="en-IN" sz="9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LENGTH M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07821"/>
                  </a:ext>
                </a:extLst>
              </a:tr>
            </a:tbl>
          </a:graphicData>
        </a:graphic>
      </p:graphicFrame>
      <p:sp>
        <p:nvSpPr>
          <p:cNvPr id="22" name="object 14">
            <a:extLst>
              <a:ext uri="{FF2B5EF4-FFF2-40B4-BE49-F238E27FC236}">
                <a16:creationId xmlns:a16="http://schemas.microsoft.com/office/drawing/2014/main" id="{D1BA83E0-A28B-1BBE-18ED-98276FB2DF75}"/>
              </a:ext>
            </a:extLst>
          </p:cNvPr>
          <p:cNvSpPr txBox="1"/>
          <p:nvPr/>
        </p:nvSpPr>
        <p:spPr>
          <a:xfrm>
            <a:off x="680806" y="4215082"/>
            <a:ext cx="1836000" cy="9079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</a:pPr>
            <a:r>
              <a:rPr lang="pt-BR" sz="900" b="1" dirty="0">
                <a:solidFill>
                  <a:srgbClr val="F94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GRADES</a:t>
            </a: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304L, 304H, 316L, 321, 321H 316Ti, 317L, 347, 347LN*,Lean Duplex, Duplex, Super Duplex,904L, 6Mo, 825, 800/H, 600, 601,M400, 625,  C-276, C-22,Alloy 200/201</a:t>
            </a: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B7A24DFA-BDEF-0787-B327-05F1893302D3}"/>
              </a:ext>
            </a:extLst>
          </p:cNvPr>
          <p:cNvSpPr txBox="1"/>
          <p:nvPr/>
        </p:nvSpPr>
        <p:spPr>
          <a:xfrm>
            <a:off x="680806" y="5281216"/>
            <a:ext cx="1836000" cy="11849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</a:pPr>
            <a:r>
              <a:rPr lang="pt-BR" sz="900" b="1" dirty="0">
                <a:solidFill>
                  <a:srgbClr val="F94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</a:t>
            </a: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lang="pt-B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ASTM A 213 / ASME SA 213</a:t>
            </a:r>
          </a:p>
          <a:p>
            <a:pPr>
              <a:lnSpc>
                <a:spcPct val="100000"/>
              </a:lnSpc>
            </a:pP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ASTM A 789 / ASME SA 789</a:t>
            </a:r>
          </a:p>
          <a:p>
            <a:pPr>
              <a:lnSpc>
                <a:spcPct val="100000"/>
              </a:lnSpc>
            </a:pP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ASTM B 163 / ASME SB 163</a:t>
            </a:r>
          </a:p>
          <a:p>
            <a:pPr>
              <a:lnSpc>
                <a:spcPct val="100000"/>
              </a:lnSpc>
            </a:pP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ASTM A 376 / ASME SA 376</a:t>
            </a:r>
          </a:p>
          <a:p>
            <a:pPr>
              <a:lnSpc>
                <a:spcPct val="100000"/>
              </a:lnSpc>
            </a:pP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10216-5 , A / SA 269, DIN 23789</a:t>
            </a:r>
            <a:endParaRPr lang="pt-BR" sz="900" dirty="0">
              <a:solidFill>
                <a:srgbClr val="F942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900" dirty="0">
                <a:solidFill>
                  <a:srgbClr val="F94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&gt;14m BA route </a:t>
            </a:r>
            <a:r>
              <a:rPr lang="en-US" sz="900" dirty="0" err="1">
                <a:solidFill>
                  <a:srgbClr val="F94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upto</a:t>
            </a:r>
            <a:r>
              <a:rPr lang="en-US" sz="900" dirty="0">
                <a:solidFill>
                  <a:srgbClr val="F94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38mm OD</a:t>
            </a: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CF930F65-EA2D-ED28-D934-E28F5047E7DC}"/>
              </a:ext>
            </a:extLst>
          </p:cNvPr>
          <p:cNvSpPr/>
          <p:nvPr/>
        </p:nvSpPr>
        <p:spPr>
          <a:xfrm>
            <a:off x="5177242" y="2996031"/>
            <a:ext cx="1836000" cy="220162"/>
          </a:xfrm>
          <a:custGeom>
            <a:avLst/>
            <a:gdLst/>
            <a:ahLst/>
            <a:cxnLst/>
            <a:rect l="l" t="t" r="r" b="b"/>
            <a:pathLst>
              <a:path w="2844165" h="226060">
                <a:moveTo>
                  <a:pt x="2843784" y="0"/>
                </a:moveTo>
                <a:lnTo>
                  <a:pt x="0" y="0"/>
                </a:lnTo>
                <a:lnTo>
                  <a:pt x="0" y="225551"/>
                </a:lnTo>
                <a:lnTo>
                  <a:pt x="2843784" y="225551"/>
                </a:lnTo>
                <a:lnTo>
                  <a:pt x="2843784" y="0"/>
                </a:lnTo>
                <a:close/>
              </a:path>
            </a:pathLst>
          </a:custGeom>
          <a:solidFill>
            <a:srgbClr val="283564"/>
          </a:solidFill>
        </p:spPr>
        <p:txBody>
          <a:bodyPr wrap="square" lIns="0" tIns="0" rIns="0" bIns="0" rtlCol="0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CAPABILITY</a:t>
            </a:r>
            <a:endParaRPr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6" name="Table 23">
            <a:extLst>
              <a:ext uri="{FF2B5EF4-FFF2-40B4-BE49-F238E27FC236}">
                <a16:creationId xmlns:a16="http://schemas.microsoft.com/office/drawing/2014/main" id="{2840E58C-43E8-C8E0-B28A-07D55F36583B}"/>
              </a:ext>
            </a:extLst>
          </p:cNvPr>
          <p:cNvGraphicFramePr>
            <a:graphicFrameLocks noGrp="1"/>
          </p:cNvGraphicFramePr>
          <p:nvPr/>
        </p:nvGraphicFramePr>
        <p:xfrm>
          <a:off x="5177242" y="3216044"/>
          <a:ext cx="1836000" cy="948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595">
                  <a:extLst>
                    <a:ext uri="{9D8B030D-6E8A-4147-A177-3AD203B41FA5}">
                      <a16:colId xmlns:a16="http://schemas.microsoft.com/office/drawing/2014/main" val="666645935"/>
                    </a:ext>
                  </a:extLst>
                </a:gridCol>
                <a:gridCol w="544469">
                  <a:extLst>
                    <a:ext uri="{9D8B030D-6E8A-4147-A177-3AD203B41FA5}">
                      <a16:colId xmlns:a16="http://schemas.microsoft.com/office/drawing/2014/main" val="1317213499"/>
                    </a:ext>
                  </a:extLst>
                </a:gridCol>
                <a:gridCol w="556936">
                  <a:extLst>
                    <a:ext uri="{9D8B030D-6E8A-4147-A177-3AD203B41FA5}">
                      <a16:colId xmlns:a16="http://schemas.microsoft.com/office/drawing/2014/main" val="664923084"/>
                    </a:ext>
                  </a:extLst>
                </a:gridCol>
              </a:tblGrid>
              <a:tr h="237600">
                <a:tc>
                  <a:txBody>
                    <a:bodyPr/>
                    <a:lstStyle/>
                    <a:p>
                      <a:pPr algn="ctr"/>
                      <a:r>
                        <a:rPr lang="en-IN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mm</a:t>
                      </a:r>
                    </a:p>
                  </a:txBody>
                  <a:tcPr anchor="ctr">
                    <a:solidFill>
                      <a:srgbClr val="F942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</a:t>
                      </a:r>
                    </a:p>
                  </a:txBody>
                  <a:tcPr anchor="ctr">
                    <a:solidFill>
                      <a:srgbClr val="F942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</a:t>
                      </a:r>
                    </a:p>
                  </a:txBody>
                  <a:tcPr anchor="ctr">
                    <a:solidFill>
                      <a:srgbClr val="F94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944580"/>
                  </a:ext>
                </a:extLst>
              </a:tr>
              <a:tr h="235974">
                <a:tc>
                  <a:txBody>
                    <a:bodyPr/>
                    <a:lstStyle/>
                    <a:p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21.34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114.3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98857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r>
                        <a:rPr lang="en-IN" sz="9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WT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2.77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11.13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05007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r>
                        <a:rPr lang="en-IN" sz="9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LENGTH M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07821"/>
                  </a:ext>
                </a:extLst>
              </a:tr>
            </a:tbl>
          </a:graphicData>
        </a:graphic>
      </p:graphicFrame>
      <p:sp>
        <p:nvSpPr>
          <p:cNvPr id="27" name="object 10">
            <a:extLst>
              <a:ext uri="{FF2B5EF4-FFF2-40B4-BE49-F238E27FC236}">
                <a16:creationId xmlns:a16="http://schemas.microsoft.com/office/drawing/2014/main" id="{0837CA41-4400-77CF-09CC-64E8292B149F}"/>
              </a:ext>
            </a:extLst>
          </p:cNvPr>
          <p:cNvSpPr/>
          <p:nvPr/>
        </p:nvSpPr>
        <p:spPr>
          <a:xfrm>
            <a:off x="7422960" y="2994434"/>
            <a:ext cx="1836000" cy="220162"/>
          </a:xfrm>
          <a:custGeom>
            <a:avLst/>
            <a:gdLst/>
            <a:ahLst/>
            <a:cxnLst/>
            <a:rect l="l" t="t" r="r" b="b"/>
            <a:pathLst>
              <a:path w="2844165" h="226060">
                <a:moveTo>
                  <a:pt x="2843784" y="0"/>
                </a:moveTo>
                <a:lnTo>
                  <a:pt x="0" y="0"/>
                </a:lnTo>
                <a:lnTo>
                  <a:pt x="0" y="225551"/>
                </a:lnTo>
                <a:lnTo>
                  <a:pt x="2843784" y="225551"/>
                </a:lnTo>
                <a:lnTo>
                  <a:pt x="2843784" y="0"/>
                </a:lnTo>
                <a:close/>
              </a:path>
            </a:pathLst>
          </a:custGeom>
          <a:solidFill>
            <a:srgbClr val="283564"/>
          </a:solidFill>
        </p:spPr>
        <p:txBody>
          <a:bodyPr wrap="square" lIns="0" tIns="0" rIns="0" bIns="0" rtlCol="0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CAPABILITY</a:t>
            </a:r>
            <a:endParaRPr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8" name="Table 23">
            <a:extLst>
              <a:ext uri="{FF2B5EF4-FFF2-40B4-BE49-F238E27FC236}">
                <a16:creationId xmlns:a16="http://schemas.microsoft.com/office/drawing/2014/main" id="{148FA4DA-DEBA-2EE6-90BE-8885EC3D0B4F}"/>
              </a:ext>
            </a:extLst>
          </p:cNvPr>
          <p:cNvGraphicFramePr>
            <a:graphicFrameLocks noGrp="1"/>
          </p:cNvGraphicFramePr>
          <p:nvPr/>
        </p:nvGraphicFramePr>
        <p:xfrm>
          <a:off x="7422960" y="3214447"/>
          <a:ext cx="1836000" cy="1076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595">
                  <a:extLst>
                    <a:ext uri="{9D8B030D-6E8A-4147-A177-3AD203B41FA5}">
                      <a16:colId xmlns:a16="http://schemas.microsoft.com/office/drawing/2014/main" val="666645935"/>
                    </a:ext>
                  </a:extLst>
                </a:gridCol>
                <a:gridCol w="544469">
                  <a:extLst>
                    <a:ext uri="{9D8B030D-6E8A-4147-A177-3AD203B41FA5}">
                      <a16:colId xmlns:a16="http://schemas.microsoft.com/office/drawing/2014/main" val="1317213499"/>
                    </a:ext>
                  </a:extLst>
                </a:gridCol>
                <a:gridCol w="556936">
                  <a:extLst>
                    <a:ext uri="{9D8B030D-6E8A-4147-A177-3AD203B41FA5}">
                      <a16:colId xmlns:a16="http://schemas.microsoft.com/office/drawing/2014/main" val="664923084"/>
                    </a:ext>
                  </a:extLst>
                </a:gridCol>
              </a:tblGrid>
              <a:tr h="237600">
                <a:tc>
                  <a:txBody>
                    <a:bodyPr/>
                    <a:lstStyle/>
                    <a:p>
                      <a:pPr algn="ctr"/>
                      <a:r>
                        <a:rPr lang="en-IN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mm</a:t>
                      </a:r>
                    </a:p>
                  </a:txBody>
                  <a:tcPr anchor="ctr">
                    <a:solidFill>
                      <a:srgbClr val="F942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</a:t>
                      </a:r>
                    </a:p>
                  </a:txBody>
                  <a:tcPr anchor="ctr">
                    <a:solidFill>
                      <a:srgbClr val="F942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</a:t>
                      </a:r>
                    </a:p>
                  </a:txBody>
                  <a:tcPr anchor="ctr">
                    <a:solidFill>
                      <a:srgbClr val="F94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944580"/>
                  </a:ext>
                </a:extLst>
              </a:tr>
              <a:tr h="235974">
                <a:tc>
                  <a:txBody>
                    <a:bodyPr/>
                    <a:lstStyle/>
                    <a:p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6.00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76.10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98857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r>
                        <a:rPr lang="en-IN" sz="9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WT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0.89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6.00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05007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r>
                        <a:rPr lang="en-IN" sz="9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LENGTH M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FIXED LENGTH OF 6M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07821"/>
                  </a:ext>
                </a:extLst>
              </a:tr>
            </a:tbl>
          </a:graphicData>
        </a:graphic>
      </p:graphicFrame>
      <p:sp>
        <p:nvSpPr>
          <p:cNvPr id="29" name="object 10">
            <a:extLst>
              <a:ext uri="{FF2B5EF4-FFF2-40B4-BE49-F238E27FC236}">
                <a16:creationId xmlns:a16="http://schemas.microsoft.com/office/drawing/2014/main" id="{9838B5D5-79E6-D899-15F9-41FEF771D275}"/>
              </a:ext>
            </a:extLst>
          </p:cNvPr>
          <p:cNvSpPr/>
          <p:nvPr/>
        </p:nvSpPr>
        <p:spPr>
          <a:xfrm>
            <a:off x="9642859" y="3001695"/>
            <a:ext cx="1836000" cy="220162"/>
          </a:xfrm>
          <a:custGeom>
            <a:avLst/>
            <a:gdLst/>
            <a:ahLst/>
            <a:cxnLst/>
            <a:rect l="l" t="t" r="r" b="b"/>
            <a:pathLst>
              <a:path w="2844165" h="226060">
                <a:moveTo>
                  <a:pt x="2843784" y="0"/>
                </a:moveTo>
                <a:lnTo>
                  <a:pt x="0" y="0"/>
                </a:lnTo>
                <a:lnTo>
                  <a:pt x="0" y="225551"/>
                </a:lnTo>
                <a:lnTo>
                  <a:pt x="2843784" y="225551"/>
                </a:lnTo>
                <a:lnTo>
                  <a:pt x="2843784" y="0"/>
                </a:lnTo>
                <a:close/>
              </a:path>
            </a:pathLst>
          </a:custGeom>
          <a:solidFill>
            <a:srgbClr val="283564"/>
          </a:solidFill>
        </p:spPr>
        <p:txBody>
          <a:bodyPr wrap="square" lIns="0" tIns="0" rIns="0" bIns="0" rtlCol="0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CAPABILITY</a:t>
            </a:r>
            <a:endParaRPr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1" name="Table 23">
            <a:extLst>
              <a:ext uri="{FF2B5EF4-FFF2-40B4-BE49-F238E27FC236}">
                <a16:creationId xmlns:a16="http://schemas.microsoft.com/office/drawing/2014/main" id="{84919280-E57E-A9D1-DD98-71EF972B894E}"/>
              </a:ext>
            </a:extLst>
          </p:cNvPr>
          <p:cNvGraphicFramePr>
            <a:graphicFrameLocks noGrp="1"/>
          </p:cNvGraphicFramePr>
          <p:nvPr/>
        </p:nvGraphicFramePr>
        <p:xfrm>
          <a:off x="9642859" y="3221707"/>
          <a:ext cx="1836000" cy="980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595">
                  <a:extLst>
                    <a:ext uri="{9D8B030D-6E8A-4147-A177-3AD203B41FA5}">
                      <a16:colId xmlns:a16="http://schemas.microsoft.com/office/drawing/2014/main" val="666645935"/>
                    </a:ext>
                  </a:extLst>
                </a:gridCol>
                <a:gridCol w="544469">
                  <a:extLst>
                    <a:ext uri="{9D8B030D-6E8A-4147-A177-3AD203B41FA5}">
                      <a16:colId xmlns:a16="http://schemas.microsoft.com/office/drawing/2014/main" val="1317213499"/>
                    </a:ext>
                  </a:extLst>
                </a:gridCol>
                <a:gridCol w="556936">
                  <a:extLst>
                    <a:ext uri="{9D8B030D-6E8A-4147-A177-3AD203B41FA5}">
                      <a16:colId xmlns:a16="http://schemas.microsoft.com/office/drawing/2014/main" val="664923084"/>
                    </a:ext>
                  </a:extLst>
                </a:gridCol>
              </a:tblGrid>
              <a:tr h="245509">
                <a:tc>
                  <a:txBody>
                    <a:bodyPr/>
                    <a:lstStyle/>
                    <a:p>
                      <a:pPr algn="ctr"/>
                      <a:r>
                        <a:rPr lang="en-IN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mm</a:t>
                      </a:r>
                    </a:p>
                  </a:txBody>
                  <a:tcPr anchor="ctr">
                    <a:solidFill>
                      <a:srgbClr val="F942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</a:t>
                      </a:r>
                    </a:p>
                  </a:txBody>
                  <a:tcPr anchor="ctr">
                    <a:solidFill>
                      <a:srgbClr val="F942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</a:t>
                      </a:r>
                    </a:p>
                  </a:txBody>
                  <a:tcPr anchor="ctr">
                    <a:solidFill>
                      <a:srgbClr val="F94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944580"/>
                  </a:ext>
                </a:extLst>
              </a:tr>
              <a:tr h="243829">
                <a:tc>
                  <a:txBody>
                    <a:bodyPr/>
                    <a:lstStyle/>
                    <a:p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9.52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114.3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98857"/>
                  </a:ext>
                </a:extLst>
              </a:tr>
              <a:tr h="245509">
                <a:tc>
                  <a:txBody>
                    <a:bodyPr/>
                    <a:lstStyle/>
                    <a:p>
                      <a:r>
                        <a:rPr lang="en-IN" sz="9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WT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1.24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8.56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05007"/>
                  </a:ext>
                </a:extLst>
              </a:tr>
              <a:tr h="245509">
                <a:tc>
                  <a:txBody>
                    <a:bodyPr/>
                    <a:lstStyle/>
                    <a:p>
                      <a:r>
                        <a:rPr lang="en-IN" sz="9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LENGTH M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SRL/ DRL / FIXED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07821"/>
                  </a:ext>
                </a:extLst>
              </a:tr>
            </a:tbl>
          </a:graphicData>
        </a:graphic>
      </p:graphicFrame>
      <p:sp>
        <p:nvSpPr>
          <p:cNvPr id="33" name="object 14">
            <a:extLst>
              <a:ext uri="{FF2B5EF4-FFF2-40B4-BE49-F238E27FC236}">
                <a16:creationId xmlns:a16="http://schemas.microsoft.com/office/drawing/2014/main" id="{441F1991-6181-FD1A-592F-27E0BD0954E4}"/>
              </a:ext>
            </a:extLst>
          </p:cNvPr>
          <p:cNvSpPr txBox="1"/>
          <p:nvPr/>
        </p:nvSpPr>
        <p:spPr>
          <a:xfrm>
            <a:off x="5177242" y="4231750"/>
            <a:ext cx="1836000" cy="6309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</a:pPr>
            <a:r>
              <a:rPr lang="pt-BR" sz="900" b="1" dirty="0">
                <a:solidFill>
                  <a:srgbClr val="F94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GRADES</a:t>
            </a: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304H, 316H,321H. 310S, 347H, S30432 (Super 304), A740, TX25, 253MA</a:t>
            </a:r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01FD57DC-3C99-C9B8-1FAE-DD75AB2F917A}"/>
              </a:ext>
            </a:extLst>
          </p:cNvPr>
          <p:cNvSpPr txBox="1"/>
          <p:nvPr/>
        </p:nvSpPr>
        <p:spPr>
          <a:xfrm>
            <a:off x="5177242" y="4931313"/>
            <a:ext cx="1836000" cy="6309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625"/>
              </a:spcBef>
            </a:pPr>
            <a:r>
              <a:rPr lang="pt-BR" sz="900" b="1" dirty="0">
                <a:solidFill>
                  <a:srgbClr val="F94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</a:t>
            </a:r>
          </a:p>
          <a:p>
            <a:pPr>
              <a:spcBef>
                <a:spcPts val="625"/>
              </a:spcBef>
            </a:pP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ASTM A 312 / ASME SA 312</a:t>
            </a:r>
            <a:b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ASTM A 213 / ASME SA 213</a:t>
            </a:r>
          </a:p>
          <a:p>
            <a:pPr>
              <a:lnSpc>
                <a:spcPct val="100000"/>
              </a:lnSpc>
            </a:pP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ASTM A 376 / ASME SA 376</a:t>
            </a: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1F097C75-9451-568B-F1FB-72CCFDD1DB44}"/>
              </a:ext>
            </a:extLst>
          </p:cNvPr>
          <p:cNvSpPr txBox="1"/>
          <p:nvPr/>
        </p:nvSpPr>
        <p:spPr>
          <a:xfrm>
            <a:off x="7422960" y="4358249"/>
            <a:ext cx="1836000" cy="7078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</a:pPr>
            <a:r>
              <a:rPr lang="pt-BR" sz="900" b="1" dirty="0">
                <a:solidFill>
                  <a:srgbClr val="F94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GRADES</a:t>
            </a: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304L, 316L, 316L (2.5%Mo), 321, 321H, 316Ti</a:t>
            </a: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6Mo, 625, C-276, M400</a:t>
            </a:r>
          </a:p>
        </p:txBody>
      </p:sp>
      <p:sp>
        <p:nvSpPr>
          <p:cNvPr id="37" name="object 14">
            <a:extLst>
              <a:ext uri="{FF2B5EF4-FFF2-40B4-BE49-F238E27FC236}">
                <a16:creationId xmlns:a16="http://schemas.microsoft.com/office/drawing/2014/main" id="{E0B18A1F-C5B5-4BD4-039F-9A5F1EC7C199}"/>
              </a:ext>
            </a:extLst>
          </p:cNvPr>
          <p:cNvSpPr txBox="1"/>
          <p:nvPr/>
        </p:nvSpPr>
        <p:spPr>
          <a:xfrm>
            <a:off x="9646018" y="4285830"/>
            <a:ext cx="1865175" cy="12003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</a:pPr>
            <a:r>
              <a:rPr lang="pt-BR" sz="900" b="1" dirty="0">
                <a:solidFill>
                  <a:srgbClr val="F94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GRADES</a:t>
            </a: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304L/H, 316L, 321, 321H 316Ti, TP347/H</a:t>
            </a: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Duplex (UNS S30813/S32205) </a:t>
            </a:r>
            <a:r>
              <a:rPr lang="pt-B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Upto</a:t>
            </a: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3” OD  </a:t>
            </a: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lang="pt-B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Nickel</a:t>
            </a: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Alloys</a:t>
            </a: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Upto</a:t>
            </a: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1/2” </a:t>
            </a:r>
            <a:r>
              <a:rPr lang="pt-B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</a:t>
            </a: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80  (A600/601/M400/C276/C22)</a:t>
            </a:r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304ED8C2-B586-8502-C856-E80F4B471E92}"/>
              </a:ext>
            </a:extLst>
          </p:cNvPr>
          <p:cNvSpPr txBox="1"/>
          <p:nvPr/>
        </p:nvSpPr>
        <p:spPr>
          <a:xfrm>
            <a:off x="7422960" y="5270988"/>
            <a:ext cx="1836000" cy="7694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625"/>
              </a:spcBef>
            </a:pPr>
            <a:r>
              <a:rPr lang="pt-BR" sz="900" b="1" dirty="0">
                <a:solidFill>
                  <a:srgbClr val="F94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</a:t>
            </a:r>
          </a:p>
          <a:p>
            <a:pPr>
              <a:spcBef>
                <a:spcPts val="625"/>
              </a:spcBef>
            </a:pPr>
            <a:r>
              <a:rPr lang="pt-B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ASTM A 213 / ASME SA 213</a:t>
            </a:r>
          </a:p>
          <a:p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ASTM A 789 / ASME SA 789</a:t>
            </a:r>
          </a:p>
          <a:p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ASTM A 269 / ASME SA 269</a:t>
            </a:r>
          </a:p>
          <a:p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10216-5</a:t>
            </a:r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3B6D077F-3B7C-58AF-8131-85C4DC454FBF}"/>
              </a:ext>
            </a:extLst>
          </p:cNvPr>
          <p:cNvSpPr txBox="1"/>
          <p:nvPr/>
        </p:nvSpPr>
        <p:spPr>
          <a:xfrm>
            <a:off x="9654031" y="5573298"/>
            <a:ext cx="1836000" cy="7694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625"/>
              </a:spcBef>
            </a:pPr>
            <a:r>
              <a:rPr lang="pt-BR" sz="900" b="1" dirty="0">
                <a:solidFill>
                  <a:srgbClr val="F94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</a:t>
            </a:r>
          </a:p>
          <a:p>
            <a:pPr>
              <a:spcBef>
                <a:spcPts val="625"/>
              </a:spcBef>
            </a:pPr>
            <a:r>
              <a:rPr lang="fr-F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ASTM A 312 / ASME SA 312</a:t>
            </a:r>
          </a:p>
          <a:p>
            <a:r>
              <a:rPr lang="fr-F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ASTM A 790 / ASME SA 790</a:t>
            </a:r>
          </a:p>
          <a:p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ASTM </a:t>
            </a:r>
            <a:r>
              <a:rPr lang="pt-B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165 / ASME SB 165</a:t>
            </a:r>
            <a:endParaRPr lang="fr-FR" sz="9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10216-5</a:t>
            </a:r>
          </a:p>
        </p:txBody>
      </p:sp>
      <p:sp>
        <p:nvSpPr>
          <p:cNvPr id="41" name="object 10">
            <a:extLst>
              <a:ext uri="{FF2B5EF4-FFF2-40B4-BE49-F238E27FC236}">
                <a16:creationId xmlns:a16="http://schemas.microsoft.com/office/drawing/2014/main" id="{EA5E90D1-B093-EB84-6B85-61C8B54E7049}"/>
              </a:ext>
            </a:extLst>
          </p:cNvPr>
          <p:cNvSpPr/>
          <p:nvPr/>
        </p:nvSpPr>
        <p:spPr>
          <a:xfrm>
            <a:off x="2931524" y="2991048"/>
            <a:ext cx="1836000" cy="220162"/>
          </a:xfrm>
          <a:custGeom>
            <a:avLst/>
            <a:gdLst/>
            <a:ahLst/>
            <a:cxnLst/>
            <a:rect l="l" t="t" r="r" b="b"/>
            <a:pathLst>
              <a:path w="2844165" h="226060">
                <a:moveTo>
                  <a:pt x="2843784" y="0"/>
                </a:moveTo>
                <a:lnTo>
                  <a:pt x="0" y="0"/>
                </a:lnTo>
                <a:lnTo>
                  <a:pt x="0" y="225551"/>
                </a:lnTo>
                <a:lnTo>
                  <a:pt x="2843784" y="225551"/>
                </a:lnTo>
                <a:lnTo>
                  <a:pt x="2843784" y="0"/>
                </a:lnTo>
                <a:close/>
              </a:path>
            </a:pathLst>
          </a:custGeom>
          <a:solidFill>
            <a:srgbClr val="283564"/>
          </a:solidFill>
        </p:spPr>
        <p:txBody>
          <a:bodyPr wrap="square" lIns="0" tIns="0" rIns="0" bIns="0" rtlCol="0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CAPABILITY</a:t>
            </a:r>
            <a:endParaRPr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2" name="Table 23">
            <a:extLst>
              <a:ext uri="{FF2B5EF4-FFF2-40B4-BE49-F238E27FC236}">
                <a16:creationId xmlns:a16="http://schemas.microsoft.com/office/drawing/2014/main" id="{ABE78F1F-40A5-F96A-C574-8B02ECD1B3C6}"/>
              </a:ext>
            </a:extLst>
          </p:cNvPr>
          <p:cNvGraphicFramePr>
            <a:graphicFrameLocks noGrp="1"/>
          </p:cNvGraphicFramePr>
          <p:nvPr/>
        </p:nvGraphicFramePr>
        <p:xfrm>
          <a:off x="2931524" y="3211061"/>
          <a:ext cx="1836000" cy="168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595">
                  <a:extLst>
                    <a:ext uri="{9D8B030D-6E8A-4147-A177-3AD203B41FA5}">
                      <a16:colId xmlns:a16="http://schemas.microsoft.com/office/drawing/2014/main" val="666645935"/>
                    </a:ext>
                  </a:extLst>
                </a:gridCol>
                <a:gridCol w="544469">
                  <a:extLst>
                    <a:ext uri="{9D8B030D-6E8A-4147-A177-3AD203B41FA5}">
                      <a16:colId xmlns:a16="http://schemas.microsoft.com/office/drawing/2014/main" val="1317213499"/>
                    </a:ext>
                  </a:extLst>
                </a:gridCol>
                <a:gridCol w="556936">
                  <a:extLst>
                    <a:ext uri="{9D8B030D-6E8A-4147-A177-3AD203B41FA5}">
                      <a16:colId xmlns:a16="http://schemas.microsoft.com/office/drawing/2014/main" val="664923084"/>
                    </a:ext>
                  </a:extLst>
                </a:gridCol>
              </a:tblGrid>
              <a:tr h="237600">
                <a:tc>
                  <a:txBody>
                    <a:bodyPr/>
                    <a:lstStyle/>
                    <a:p>
                      <a:pPr algn="ctr"/>
                      <a:r>
                        <a:rPr lang="en-IN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mm</a:t>
                      </a:r>
                    </a:p>
                  </a:txBody>
                  <a:tcPr anchor="ctr">
                    <a:solidFill>
                      <a:srgbClr val="F942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</a:t>
                      </a:r>
                    </a:p>
                  </a:txBody>
                  <a:tcPr anchor="ctr">
                    <a:solidFill>
                      <a:srgbClr val="F942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</a:t>
                      </a:r>
                    </a:p>
                  </a:txBody>
                  <a:tcPr anchor="ctr">
                    <a:solidFill>
                      <a:srgbClr val="F94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944580"/>
                  </a:ext>
                </a:extLst>
              </a:tr>
              <a:tr h="235974">
                <a:tc>
                  <a:txBody>
                    <a:bodyPr/>
                    <a:lstStyle/>
                    <a:p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12.70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38.10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98857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r>
                        <a:rPr lang="en-IN" sz="9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WT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1.24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3.40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05007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r>
                        <a:rPr lang="en-IN" sz="9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LEG LENGTH M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07821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r>
                        <a:rPr lang="en-IN" sz="9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RADIUS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1.5D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1.25M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6230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r>
                        <a:rPr lang="en-IN" sz="8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STRESS RELIEVING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 bend + 300 mm both legs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479370"/>
                  </a:ext>
                </a:extLst>
              </a:tr>
            </a:tbl>
          </a:graphicData>
        </a:graphic>
      </p:graphicFrame>
      <p:sp>
        <p:nvSpPr>
          <p:cNvPr id="43" name="object 14">
            <a:extLst>
              <a:ext uri="{FF2B5EF4-FFF2-40B4-BE49-F238E27FC236}">
                <a16:creationId xmlns:a16="http://schemas.microsoft.com/office/drawing/2014/main" id="{F9919AE2-4884-A18B-0576-8DB13A75EFE8}"/>
              </a:ext>
            </a:extLst>
          </p:cNvPr>
          <p:cNvSpPr txBox="1"/>
          <p:nvPr/>
        </p:nvSpPr>
        <p:spPr>
          <a:xfrm>
            <a:off x="2929245" y="4926135"/>
            <a:ext cx="1964435" cy="9079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625"/>
              </a:spcBef>
            </a:pPr>
            <a:r>
              <a:rPr lang="pt-BR" sz="900" b="1" dirty="0">
                <a:solidFill>
                  <a:srgbClr val="F94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GRADES</a:t>
            </a:r>
            <a:endParaRPr lang="en-US" sz="900" b="1" dirty="0">
              <a:solidFill>
                <a:srgbClr val="F942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ts val="625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304L, 304H, 316L, 321, 321H 316Ti, 317L, 347, 347LN, </a:t>
            </a: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Lean Duplex, Duplex, Super Duplex, 904L, 6Mo, 825, 625, 800/H, 600, 601, M400, 625, C-276, C-22, </a:t>
            </a:r>
            <a:r>
              <a:rPr lang="pt-BR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</a:t>
            </a:r>
            <a:r>
              <a:rPr lang="pt-B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200/201</a:t>
            </a:r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CD56D21C-51E1-5E83-4F48-FA1C3C2103AE}"/>
              </a:ext>
            </a:extLst>
          </p:cNvPr>
          <p:cNvSpPr txBox="1"/>
          <p:nvPr/>
        </p:nvSpPr>
        <p:spPr>
          <a:xfrm>
            <a:off x="2929246" y="5899279"/>
            <a:ext cx="1964434" cy="9079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625"/>
              </a:spcBef>
            </a:pPr>
            <a:r>
              <a:rPr lang="pt-BR" sz="900" b="1" dirty="0">
                <a:solidFill>
                  <a:srgbClr val="F94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</a:t>
            </a:r>
          </a:p>
          <a:p>
            <a:pPr>
              <a:spcBef>
                <a:spcPts val="625"/>
              </a:spcBef>
            </a:pPr>
            <a:r>
              <a:rPr lang="pt-B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ASTM A 213 / ASME SA 213</a:t>
            </a:r>
          </a:p>
          <a:p>
            <a:pPr>
              <a:lnSpc>
                <a:spcPct val="100000"/>
              </a:lnSpc>
            </a:pPr>
            <a:r>
              <a:rPr lang="pt-B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ASTM A 789 / ASME SA 789</a:t>
            </a:r>
          </a:p>
          <a:p>
            <a:pPr>
              <a:lnSpc>
                <a:spcPct val="100000"/>
              </a:lnSpc>
            </a:pPr>
            <a:r>
              <a:rPr lang="pt-B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ASTM B 163 / ASME SB 163</a:t>
            </a:r>
          </a:p>
          <a:p>
            <a:pPr>
              <a:lnSpc>
                <a:spcPct val="100000"/>
              </a:lnSpc>
            </a:pPr>
            <a:r>
              <a:rPr lang="pt-B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ASTM A 376 / ASME SA 376</a:t>
            </a:r>
          </a:p>
          <a:p>
            <a:pPr>
              <a:lnSpc>
                <a:spcPct val="100000"/>
              </a:lnSpc>
            </a:pPr>
            <a:r>
              <a:rPr lang="pt-B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10216-5, A / SA 269, DIN 23789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35EF77-DD80-ED24-F02C-9E9494A3B7BA}"/>
              </a:ext>
            </a:extLst>
          </p:cNvPr>
          <p:cNvSpPr txBox="1"/>
          <p:nvPr/>
        </p:nvSpPr>
        <p:spPr>
          <a:xfrm>
            <a:off x="7344192" y="6040429"/>
            <a:ext cx="19935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rgbClr val="F94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Surface Finish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rgbClr val="F94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 or BA+Polish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rgbClr val="F94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SA, Pickle Passivated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rgbClr val="F942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SA, Pickle Passivated +Polish upto OD 38.1mm</a:t>
            </a:r>
          </a:p>
        </p:txBody>
      </p:sp>
      <p:sp>
        <p:nvSpPr>
          <p:cNvPr id="5" name="CuadroTexto 19">
            <a:extLst>
              <a:ext uri="{FF2B5EF4-FFF2-40B4-BE49-F238E27FC236}">
                <a16:creationId xmlns:a16="http://schemas.microsoft.com/office/drawing/2014/main" id="{46B4ED9D-9E2C-6931-76EF-24B2AB079F23}"/>
              </a:ext>
            </a:extLst>
          </p:cNvPr>
          <p:cNvSpPr txBox="1"/>
          <p:nvPr/>
        </p:nvSpPr>
        <p:spPr>
          <a:xfrm>
            <a:off x="683984" y="573561"/>
            <a:ext cx="1914167" cy="4154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prstClr val="white"/>
                </a:solidFill>
                <a:latin typeface="Lato" panose="020B0604020202020204"/>
                <a:ea typeface="ＭＳ Ｐゴシック"/>
                <a:cs typeface="Arial"/>
              </a:rPr>
              <a:t>Heat Exchanger Straight Tube</a:t>
            </a:r>
          </a:p>
        </p:txBody>
      </p:sp>
      <p:sp>
        <p:nvSpPr>
          <p:cNvPr id="6" name="CuadroTexto 32">
            <a:extLst>
              <a:ext uri="{FF2B5EF4-FFF2-40B4-BE49-F238E27FC236}">
                <a16:creationId xmlns:a16="http://schemas.microsoft.com/office/drawing/2014/main" id="{213CC092-6EEF-E8C4-08F8-BD445F4734CF}"/>
              </a:ext>
            </a:extLst>
          </p:cNvPr>
          <p:cNvSpPr txBox="1"/>
          <p:nvPr/>
        </p:nvSpPr>
        <p:spPr>
          <a:xfrm>
            <a:off x="7270982" y="644625"/>
            <a:ext cx="1987978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Lato" panose="020B0604020202020204"/>
                <a:ea typeface="ＭＳ Ｐゴシック"/>
                <a:cs typeface="Arial"/>
              </a:rPr>
              <a:t>Instrumentation Tube</a:t>
            </a:r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F6972994-D408-E40B-DCC7-FCB945855B9D}"/>
              </a:ext>
            </a:extLst>
          </p:cNvPr>
          <p:cNvSpPr txBox="1"/>
          <p:nvPr/>
        </p:nvSpPr>
        <p:spPr>
          <a:xfrm>
            <a:off x="2887382" y="697097"/>
            <a:ext cx="2006299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Lato" panose="020B0604020202020204"/>
                <a:ea typeface="ＭＳ Ｐゴシック"/>
                <a:cs typeface="Arial"/>
              </a:rPr>
              <a:t>Heat Exchanger U/C Tube</a:t>
            </a:r>
          </a:p>
        </p:txBody>
      </p:sp>
      <p:sp>
        <p:nvSpPr>
          <p:cNvPr id="8" name="CuadroTexto 19">
            <a:extLst>
              <a:ext uri="{FF2B5EF4-FFF2-40B4-BE49-F238E27FC236}">
                <a16:creationId xmlns:a16="http://schemas.microsoft.com/office/drawing/2014/main" id="{85B270FF-C282-E83D-4D0D-217C83012A05}"/>
              </a:ext>
            </a:extLst>
          </p:cNvPr>
          <p:cNvSpPr txBox="1"/>
          <p:nvPr/>
        </p:nvSpPr>
        <p:spPr>
          <a:xfrm>
            <a:off x="5391297" y="538336"/>
            <a:ext cx="1414659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prstClr val="white"/>
                </a:solidFill>
                <a:latin typeface="Lato" panose="020B0604020202020204"/>
                <a:ea typeface="ＭＳ Ｐゴシック"/>
                <a:cs typeface="Arial"/>
              </a:rPr>
              <a:t>Boiler &amp; Fired Heaters </a:t>
            </a:r>
          </a:p>
        </p:txBody>
      </p:sp>
      <p:sp>
        <p:nvSpPr>
          <p:cNvPr id="9" name="CuadroTexto 26">
            <a:extLst>
              <a:ext uri="{FF2B5EF4-FFF2-40B4-BE49-F238E27FC236}">
                <a16:creationId xmlns:a16="http://schemas.microsoft.com/office/drawing/2014/main" id="{7CB315EF-D76C-EDBD-DA41-DC1AB134781C}"/>
              </a:ext>
            </a:extLst>
          </p:cNvPr>
          <p:cNvSpPr txBox="1"/>
          <p:nvPr/>
        </p:nvSpPr>
        <p:spPr>
          <a:xfrm>
            <a:off x="9544017" y="658369"/>
            <a:ext cx="2046357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Lato" panose="020B0604020202020204"/>
                <a:ea typeface="ＭＳ Ｐゴシック"/>
                <a:cs typeface="Arial"/>
              </a:rPr>
              <a:t>Line Pipe</a:t>
            </a:r>
          </a:p>
        </p:txBody>
      </p:sp>
    </p:spTree>
    <p:extLst>
      <p:ext uri="{BB962C8B-B14F-4D97-AF65-F5344CB8AC3E}">
        <p14:creationId xmlns:p14="http://schemas.microsoft.com/office/powerpoint/2010/main" val="3114014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aérea de una ciudad&#10;&#10;Descripción generada automáticamente">
            <a:extLst>
              <a:ext uri="{FF2B5EF4-FFF2-40B4-BE49-F238E27FC236}">
                <a16:creationId xmlns:a16="http://schemas.microsoft.com/office/drawing/2014/main" id="{D6E7F7CE-C8D5-7093-D2B7-B4B9FD0418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851408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03D5CAC-383B-4AC0-E3A2-BA5A7132B54D}"/>
              </a:ext>
            </a:extLst>
          </p:cNvPr>
          <p:cNvSpPr txBox="1"/>
          <p:nvPr/>
        </p:nvSpPr>
        <p:spPr>
          <a:xfrm>
            <a:off x="8753154" y="2928863"/>
            <a:ext cx="3270680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IN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TUBACEX SPECIAL METALS COLLABORATION</a:t>
            </a:r>
            <a:endParaRPr lang="en-GB" sz="2200" b="1" dirty="0">
              <a:solidFill>
                <a:srgbClr val="F94273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00145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>
            <a:extLst>
              <a:ext uri="{FF2B5EF4-FFF2-40B4-BE49-F238E27FC236}">
                <a16:creationId xmlns:a16="http://schemas.microsoft.com/office/drawing/2014/main" id="{FE5E6391-E07F-43BC-9A3B-6A3B0C33C4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622" imgH="623" progId="TCLayout.ActiveDocument.1">
                  <p:embed/>
                </p:oleObj>
              </mc:Choice>
              <mc:Fallback>
                <p:oleObj name="Diapositiva de think-cell" r:id="rId4" imgW="622" imgH="623" progId="TCLayout.ActiveDocument.1">
                  <p:embed/>
                  <p:pic>
                    <p:nvPicPr>
                      <p:cNvPr id="6" name="Objeto 5" hidden="1">
                        <a:extLst>
                          <a:ext uri="{FF2B5EF4-FFF2-40B4-BE49-F238E27FC236}">
                            <a16:creationId xmlns:a16="http://schemas.microsoft.com/office/drawing/2014/main" id="{FE5E6391-E07F-43BC-9A3B-6A3B0C33C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3">
            <a:extLst>
              <a:ext uri="{FF2B5EF4-FFF2-40B4-BE49-F238E27FC236}">
                <a16:creationId xmlns:a16="http://schemas.microsoft.com/office/drawing/2014/main" id="{A21C404A-7D1E-5C23-3E70-B82BE4CC658E}"/>
              </a:ext>
            </a:extLst>
          </p:cNvPr>
          <p:cNvSpPr txBox="1"/>
          <p:nvPr/>
        </p:nvSpPr>
        <p:spPr>
          <a:xfrm>
            <a:off x="485608" y="149678"/>
            <a:ext cx="85645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TUBACEX SPECIAL METALS COLLABORATION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BCB076-38EB-23E9-7EE3-D7ACE9A6E8D9}"/>
              </a:ext>
            </a:extLst>
          </p:cNvPr>
          <p:cNvSpPr txBox="1"/>
          <p:nvPr/>
        </p:nvSpPr>
        <p:spPr>
          <a:xfrm>
            <a:off x="530143" y="706690"/>
            <a:ext cx="6461864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rgbClr val="000000"/>
                </a:solidFill>
                <a:effectLst/>
              </a:rPr>
              <a:t>Long-standing global collaboration</a:t>
            </a:r>
            <a:r>
              <a:rPr lang="en-IN" b="0" i="0" dirty="0">
                <a:solidFill>
                  <a:srgbClr val="000000"/>
                </a:solidFill>
                <a:effectLst/>
              </a:rPr>
              <a:t> between </a:t>
            </a:r>
            <a:r>
              <a:rPr lang="en-IN" b="1" i="0" dirty="0" err="1">
                <a:solidFill>
                  <a:srgbClr val="000000"/>
                </a:solidFill>
                <a:effectLst/>
              </a:rPr>
              <a:t>Tubacex</a:t>
            </a:r>
            <a:r>
              <a:rPr lang="en-IN" b="1" i="0" dirty="0">
                <a:solidFill>
                  <a:srgbClr val="000000"/>
                </a:solidFill>
                <a:effectLst/>
              </a:rPr>
              <a:t> and Special Metals</a:t>
            </a:r>
            <a:r>
              <a:rPr lang="en-IN" b="0" i="0" dirty="0">
                <a:solidFill>
                  <a:srgbClr val="000000"/>
                </a:solidFill>
                <a:effectLst/>
              </a:rPr>
              <a:t> in the </a:t>
            </a:r>
            <a:r>
              <a:rPr lang="en-IN" b="1" i="0" dirty="0">
                <a:solidFill>
                  <a:srgbClr val="000000"/>
                </a:solidFill>
                <a:effectLst/>
              </a:rPr>
              <a:t>aerospace sector</a:t>
            </a:r>
            <a:r>
              <a:rPr lang="en-IN" b="0" i="0" dirty="0">
                <a:solidFill>
                  <a:srgbClr val="000000"/>
                </a:solidFill>
                <a:effectLst/>
              </a:rPr>
              <a:t>, with supplies through </a:t>
            </a:r>
            <a:r>
              <a:rPr lang="en-IN" b="0" i="0" dirty="0" err="1">
                <a:solidFill>
                  <a:srgbClr val="000000"/>
                </a:solidFill>
                <a:effectLst/>
              </a:rPr>
              <a:t>Tubacex</a:t>
            </a:r>
            <a:r>
              <a:rPr lang="en-IN" b="0" i="0" dirty="0">
                <a:solidFill>
                  <a:srgbClr val="000000"/>
                </a:solidFill>
                <a:effectLst/>
              </a:rPr>
              <a:t> plants in the </a:t>
            </a:r>
            <a:r>
              <a:rPr lang="en-IN" b="1" i="0" dirty="0">
                <a:solidFill>
                  <a:srgbClr val="000000"/>
                </a:solidFill>
                <a:effectLst/>
              </a:rPr>
              <a:t>USA</a:t>
            </a:r>
            <a:r>
              <a:rPr lang="en-IN" b="0" i="0" dirty="0">
                <a:solidFill>
                  <a:srgbClr val="000000"/>
                </a:solidFill>
                <a:effectLst/>
              </a:rPr>
              <a:t> (Mother Hollows supplying to </a:t>
            </a:r>
            <a:r>
              <a:rPr lang="en-IN" b="0" i="0" dirty="0" err="1">
                <a:solidFill>
                  <a:srgbClr val="000000"/>
                </a:solidFill>
                <a:effectLst/>
              </a:rPr>
              <a:t>Tubacex</a:t>
            </a:r>
            <a:r>
              <a:rPr lang="en-IN" b="0" i="0" dirty="0">
                <a:solidFill>
                  <a:srgbClr val="000000"/>
                </a:solidFill>
                <a:effectLst/>
              </a:rPr>
              <a:t> Salem, USA)</a:t>
            </a:r>
          </a:p>
          <a:p>
            <a:pPr algn="l"/>
            <a:endParaRPr lang="en-IN" b="0" i="0" dirty="0">
              <a:solidFill>
                <a:srgbClr val="000000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rgbClr val="000000"/>
                </a:solidFill>
                <a:effectLst/>
              </a:rPr>
              <a:t>Successful localization of Alloy 740H</a:t>
            </a:r>
            <a:r>
              <a:rPr lang="en-IN" b="0" i="0" dirty="0">
                <a:solidFill>
                  <a:srgbClr val="000000"/>
                </a:solidFill>
                <a:effectLst/>
              </a:rPr>
              <a:t> (patented by Special Metals) at </a:t>
            </a:r>
            <a:r>
              <a:rPr lang="en-IN" b="1" i="0" dirty="0">
                <a:solidFill>
                  <a:srgbClr val="000000"/>
                </a:solidFill>
                <a:effectLst/>
              </a:rPr>
              <a:t>TTP</a:t>
            </a:r>
            <a:r>
              <a:rPr lang="en-IN" b="0" i="0" dirty="0">
                <a:solidFill>
                  <a:srgbClr val="000000"/>
                </a:solidFill>
                <a:effectLst/>
              </a:rPr>
              <a:t>, supporting </a:t>
            </a:r>
            <a:r>
              <a:rPr lang="en-IN" b="1" i="0" dirty="0">
                <a:solidFill>
                  <a:srgbClr val="000000"/>
                </a:solidFill>
                <a:effectLst/>
              </a:rPr>
              <a:t>next-generation AUSC boiler technology</a:t>
            </a:r>
            <a:r>
              <a:rPr lang="en-IN" b="0" i="0" dirty="0">
                <a:solidFill>
                  <a:srgbClr val="000000"/>
                </a:solidFill>
                <a:effectLst/>
              </a:rPr>
              <a:t> for </a:t>
            </a:r>
            <a:r>
              <a:rPr lang="en-IN" b="1" i="0" dirty="0">
                <a:solidFill>
                  <a:srgbClr val="000000"/>
                </a:solidFill>
                <a:effectLst/>
              </a:rPr>
              <a:t>BHEL and NTPC</a:t>
            </a:r>
            <a:r>
              <a:rPr lang="en-IN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endParaRPr lang="en-IN" b="0" i="0" dirty="0">
              <a:solidFill>
                <a:srgbClr val="000000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rgbClr val="000000"/>
                </a:solidFill>
                <a:effectLst/>
              </a:rPr>
              <a:t>Heat Exchanger Tubing – Collaboration Scope (India)</a:t>
            </a:r>
            <a:endParaRPr lang="en-IN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rgbClr val="000000"/>
                </a:solidFill>
                <a:effectLst/>
              </a:rPr>
              <a:t>Grades:</a:t>
            </a:r>
            <a:r>
              <a:rPr lang="en-IN" b="0" i="0" dirty="0">
                <a:solidFill>
                  <a:srgbClr val="000000"/>
                </a:solidFill>
                <a:effectLst/>
              </a:rPr>
              <a:t> Alloy 600, Alloy 601, Alloy C-276, Alloy C-22, Monel 400, Alloy 200/201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rgbClr val="000000"/>
                </a:solidFill>
                <a:effectLst/>
              </a:rPr>
              <a:t>Sizes up to 2” OD:</a:t>
            </a:r>
            <a:r>
              <a:rPr lang="en-IN" b="0" i="0" dirty="0">
                <a:solidFill>
                  <a:srgbClr val="000000"/>
                </a:solidFill>
                <a:effectLst/>
              </a:rPr>
              <a:t> </a:t>
            </a:r>
            <a:r>
              <a:rPr lang="en-IN" b="0" i="0" dirty="0" err="1">
                <a:solidFill>
                  <a:srgbClr val="000000"/>
                </a:solidFill>
                <a:effectLst/>
              </a:rPr>
              <a:t>Tubacex</a:t>
            </a:r>
            <a:r>
              <a:rPr lang="en-IN" b="0" i="0" dirty="0">
                <a:solidFill>
                  <a:srgbClr val="000000"/>
                </a:solidFill>
                <a:effectLst/>
              </a:rPr>
              <a:t> to lead customer discussions with support from the </a:t>
            </a:r>
            <a:r>
              <a:rPr lang="en-IN" b="1" i="0" dirty="0">
                <a:solidFill>
                  <a:srgbClr val="000000"/>
                </a:solidFill>
                <a:effectLst/>
              </a:rPr>
              <a:t>Special Metals India team</a:t>
            </a:r>
            <a:r>
              <a:rPr lang="en-IN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rgbClr val="000000"/>
                </a:solidFill>
                <a:effectLst/>
              </a:rPr>
              <a:t>Sizes above 2” OD:</a:t>
            </a:r>
            <a:r>
              <a:rPr lang="en-IN" b="0" i="0" dirty="0">
                <a:solidFill>
                  <a:srgbClr val="000000"/>
                </a:solidFill>
                <a:effectLst/>
              </a:rPr>
              <a:t> </a:t>
            </a:r>
            <a:r>
              <a:rPr lang="en-IN" b="0" i="0" dirty="0" err="1">
                <a:solidFill>
                  <a:srgbClr val="000000"/>
                </a:solidFill>
                <a:effectLst/>
              </a:rPr>
              <a:t>Tubacex</a:t>
            </a:r>
            <a:r>
              <a:rPr lang="en-IN" b="0" i="0" dirty="0">
                <a:solidFill>
                  <a:srgbClr val="000000"/>
                </a:solidFill>
                <a:effectLst/>
              </a:rPr>
              <a:t> and Special Metals to </a:t>
            </a:r>
            <a:r>
              <a:rPr lang="en-IN" b="1" i="0" dirty="0">
                <a:solidFill>
                  <a:srgbClr val="000000"/>
                </a:solidFill>
                <a:effectLst/>
              </a:rPr>
              <a:t>evaluate jointly on a case-by-case basis</a:t>
            </a:r>
            <a:r>
              <a:rPr lang="en-IN" b="0" i="0" dirty="0">
                <a:solidFill>
                  <a:srgbClr val="000000"/>
                </a:solidFill>
                <a:effectLst/>
              </a:rPr>
              <a:t>, considering value proposition and customer requirements.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N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rgbClr val="000000"/>
                </a:solidFill>
                <a:effectLst/>
              </a:rPr>
              <a:t>Business Development Initiative</a:t>
            </a:r>
            <a:endParaRPr lang="en-IN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</a:rPr>
              <a:t>Plan to conduct </a:t>
            </a:r>
            <a:r>
              <a:rPr lang="en-IN" b="1" i="0" dirty="0">
                <a:solidFill>
                  <a:srgbClr val="000000"/>
                </a:solidFill>
                <a:effectLst/>
              </a:rPr>
              <a:t>joint technical seminars</a:t>
            </a:r>
            <a:r>
              <a:rPr lang="en-IN" b="0" i="0" dirty="0">
                <a:solidFill>
                  <a:srgbClr val="000000"/>
                </a:solidFill>
                <a:effectLst/>
              </a:rPr>
              <a:t> for </a:t>
            </a:r>
            <a:r>
              <a:rPr lang="en-IN" b="1" i="0" dirty="0">
                <a:solidFill>
                  <a:srgbClr val="000000"/>
                </a:solidFill>
                <a:effectLst/>
              </a:rPr>
              <a:t>end users and fabricators</a:t>
            </a:r>
            <a:r>
              <a:rPr lang="en-IN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1200150" lvl="2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b="1" dirty="0">
              <a:latin typeface="Lato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80DC68-628B-6EE1-B30F-B2E2469777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007" y="1999594"/>
            <a:ext cx="5052848" cy="3009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A46894-473E-0A91-BBC7-D6E731D61B7B}"/>
              </a:ext>
            </a:extLst>
          </p:cNvPr>
          <p:cNvSpPr txBox="1"/>
          <p:nvPr/>
        </p:nvSpPr>
        <p:spPr>
          <a:xfrm>
            <a:off x="6995948" y="1413312"/>
            <a:ext cx="5196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dirty="0">
                <a:solidFill>
                  <a:srgbClr val="F84273"/>
                </a:solidFill>
                <a:effectLst/>
                <a:latin typeface="Tahoma" panose="020B0604030504040204" pitchFamily="34" charset="0"/>
              </a:rPr>
              <a:t>TTP MANUFACTURING ROUTE FOR HIGH NICKEL ALLOY TUBES (A600,A601,M400,C-276, C-22, Ni200/201)</a:t>
            </a:r>
            <a:endParaRPr lang="en-IN" sz="1400" dirty="0">
              <a:solidFill>
                <a:srgbClr val="F84273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11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arcador de texto 4">
            <a:extLst>
              <a:ext uri="{FF2B5EF4-FFF2-40B4-BE49-F238E27FC236}">
                <a16:creationId xmlns:a16="http://schemas.microsoft.com/office/drawing/2014/main" id="{DE2F7279-7395-46DD-ACFF-61C8E10788C0}"/>
              </a:ext>
            </a:extLst>
          </p:cNvPr>
          <p:cNvSpPr txBox="1">
            <a:spLocks/>
          </p:cNvSpPr>
          <p:nvPr/>
        </p:nvSpPr>
        <p:spPr>
          <a:xfrm>
            <a:off x="474591" y="703966"/>
            <a:ext cx="8800432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Lato" panose="020B0604020202020204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000" dirty="0">
                <a:solidFill>
                  <a:srgbClr val="C00000"/>
                </a:solidFill>
              </a:rPr>
              <a:t>Some Examples </a:t>
            </a: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A202B590-22AE-AE18-01CC-F5DA04CFDC25}"/>
              </a:ext>
            </a:extLst>
          </p:cNvPr>
          <p:cNvSpPr txBox="1"/>
          <p:nvPr/>
        </p:nvSpPr>
        <p:spPr>
          <a:xfrm>
            <a:off x="474591" y="238338"/>
            <a:ext cx="85645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COMMUNICATION TO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94273"/>
                </a:solidFill>
                <a:effectLst/>
                <a:uLnTx/>
                <a:uFillTx/>
                <a:latin typeface="Lato Black" panose="020F0502020204030203" pitchFamily="34" charset="77"/>
                <a:ea typeface="+mn-ea"/>
                <a:cs typeface="+mn-cs"/>
              </a:rPr>
              <a:t>END USERS &amp; FABRICATORS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Lato Light" panose="020F0302020204030203" pitchFamily="34" charset="77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121E7-2230-5F75-EE66-D193F92D07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91" y="1147197"/>
            <a:ext cx="4255928" cy="45906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57C910-882C-99AD-4BB4-9B7A1F2EC2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847" y="2607766"/>
            <a:ext cx="3081231" cy="3581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54C99A-3645-A602-CCCB-657C4F2766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049" y="2948469"/>
            <a:ext cx="4107147" cy="2899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2140A7-E0AB-3B0A-DB2A-E0B8CC4DCC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0" y="703966"/>
            <a:ext cx="6339840" cy="1809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42EF6E-2F1A-16A0-E4C5-B9F746CD6152}"/>
              </a:ext>
            </a:extLst>
          </p:cNvPr>
          <p:cNvSpPr txBox="1"/>
          <p:nvPr/>
        </p:nvSpPr>
        <p:spPr>
          <a:xfrm>
            <a:off x="8353372" y="230599"/>
            <a:ext cx="383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Lato Light" panose="020F0302020204030203" pitchFamily="34" charset="77"/>
              </a:rPr>
              <a:t>ITP &amp; MTC including Special Metals name as Raw material to establish traceability </a:t>
            </a:r>
          </a:p>
        </p:txBody>
      </p:sp>
    </p:spTree>
    <p:extLst>
      <p:ext uri="{BB962C8B-B14F-4D97-AF65-F5344CB8AC3E}">
        <p14:creationId xmlns:p14="http://schemas.microsoft.com/office/powerpoint/2010/main" val="314001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aérea de una ciudad&#10;&#10;Descripción generada automáticamente">
            <a:extLst>
              <a:ext uri="{FF2B5EF4-FFF2-40B4-BE49-F238E27FC236}">
                <a16:creationId xmlns:a16="http://schemas.microsoft.com/office/drawing/2014/main" id="{D6E7F7CE-C8D5-7093-D2B7-B4B9FD0418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159335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4DCE5C-C641-0712-CFC6-61B4243C5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970" y="6368141"/>
            <a:ext cx="934024" cy="25882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03D5CAC-383B-4AC0-E3A2-BA5A7132B54D}"/>
              </a:ext>
            </a:extLst>
          </p:cNvPr>
          <p:cNvSpPr txBox="1"/>
          <p:nvPr/>
        </p:nvSpPr>
        <p:spPr>
          <a:xfrm>
            <a:off x="7406764" y="2230975"/>
            <a:ext cx="4915864" cy="2811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IN" sz="2400" b="1" dirty="0">
                <a:solidFill>
                  <a:schemeClr val="accent1"/>
                </a:solidFill>
                <a:latin typeface="Lato" panose="020B0604020202020204" charset="0"/>
              </a:rPr>
              <a:t>ADVANCED ALLOY SOLUTIONS FOR NEXT-GENERATION PETROCHEMICAL &amp; SPECIALTY CHEMICAL APPLICATIONS</a:t>
            </a:r>
          </a:p>
          <a:p>
            <a:pPr marL="800100" lvl="1" indent="-342900">
              <a:lnSpc>
                <a:spcPts val="262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Alloy 699XA </a:t>
            </a:r>
          </a:p>
          <a:p>
            <a:pPr marL="800100" lvl="1" indent="-342900">
              <a:lnSpc>
                <a:spcPts val="262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Alloy 602MCA </a:t>
            </a:r>
          </a:p>
          <a:p>
            <a:pPr marL="800100" lvl="1" indent="-342900">
              <a:lnSpc>
                <a:spcPts val="262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Alloy 31 Plus </a:t>
            </a:r>
          </a:p>
          <a:p>
            <a:pPr marL="800100" lvl="1" indent="-342900">
              <a:lnSpc>
                <a:spcPts val="262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Alloy 59 </a:t>
            </a:r>
          </a:p>
        </p:txBody>
      </p:sp>
    </p:spTree>
    <p:extLst>
      <p:ext uri="{BB962C8B-B14F-4D97-AF65-F5344CB8AC3E}">
        <p14:creationId xmlns:p14="http://schemas.microsoft.com/office/powerpoint/2010/main" val="267311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E963E308-141C-9321-E6F5-65A79882A306}"/>
              </a:ext>
            </a:extLst>
          </p:cNvPr>
          <p:cNvSpPr txBox="1"/>
          <p:nvPr/>
        </p:nvSpPr>
        <p:spPr>
          <a:xfrm>
            <a:off x="6508201" y="4547130"/>
            <a:ext cx="5028793" cy="1821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77"/>
              </a:rPr>
              <a:t>PIONEERING DIVERSIFICATION 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</a:rPr>
              <a:t>ACROSS MULTIPLE BUSINESS SECTORS</a:t>
            </a:r>
          </a:p>
          <a:p>
            <a:pPr algn="just"/>
            <a:r>
              <a:rPr lang="en-US" sz="1200">
                <a:solidFill>
                  <a:srgbClr val="666666"/>
                </a:solidFill>
                <a:latin typeface="Lato Light" panose="020F0302020204030203" pitchFamily="34" charset="77"/>
              </a:rPr>
              <a:t>From the oil &amp; gas sector to the low-carbon industry. As part of our commitment to high technological value products, we have developed production capabilities in those segments requiring higher levels of expertise where significant growth is expected</a:t>
            </a:r>
          </a:p>
          <a:p>
            <a:endParaRPr lang="en-US" sz="1200">
              <a:solidFill>
                <a:srgbClr val="666666"/>
              </a:solidFill>
              <a:latin typeface="Lato Light" panose="020F0302020204030203" pitchFamily="34" charset="77"/>
            </a:endParaRPr>
          </a:p>
          <a:p>
            <a:pPr marL="0" indent="0">
              <a:buNone/>
            </a:pPr>
            <a:endParaRPr lang="en-US" sz="1200">
              <a:latin typeface="Lato Light" panose="020F0302020204030203" pitchFamily="34" charset="77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B7AF39-FAA1-653B-7EBE-B3D3FDAFF66D}"/>
              </a:ext>
            </a:extLst>
          </p:cNvPr>
          <p:cNvSpPr txBox="1"/>
          <p:nvPr/>
        </p:nvSpPr>
        <p:spPr>
          <a:xfrm>
            <a:off x="6508200" y="2798799"/>
            <a:ext cx="5028794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</a:rPr>
              <a:t>PREFERRED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77"/>
              </a:rPr>
              <a:t>GLOBAL PARTNER</a:t>
            </a:r>
          </a:p>
          <a:p>
            <a:pPr algn="just"/>
            <a:r>
              <a:rPr lang="en-US" sz="1200" dirty="0">
                <a:solidFill>
                  <a:srgbClr val="666666"/>
                </a:solidFill>
                <a:latin typeface="Lato Light" panose="020F0302020204030203" pitchFamily="34" charset="77"/>
              </a:rPr>
              <a:t>Clients are our asset. We meet their needs, transcend national boundaries and foster collaboration on a global scale with our fully integrated production model, covering the entire life cycle of the products. We take pride in co-creating innovative solutions alongside our customers</a:t>
            </a:r>
          </a:p>
        </p:txBody>
      </p:sp>
      <p:sp>
        <p:nvSpPr>
          <p:cNvPr id="23" name="Freeform 2135">
            <a:extLst>
              <a:ext uri="{FF2B5EF4-FFF2-40B4-BE49-F238E27FC236}">
                <a16:creationId xmlns:a16="http://schemas.microsoft.com/office/drawing/2014/main" id="{845E97EE-3C5D-BF5E-E5E1-BD2C0E7FA438}"/>
              </a:ext>
            </a:extLst>
          </p:cNvPr>
          <p:cNvSpPr>
            <a:spLocks noEditPoints="1"/>
          </p:cNvSpPr>
          <p:nvPr/>
        </p:nvSpPr>
        <p:spPr bwMode="auto">
          <a:xfrm>
            <a:off x="6018795" y="2915878"/>
            <a:ext cx="415335" cy="411846"/>
          </a:xfrm>
          <a:custGeom>
            <a:avLst/>
            <a:gdLst>
              <a:gd name="T0" fmla="*/ 153 w 166"/>
              <a:gd name="T1" fmla="*/ 13 h 163"/>
              <a:gd name="T2" fmla="*/ 106 w 166"/>
              <a:gd name="T3" fmla="*/ 13 h 163"/>
              <a:gd name="T4" fmla="*/ 81 w 166"/>
              <a:gd name="T5" fmla="*/ 38 h 163"/>
              <a:gd name="T6" fmla="*/ 74 w 166"/>
              <a:gd name="T7" fmla="*/ 74 h 163"/>
              <a:gd name="T8" fmla="*/ 61 w 166"/>
              <a:gd name="T9" fmla="*/ 71 h 163"/>
              <a:gd name="T10" fmla="*/ 38 w 166"/>
              <a:gd name="T11" fmla="*/ 81 h 163"/>
              <a:gd name="T12" fmla="*/ 13 w 166"/>
              <a:gd name="T13" fmla="*/ 106 h 163"/>
              <a:gd name="T14" fmla="*/ 13 w 166"/>
              <a:gd name="T15" fmla="*/ 153 h 163"/>
              <a:gd name="T16" fmla="*/ 36 w 166"/>
              <a:gd name="T17" fmla="*/ 163 h 163"/>
              <a:gd name="T18" fmla="*/ 60 w 166"/>
              <a:gd name="T19" fmla="*/ 153 h 163"/>
              <a:gd name="T20" fmla="*/ 85 w 166"/>
              <a:gd name="T21" fmla="*/ 128 h 163"/>
              <a:gd name="T22" fmla="*/ 92 w 166"/>
              <a:gd name="T23" fmla="*/ 92 h 163"/>
              <a:gd name="T24" fmla="*/ 105 w 166"/>
              <a:gd name="T25" fmla="*/ 95 h 163"/>
              <a:gd name="T26" fmla="*/ 128 w 166"/>
              <a:gd name="T27" fmla="*/ 85 h 163"/>
              <a:gd name="T28" fmla="*/ 153 w 166"/>
              <a:gd name="T29" fmla="*/ 60 h 163"/>
              <a:gd name="T30" fmla="*/ 153 w 166"/>
              <a:gd name="T31" fmla="*/ 13 h 163"/>
              <a:gd name="T32" fmla="*/ 81 w 166"/>
              <a:gd name="T33" fmla="*/ 124 h 163"/>
              <a:gd name="T34" fmla="*/ 56 w 166"/>
              <a:gd name="T35" fmla="*/ 149 h 163"/>
              <a:gd name="T36" fmla="*/ 17 w 166"/>
              <a:gd name="T37" fmla="*/ 149 h 163"/>
              <a:gd name="T38" fmla="*/ 17 w 166"/>
              <a:gd name="T39" fmla="*/ 110 h 163"/>
              <a:gd name="T40" fmla="*/ 42 w 166"/>
              <a:gd name="T41" fmla="*/ 85 h 163"/>
              <a:gd name="T42" fmla="*/ 61 w 166"/>
              <a:gd name="T43" fmla="*/ 77 h 163"/>
              <a:gd name="T44" fmla="*/ 79 w 166"/>
              <a:gd name="T45" fmla="*/ 83 h 163"/>
              <a:gd name="T46" fmla="*/ 55 w 166"/>
              <a:gd name="T47" fmla="*/ 107 h 163"/>
              <a:gd name="T48" fmla="*/ 55 w 166"/>
              <a:gd name="T49" fmla="*/ 111 h 163"/>
              <a:gd name="T50" fmla="*/ 57 w 166"/>
              <a:gd name="T51" fmla="*/ 112 h 163"/>
              <a:gd name="T52" fmla="*/ 59 w 166"/>
              <a:gd name="T53" fmla="*/ 111 h 163"/>
              <a:gd name="T54" fmla="*/ 83 w 166"/>
              <a:gd name="T55" fmla="*/ 87 h 163"/>
              <a:gd name="T56" fmla="*/ 81 w 166"/>
              <a:gd name="T57" fmla="*/ 124 h 163"/>
              <a:gd name="T58" fmla="*/ 149 w 166"/>
              <a:gd name="T59" fmla="*/ 56 h 163"/>
              <a:gd name="T60" fmla="*/ 124 w 166"/>
              <a:gd name="T61" fmla="*/ 81 h 163"/>
              <a:gd name="T62" fmla="*/ 105 w 166"/>
              <a:gd name="T63" fmla="*/ 89 h 163"/>
              <a:gd name="T64" fmla="*/ 87 w 166"/>
              <a:gd name="T65" fmla="*/ 83 h 163"/>
              <a:gd name="T66" fmla="*/ 111 w 166"/>
              <a:gd name="T67" fmla="*/ 59 h 163"/>
              <a:gd name="T68" fmla="*/ 111 w 166"/>
              <a:gd name="T69" fmla="*/ 55 h 163"/>
              <a:gd name="T70" fmla="*/ 107 w 166"/>
              <a:gd name="T71" fmla="*/ 55 h 163"/>
              <a:gd name="T72" fmla="*/ 83 w 166"/>
              <a:gd name="T73" fmla="*/ 79 h 163"/>
              <a:gd name="T74" fmla="*/ 85 w 166"/>
              <a:gd name="T75" fmla="*/ 42 h 163"/>
              <a:gd name="T76" fmla="*/ 110 w 166"/>
              <a:gd name="T77" fmla="*/ 17 h 163"/>
              <a:gd name="T78" fmla="*/ 130 w 166"/>
              <a:gd name="T79" fmla="*/ 9 h 163"/>
              <a:gd name="T80" fmla="*/ 149 w 166"/>
              <a:gd name="T81" fmla="*/ 17 h 163"/>
              <a:gd name="T82" fmla="*/ 149 w 166"/>
              <a:gd name="T83" fmla="*/ 56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6" h="163">
                <a:moveTo>
                  <a:pt x="153" y="13"/>
                </a:moveTo>
                <a:cubicBezTo>
                  <a:pt x="140" y="0"/>
                  <a:pt x="119" y="0"/>
                  <a:pt x="106" y="13"/>
                </a:cubicBezTo>
                <a:cubicBezTo>
                  <a:pt x="81" y="38"/>
                  <a:pt x="81" y="38"/>
                  <a:pt x="81" y="38"/>
                </a:cubicBezTo>
                <a:cubicBezTo>
                  <a:pt x="71" y="48"/>
                  <a:pt x="69" y="62"/>
                  <a:pt x="74" y="74"/>
                </a:cubicBezTo>
                <a:cubicBezTo>
                  <a:pt x="70" y="72"/>
                  <a:pt x="66" y="71"/>
                  <a:pt x="61" y="71"/>
                </a:cubicBezTo>
                <a:cubicBezTo>
                  <a:pt x="53" y="71"/>
                  <a:pt x="44" y="75"/>
                  <a:pt x="38" y="81"/>
                </a:cubicBezTo>
                <a:cubicBezTo>
                  <a:pt x="13" y="106"/>
                  <a:pt x="13" y="106"/>
                  <a:pt x="13" y="106"/>
                </a:cubicBezTo>
                <a:cubicBezTo>
                  <a:pt x="0" y="119"/>
                  <a:pt x="0" y="140"/>
                  <a:pt x="13" y="153"/>
                </a:cubicBezTo>
                <a:cubicBezTo>
                  <a:pt x="19" y="160"/>
                  <a:pt x="28" y="163"/>
                  <a:pt x="36" y="163"/>
                </a:cubicBezTo>
                <a:cubicBezTo>
                  <a:pt x="45" y="163"/>
                  <a:pt x="53" y="160"/>
                  <a:pt x="60" y="153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5" y="118"/>
                  <a:pt x="97" y="104"/>
                  <a:pt x="92" y="92"/>
                </a:cubicBezTo>
                <a:cubicBezTo>
                  <a:pt x="96" y="94"/>
                  <a:pt x="100" y="95"/>
                  <a:pt x="105" y="95"/>
                </a:cubicBezTo>
                <a:cubicBezTo>
                  <a:pt x="113" y="95"/>
                  <a:pt x="122" y="91"/>
                  <a:pt x="128" y="85"/>
                </a:cubicBezTo>
                <a:cubicBezTo>
                  <a:pt x="153" y="60"/>
                  <a:pt x="153" y="60"/>
                  <a:pt x="153" y="60"/>
                </a:cubicBezTo>
                <a:cubicBezTo>
                  <a:pt x="166" y="47"/>
                  <a:pt x="166" y="26"/>
                  <a:pt x="153" y="13"/>
                </a:cubicBezTo>
                <a:close/>
                <a:moveTo>
                  <a:pt x="81" y="124"/>
                </a:moveTo>
                <a:cubicBezTo>
                  <a:pt x="56" y="149"/>
                  <a:pt x="56" y="149"/>
                  <a:pt x="56" y="149"/>
                </a:cubicBezTo>
                <a:cubicBezTo>
                  <a:pt x="45" y="160"/>
                  <a:pt x="27" y="160"/>
                  <a:pt x="17" y="149"/>
                </a:cubicBezTo>
                <a:cubicBezTo>
                  <a:pt x="6" y="139"/>
                  <a:pt x="6" y="121"/>
                  <a:pt x="17" y="110"/>
                </a:cubicBezTo>
                <a:cubicBezTo>
                  <a:pt x="42" y="85"/>
                  <a:pt x="42" y="85"/>
                  <a:pt x="42" y="85"/>
                </a:cubicBezTo>
                <a:cubicBezTo>
                  <a:pt x="47" y="80"/>
                  <a:pt x="54" y="77"/>
                  <a:pt x="61" y="77"/>
                </a:cubicBezTo>
                <a:cubicBezTo>
                  <a:pt x="68" y="77"/>
                  <a:pt x="74" y="79"/>
                  <a:pt x="79" y="83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4" y="108"/>
                  <a:pt x="54" y="110"/>
                  <a:pt x="55" y="111"/>
                </a:cubicBezTo>
                <a:cubicBezTo>
                  <a:pt x="56" y="111"/>
                  <a:pt x="56" y="112"/>
                  <a:pt x="57" y="112"/>
                </a:cubicBezTo>
                <a:cubicBezTo>
                  <a:pt x="58" y="112"/>
                  <a:pt x="59" y="111"/>
                  <a:pt x="59" y="111"/>
                </a:cubicBezTo>
                <a:cubicBezTo>
                  <a:pt x="83" y="87"/>
                  <a:pt x="83" y="87"/>
                  <a:pt x="83" y="87"/>
                </a:cubicBezTo>
                <a:cubicBezTo>
                  <a:pt x="92" y="98"/>
                  <a:pt x="91" y="114"/>
                  <a:pt x="81" y="124"/>
                </a:cubicBezTo>
                <a:close/>
                <a:moveTo>
                  <a:pt x="149" y="56"/>
                </a:moveTo>
                <a:cubicBezTo>
                  <a:pt x="124" y="81"/>
                  <a:pt x="124" y="81"/>
                  <a:pt x="124" y="81"/>
                </a:cubicBezTo>
                <a:cubicBezTo>
                  <a:pt x="119" y="86"/>
                  <a:pt x="112" y="89"/>
                  <a:pt x="105" y="89"/>
                </a:cubicBezTo>
                <a:cubicBezTo>
                  <a:pt x="98" y="89"/>
                  <a:pt x="92" y="87"/>
                  <a:pt x="87" y="83"/>
                </a:cubicBezTo>
                <a:cubicBezTo>
                  <a:pt x="111" y="59"/>
                  <a:pt x="111" y="59"/>
                  <a:pt x="111" y="59"/>
                </a:cubicBezTo>
                <a:cubicBezTo>
                  <a:pt x="112" y="58"/>
                  <a:pt x="112" y="56"/>
                  <a:pt x="111" y="55"/>
                </a:cubicBezTo>
                <a:cubicBezTo>
                  <a:pt x="110" y="54"/>
                  <a:pt x="108" y="54"/>
                  <a:pt x="107" y="55"/>
                </a:cubicBezTo>
                <a:cubicBezTo>
                  <a:pt x="83" y="79"/>
                  <a:pt x="83" y="79"/>
                  <a:pt x="83" y="79"/>
                </a:cubicBezTo>
                <a:cubicBezTo>
                  <a:pt x="74" y="68"/>
                  <a:pt x="75" y="52"/>
                  <a:pt x="85" y="42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6" y="11"/>
                  <a:pt x="123" y="9"/>
                  <a:pt x="130" y="9"/>
                </a:cubicBezTo>
                <a:cubicBezTo>
                  <a:pt x="137" y="9"/>
                  <a:pt x="144" y="11"/>
                  <a:pt x="149" y="17"/>
                </a:cubicBezTo>
                <a:cubicBezTo>
                  <a:pt x="160" y="27"/>
                  <a:pt x="160" y="45"/>
                  <a:pt x="149" y="56"/>
                </a:cubicBezTo>
                <a:close/>
              </a:path>
            </a:pathLst>
          </a:custGeom>
          <a:solidFill>
            <a:schemeClr val="accent5"/>
          </a:solidFill>
          <a:ln w="3175"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87">
            <a:extLst>
              <a:ext uri="{FF2B5EF4-FFF2-40B4-BE49-F238E27FC236}">
                <a16:creationId xmlns:a16="http://schemas.microsoft.com/office/drawing/2014/main" id="{BFE6B505-A53B-25D8-B392-DDCD8738F3D2}"/>
              </a:ext>
            </a:extLst>
          </p:cNvPr>
          <p:cNvSpPr>
            <a:spLocks noEditPoints="1"/>
          </p:cNvSpPr>
          <p:nvPr/>
        </p:nvSpPr>
        <p:spPr bwMode="auto">
          <a:xfrm>
            <a:off x="6040747" y="4547130"/>
            <a:ext cx="384756" cy="385918"/>
          </a:xfrm>
          <a:custGeom>
            <a:avLst/>
            <a:gdLst>
              <a:gd name="T0" fmla="*/ 80 w 154"/>
              <a:gd name="T1" fmla="*/ 71 h 153"/>
              <a:gd name="T2" fmla="*/ 54 w 154"/>
              <a:gd name="T3" fmla="*/ 71 h 153"/>
              <a:gd name="T4" fmla="*/ 51 w 154"/>
              <a:gd name="T5" fmla="*/ 74 h 153"/>
              <a:gd name="T6" fmla="*/ 51 w 154"/>
              <a:gd name="T7" fmla="*/ 150 h 153"/>
              <a:gd name="T8" fmla="*/ 54 w 154"/>
              <a:gd name="T9" fmla="*/ 153 h 153"/>
              <a:gd name="T10" fmla="*/ 80 w 154"/>
              <a:gd name="T11" fmla="*/ 153 h 153"/>
              <a:gd name="T12" fmla="*/ 83 w 154"/>
              <a:gd name="T13" fmla="*/ 150 h 153"/>
              <a:gd name="T14" fmla="*/ 83 w 154"/>
              <a:gd name="T15" fmla="*/ 74 h 153"/>
              <a:gd name="T16" fmla="*/ 80 w 154"/>
              <a:gd name="T17" fmla="*/ 71 h 153"/>
              <a:gd name="T18" fmla="*/ 76 w 154"/>
              <a:gd name="T19" fmla="*/ 147 h 153"/>
              <a:gd name="T20" fmla="*/ 57 w 154"/>
              <a:gd name="T21" fmla="*/ 147 h 153"/>
              <a:gd name="T22" fmla="*/ 57 w 154"/>
              <a:gd name="T23" fmla="*/ 77 h 153"/>
              <a:gd name="T24" fmla="*/ 76 w 154"/>
              <a:gd name="T25" fmla="*/ 77 h 153"/>
              <a:gd name="T26" fmla="*/ 76 w 154"/>
              <a:gd name="T27" fmla="*/ 147 h 153"/>
              <a:gd name="T28" fmla="*/ 29 w 154"/>
              <a:gd name="T29" fmla="*/ 82 h 153"/>
              <a:gd name="T30" fmla="*/ 3 w 154"/>
              <a:gd name="T31" fmla="*/ 82 h 153"/>
              <a:gd name="T32" fmla="*/ 0 w 154"/>
              <a:gd name="T33" fmla="*/ 85 h 153"/>
              <a:gd name="T34" fmla="*/ 0 w 154"/>
              <a:gd name="T35" fmla="*/ 150 h 153"/>
              <a:gd name="T36" fmla="*/ 3 w 154"/>
              <a:gd name="T37" fmla="*/ 153 h 153"/>
              <a:gd name="T38" fmla="*/ 29 w 154"/>
              <a:gd name="T39" fmla="*/ 153 h 153"/>
              <a:gd name="T40" fmla="*/ 32 w 154"/>
              <a:gd name="T41" fmla="*/ 150 h 153"/>
              <a:gd name="T42" fmla="*/ 32 w 154"/>
              <a:gd name="T43" fmla="*/ 85 h 153"/>
              <a:gd name="T44" fmla="*/ 29 w 154"/>
              <a:gd name="T45" fmla="*/ 82 h 153"/>
              <a:gd name="T46" fmla="*/ 26 w 154"/>
              <a:gd name="T47" fmla="*/ 147 h 153"/>
              <a:gd name="T48" fmla="*/ 7 w 154"/>
              <a:gd name="T49" fmla="*/ 147 h 153"/>
              <a:gd name="T50" fmla="*/ 7 w 154"/>
              <a:gd name="T51" fmla="*/ 88 h 153"/>
              <a:gd name="T52" fmla="*/ 26 w 154"/>
              <a:gd name="T53" fmla="*/ 88 h 153"/>
              <a:gd name="T54" fmla="*/ 26 w 154"/>
              <a:gd name="T55" fmla="*/ 147 h 153"/>
              <a:gd name="T56" fmla="*/ 153 w 154"/>
              <a:gd name="T57" fmla="*/ 46 h 153"/>
              <a:gd name="T58" fmla="*/ 120 w 154"/>
              <a:gd name="T59" fmla="*/ 1 h 153"/>
              <a:gd name="T60" fmla="*/ 115 w 154"/>
              <a:gd name="T61" fmla="*/ 1 h 153"/>
              <a:gd name="T62" fmla="*/ 83 w 154"/>
              <a:gd name="T63" fmla="*/ 46 h 153"/>
              <a:gd name="T64" fmla="*/ 86 w 154"/>
              <a:gd name="T65" fmla="*/ 51 h 153"/>
              <a:gd name="T66" fmla="*/ 102 w 154"/>
              <a:gd name="T67" fmla="*/ 51 h 153"/>
              <a:gd name="T68" fmla="*/ 102 w 154"/>
              <a:gd name="T69" fmla="*/ 150 h 153"/>
              <a:gd name="T70" fmla="*/ 105 w 154"/>
              <a:gd name="T71" fmla="*/ 153 h 153"/>
              <a:gd name="T72" fmla="*/ 130 w 154"/>
              <a:gd name="T73" fmla="*/ 153 h 153"/>
              <a:gd name="T74" fmla="*/ 134 w 154"/>
              <a:gd name="T75" fmla="*/ 150 h 153"/>
              <a:gd name="T76" fmla="*/ 134 w 154"/>
              <a:gd name="T77" fmla="*/ 51 h 153"/>
              <a:gd name="T78" fmla="*/ 150 w 154"/>
              <a:gd name="T79" fmla="*/ 51 h 153"/>
              <a:gd name="T80" fmla="*/ 153 w 154"/>
              <a:gd name="T81" fmla="*/ 46 h 153"/>
              <a:gd name="T82" fmla="*/ 130 w 154"/>
              <a:gd name="T83" fmla="*/ 44 h 153"/>
              <a:gd name="T84" fmla="*/ 127 w 154"/>
              <a:gd name="T85" fmla="*/ 47 h 153"/>
              <a:gd name="T86" fmla="*/ 127 w 154"/>
              <a:gd name="T87" fmla="*/ 147 h 153"/>
              <a:gd name="T88" fmla="*/ 108 w 154"/>
              <a:gd name="T89" fmla="*/ 147 h 153"/>
              <a:gd name="T90" fmla="*/ 108 w 154"/>
              <a:gd name="T91" fmla="*/ 147 h 153"/>
              <a:gd name="T92" fmla="*/ 108 w 154"/>
              <a:gd name="T93" fmla="*/ 47 h 153"/>
              <a:gd name="T94" fmla="*/ 104 w 154"/>
              <a:gd name="T95" fmla="*/ 44 h 153"/>
              <a:gd name="T96" fmla="*/ 91 w 154"/>
              <a:gd name="T97" fmla="*/ 44 h 153"/>
              <a:gd name="T98" fmla="*/ 117 w 154"/>
              <a:gd name="T99" fmla="*/ 8 h 153"/>
              <a:gd name="T100" fmla="*/ 143 w 154"/>
              <a:gd name="T101" fmla="*/ 44 h 153"/>
              <a:gd name="T102" fmla="*/ 130 w 154"/>
              <a:gd name="T103" fmla="*/ 4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4" h="153">
                <a:moveTo>
                  <a:pt x="80" y="71"/>
                </a:moveTo>
                <a:cubicBezTo>
                  <a:pt x="54" y="71"/>
                  <a:pt x="54" y="71"/>
                  <a:pt x="54" y="71"/>
                </a:cubicBezTo>
                <a:cubicBezTo>
                  <a:pt x="52" y="71"/>
                  <a:pt x="51" y="72"/>
                  <a:pt x="51" y="74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1" y="152"/>
                  <a:pt x="52" y="153"/>
                  <a:pt x="54" y="153"/>
                </a:cubicBezTo>
                <a:cubicBezTo>
                  <a:pt x="80" y="153"/>
                  <a:pt x="80" y="153"/>
                  <a:pt x="80" y="153"/>
                </a:cubicBezTo>
                <a:cubicBezTo>
                  <a:pt x="81" y="153"/>
                  <a:pt x="83" y="152"/>
                  <a:pt x="83" y="150"/>
                </a:cubicBezTo>
                <a:cubicBezTo>
                  <a:pt x="83" y="74"/>
                  <a:pt x="83" y="74"/>
                  <a:pt x="83" y="74"/>
                </a:cubicBezTo>
                <a:cubicBezTo>
                  <a:pt x="83" y="72"/>
                  <a:pt x="81" y="71"/>
                  <a:pt x="80" y="71"/>
                </a:cubicBezTo>
                <a:close/>
                <a:moveTo>
                  <a:pt x="76" y="147"/>
                </a:moveTo>
                <a:cubicBezTo>
                  <a:pt x="57" y="147"/>
                  <a:pt x="57" y="147"/>
                  <a:pt x="57" y="147"/>
                </a:cubicBezTo>
                <a:cubicBezTo>
                  <a:pt x="57" y="77"/>
                  <a:pt x="57" y="77"/>
                  <a:pt x="57" y="77"/>
                </a:cubicBezTo>
                <a:cubicBezTo>
                  <a:pt x="76" y="77"/>
                  <a:pt x="76" y="77"/>
                  <a:pt x="76" y="77"/>
                </a:cubicBezTo>
                <a:lnTo>
                  <a:pt x="76" y="147"/>
                </a:lnTo>
                <a:close/>
                <a:moveTo>
                  <a:pt x="29" y="82"/>
                </a:moveTo>
                <a:cubicBezTo>
                  <a:pt x="3" y="82"/>
                  <a:pt x="3" y="82"/>
                  <a:pt x="3" y="82"/>
                </a:cubicBezTo>
                <a:cubicBezTo>
                  <a:pt x="1" y="82"/>
                  <a:pt x="0" y="83"/>
                  <a:pt x="0" y="85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2"/>
                  <a:pt x="2" y="153"/>
                  <a:pt x="3" y="153"/>
                </a:cubicBezTo>
                <a:cubicBezTo>
                  <a:pt x="29" y="153"/>
                  <a:pt x="29" y="153"/>
                  <a:pt x="29" y="153"/>
                </a:cubicBezTo>
                <a:cubicBezTo>
                  <a:pt x="31" y="153"/>
                  <a:pt x="32" y="152"/>
                  <a:pt x="32" y="150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83"/>
                  <a:pt x="31" y="82"/>
                  <a:pt x="29" y="82"/>
                </a:cubicBezTo>
                <a:close/>
                <a:moveTo>
                  <a:pt x="26" y="147"/>
                </a:moveTo>
                <a:cubicBezTo>
                  <a:pt x="7" y="147"/>
                  <a:pt x="7" y="147"/>
                  <a:pt x="7" y="147"/>
                </a:cubicBezTo>
                <a:cubicBezTo>
                  <a:pt x="7" y="88"/>
                  <a:pt x="7" y="88"/>
                  <a:pt x="7" y="88"/>
                </a:cubicBezTo>
                <a:cubicBezTo>
                  <a:pt x="26" y="88"/>
                  <a:pt x="26" y="88"/>
                  <a:pt x="26" y="88"/>
                </a:cubicBezTo>
                <a:lnTo>
                  <a:pt x="26" y="147"/>
                </a:lnTo>
                <a:close/>
                <a:moveTo>
                  <a:pt x="153" y="46"/>
                </a:moveTo>
                <a:cubicBezTo>
                  <a:pt x="120" y="1"/>
                  <a:pt x="120" y="1"/>
                  <a:pt x="120" y="1"/>
                </a:cubicBezTo>
                <a:cubicBezTo>
                  <a:pt x="119" y="0"/>
                  <a:pt x="116" y="0"/>
                  <a:pt x="115" y="1"/>
                </a:cubicBezTo>
                <a:cubicBezTo>
                  <a:pt x="83" y="46"/>
                  <a:pt x="83" y="46"/>
                  <a:pt x="83" y="46"/>
                </a:cubicBezTo>
                <a:cubicBezTo>
                  <a:pt x="82" y="48"/>
                  <a:pt x="82" y="51"/>
                  <a:pt x="86" y="51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2" y="150"/>
                  <a:pt x="102" y="150"/>
                  <a:pt x="102" y="150"/>
                </a:cubicBezTo>
                <a:cubicBezTo>
                  <a:pt x="102" y="152"/>
                  <a:pt x="103" y="153"/>
                  <a:pt x="105" y="153"/>
                </a:cubicBezTo>
                <a:cubicBezTo>
                  <a:pt x="130" y="153"/>
                  <a:pt x="130" y="153"/>
                  <a:pt x="130" y="153"/>
                </a:cubicBezTo>
                <a:cubicBezTo>
                  <a:pt x="132" y="153"/>
                  <a:pt x="134" y="152"/>
                  <a:pt x="134" y="15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3" y="51"/>
                  <a:pt x="154" y="48"/>
                  <a:pt x="153" y="46"/>
                </a:cubicBezTo>
                <a:close/>
                <a:moveTo>
                  <a:pt x="130" y="44"/>
                </a:moveTo>
                <a:cubicBezTo>
                  <a:pt x="128" y="44"/>
                  <a:pt x="127" y="46"/>
                  <a:pt x="127" y="47"/>
                </a:cubicBezTo>
                <a:cubicBezTo>
                  <a:pt x="127" y="147"/>
                  <a:pt x="127" y="147"/>
                  <a:pt x="127" y="147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8" y="46"/>
                  <a:pt x="106" y="44"/>
                  <a:pt x="104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117" y="8"/>
                  <a:pt x="117" y="8"/>
                  <a:pt x="117" y="8"/>
                </a:cubicBezTo>
                <a:cubicBezTo>
                  <a:pt x="143" y="44"/>
                  <a:pt x="143" y="44"/>
                  <a:pt x="143" y="44"/>
                </a:cubicBezTo>
                <a:lnTo>
                  <a:pt x="130" y="44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EDB22EB-0A2D-6103-5C5A-D3FC7DC603CA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188"/>
          <a:stretch/>
        </p:blipFill>
        <p:spPr bwMode="auto">
          <a:xfrm flipH="1">
            <a:off x="-3079503" y="-1176783"/>
            <a:ext cx="8626140" cy="8633881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4026B117-F66E-4685-5E1F-A916CF92D788}"/>
              </a:ext>
            </a:extLst>
          </p:cNvPr>
          <p:cNvSpPr/>
          <p:nvPr/>
        </p:nvSpPr>
        <p:spPr>
          <a:xfrm>
            <a:off x="-3083469" y="-526587"/>
            <a:ext cx="8630105" cy="8649070"/>
          </a:xfrm>
          <a:prstGeom prst="rect">
            <a:avLst/>
          </a:prstGeom>
          <a:gradFill>
            <a:gsLst>
              <a:gs pos="0">
                <a:srgbClr val="011474"/>
              </a:gs>
              <a:gs pos="62000">
                <a:srgbClr val="012498">
                  <a:alpha val="0"/>
                </a:srgbClr>
              </a:gs>
              <a:gs pos="30000">
                <a:srgbClr val="0124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247372-39C4-F7AE-F6D5-36340703C316}"/>
              </a:ext>
            </a:extLst>
          </p:cNvPr>
          <p:cNvSpPr txBox="1"/>
          <p:nvPr/>
        </p:nvSpPr>
        <p:spPr>
          <a:xfrm>
            <a:off x="511125" y="565123"/>
            <a:ext cx="385633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sz="2400" dirty="0">
                <a:solidFill>
                  <a:schemeClr val="bg1"/>
                </a:solidFill>
                <a:latin typeface="Lato Light" panose="020F0302020204030203" pitchFamily="34" charset="77"/>
              </a:rPr>
              <a:t>WE ARE A WORLD LEADER </a:t>
            </a:r>
            <a:r>
              <a:rPr lang="en-US" sz="2400" dirty="0">
                <a:solidFill>
                  <a:schemeClr val="bg1"/>
                </a:solidFill>
                <a:effectLst/>
                <a:latin typeface="Lato Light" panose="020F0302020204030203" pitchFamily="34" charset="77"/>
              </a:rPr>
              <a:t>IN ADVANCED INDUSTRIAL SOLUTIONS </a:t>
            </a:r>
            <a:br>
              <a:rPr lang="en-US" sz="2400" dirty="0">
                <a:solidFill>
                  <a:schemeClr val="bg1"/>
                </a:solidFill>
                <a:effectLst/>
                <a:latin typeface="Lato Light" panose="020F0302020204030203" pitchFamily="34" charset="77"/>
              </a:rPr>
            </a:br>
            <a:r>
              <a:rPr lang="en-US" sz="2400" dirty="0">
                <a:solidFill>
                  <a:schemeClr val="bg1"/>
                </a:solidFill>
                <a:latin typeface="Lato Light" panose="020F0302020204030203" pitchFamily="34" charset="77"/>
              </a:rPr>
              <a:t>FOR ENERGY AND MOBILITY</a:t>
            </a:r>
          </a:p>
          <a:p>
            <a:pPr>
              <a:lnSpc>
                <a:spcPts val="2620"/>
              </a:lnSpc>
            </a:pPr>
            <a:endParaRPr lang="en-US" sz="2000" dirty="0">
              <a:solidFill>
                <a:schemeClr val="bg1"/>
              </a:solidFill>
              <a:latin typeface="Lato Light" panose="020F0302020204030203" pitchFamily="34" charset="77"/>
            </a:endParaRPr>
          </a:p>
          <a:p>
            <a:pPr>
              <a:lnSpc>
                <a:spcPts val="2620"/>
              </a:lnSpc>
            </a:pPr>
            <a:r>
              <a:rPr lang="en-US" sz="2200" i="1" dirty="0">
                <a:solidFill>
                  <a:schemeClr val="bg1"/>
                </a:solidFill>
                <a:latin typeface="Lato Light" panose="020F0302020204030203" pitchFamily="34" charset="77"/>
              </a:rPr>
              <a:t>Demanding environments: high/low temperature, high pressure and high corrosion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4DCE5C-C641-0712-CFC6-61B4243C5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970" y="6368141"/>
            <a:ext cx="934024" cy="25882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FF1BCE8C-71CB-145F-389D-76B20E2A19D2}"/>
              </a:ext>
            </a:extLst>
          </p:cNvPr>
          <p:cNvSpPr txBox="1"/>
          <p:nvPr/>
        </p:nvSpPr>
        <p:spPr>
          <a:xfrm>
            <a:off x="6508200" y="1026305"/>
            <a:ext cx="5028794" cy="145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</a:rPr>
              <a:t>FROM TUBULAR TO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ato Light" panose="020F0302020204030203" pitchFamily="34" charset="77"/>
              </a:rPr>
              <a:t>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ato" panose="020F0502020204030203" pitchFamily="34" charset="77"/>
              </a:rPr>
              <a:t>ADVANCED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77"/>
              </a:rPr>
              <a:t>INDUSTRIAL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ato" panose="020F0502020204030203" pitchFamily="34" charset="77"/>
              </a:rPr>
              <a:t> SOLUTIONS</a:t>
            </a:r>
            <a:endParaRPr lang="en-US" sz="1200" dirty="0">
              <a:solidFill>
                <a:srgbClr val="666666"/>
              </a:solidFill>
              <a:effectLst/>
              <a:latin typeface="Lato Light" panose="020F0302020204030203" pitchFamily="34" charset="77"/>
            </a:endParaRPr>
          </a:p>
          <a:p>
            <a:pPr indent="0" algn="just">
              <a:buNone/>
            </a:pPr>
            <a:r>
              <a:rPr lang="en-US" sz="1200" dirty="0">
                <a:solidFill>
                  <a:srgbClr val="666666"/>
                </a:solidFill>
                <a:latin typeface="Lato Light" panose="020F0302020204030203" pitchFamily="34" charset="77"/>
              </a:rPr>
              <a:t>We are a global benchmark in the design, manufacturing, and installation of advanced industrial products and high-value-added services where only the most sophisticated solutions deliver the best performance</a:t>
            </a:r>
          </a:p>
          <a:p>
            <a:pPr marL="0" indent="0">
              <a:buNone/>
            </a:pPr>
            <a:endParaRPr lang="en-US" sz="1200" dirty="0">
              <a:latin typeface="Lato Light" panose="020F0302020204030203" pitchFamily="34" charset="77"/>
            </a:endParaRPr>
          </a:p>
        </p:txBody>
      </p:sp>
      <p:sp>
        <p:nvSpPr>
          <p:cNvPr id="27" name="Freeform 184">
            <a:extLst>
              <a:ext uri="{FF2B5EF4-FFF2-40B4-BE49-F238E27FC236}">
                <a16:creationId xmlns:a16="http://schemas.microsoft.com/office/drawing/2014/main" id="{4994E2F0-1B81-3911-3240-719A93576A74}"/>
              </a:ext>
            </a:extLst>
          </p:cNvPr>
          <p:cNvSpPr>
            <a:spLocks noEditPoints="1"/>
          </p:cNvSpPr>
          <p:nvPr/>
        </p:nvSpPr>
        <p:spPr bwMode="auto">
          <a:xfrm>
            <a:off x="6039550" y="1026305"/>
            <a:ext cx="382440" cy="385917"/>
          </a:xfrm>
          <a:custGeom>
            <a:avLst/>
            <a:gdLst>
              <a:gd name="T0" fmla="*/ 201 w 330"/>
              <a:gd name="T1" fmla="*/ 148 h 333"/>
              <a:gd name="T2" fmla="*/ 201 w 330"/>
              <a:gd name="T3" fmla="*/ 85 h 333"/>
              <a:gd name="T4" fmla="*/ 71 w 330"/>
              <a:gd name="T5" fmla="*/ 148 h 333"/>
              <a:gd name="T6" fmla="*/ 71 w 330"/>
              <a:gd name="T7" fmla="*/ 0 h 333"/>
              <a:gd name="T8" fmla="*/ 0 w 330"/>
              <a:gd name="T9" fmla="*/ 0 h 333"/>
              <a:gd name="T10" fmla="*/ 0 w 330"/>
              <a:gd name="T11" fmla="*/ 333 h 333"/>
              <a:gd name="T12" fmla="*/ 330 w 330"/>
              <a:gd name="T13" fmla="*/ 333 h 333"/>
              <a:gd name="T14" fmla="*/ 330 w 330"/>
              <a:gd name="T15" fmla="*/ 85 h 333"/>
              <a:gd name="T16" fmla="*/ 201 w 330"/>
              <a:gd name="T17" fmla="*/ 148 h 333"/>
              <a:gd name="T18" fmla="*/ 56 w 330"/>
              <a:gd name="T19" fmla="*/ 15 h 333"/>
              <a:gd name="T20" fmla="*/ 56 w 330"/>
              <a:gd name="T21" fmla="*/ 172 h 333"/>
              <a:gd name="T22" fmla="*/ 188 w 330"/>
              <a:gd name="T23" fmla="*/ 109 h 333"/>
              <a:gd name="T24" fmla="*/ 188 w 330"/>
              <a:gd name="T25" fmla="*/ 172 h 333"/>
              <a:gd name="T26" fmla="*/ 317 w 330"/>
              <a:gd name="T27" fmla="*/ 109 h 333"/>
              <a:gd name="T28" fmla="*/ 317 w 330"/>
              <a:gd name="T29" fmla="*/ 187 h 333"/>
              <a:gd name="T30" fmla="*/ 15 w 330"/>
              <a:gd name="T31" fmla="*/ 187 h 333"/>
              <a:gd name="T32" fmla="*/ 15 w 330"/>
              <a:gd name="T33" fmla="*/ 15 h 333"/>
              <a:gd name="T34" fmla="*/ 56 w 330"/>
              <a:gd name="T35" fmla="*/ 15 h 333"/>
              <a:gd name="T36" fmla="*/ 15 w 330"/>
              <a:gd name="T37" fmla="*/ 202 h 333"/>
              <a:gd name="T38" fmla="*/ 158 w 330"/>
              <a:gd name="T39" fmla="*/ 202 h 333"/>
              <a:gd name="T40" fmla="*/ 158 w 330"/>
              <a:gd name="T41" fmla="*/ 320 h 333"/>
              <a:gd name="T42" fmla="*/ 15 w 330"/>
              <a:gd name="T43" fmla="*/ 320 h 333"/>
              <a:gd name="T44" fmla="*/ 15 w 330"/>
              <a:gd name="T45" fmla="*/ 202 h 333"/>
              <a:gd name="T46" fmla="*/ 173 w 330"/>
              <a:gd name="T47" fmla="*/ 320 h 333"/>
              <a:gd name="T48" fmla="*/ 173 w 330"/>
              <a:gd name="T49" fmla="*/ 202 h 333"/>
              <a:gd name="T50" fmla="*/ 317 w 330"/>
              <a:gd name="T51" fmla="*/ 202 h 333"/>
              <a:gd name="T52" fmla="*/ 317 w 330"/>
              <a:gd name="T53" fmla="*/ 320 h 333"/>
              <a:gd name="T54" fmla="*/ 173 w 330"/>
              <a:gd name="T55" fmla="*/ 32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0" h="333">
                <a:moveTo>
                  <a:pt x="201" y="148"/>
                </a:moveTo>
                <a:lnTo>
                  <a:pt x="201" y="85"/>
                </a:lnTo>
                <a:lnTo>
                  <a:pt x="71" y="148"/>
                </a:lnTo>
                <a:lnTo>
                  <a:pt x="71" y="0"/>
                </a:lnTo>
                <a:lnTo>
                  <a:pt x="0" y="0"/>
                </a:lnTo>
                <a:lnTo>
                  <a:pt x="0" y="333"/>
                </a:lnTo>
                <a:lnTo>
                  <a:pt x="330" y="333"/>
                </a:lnTo>
                <a:lnTo>
                  <a:pt x="330" y="85"/>
                </a:lnTo>
                <a:lnTo>
                  <a:pt x="201" y="148"/>
                </a:lnTo>
                <a:close/>
                <a:moveTo>
                  <a:pt x="56" y="15"/>
                </a:moveTo>
                <a:lnTo>
                  <a:pt x="56" y="172"/>
                </a:lnTo>
                <a:lnTo>
                  <a:pt x="188" y="109"/>
                </a:lnTo>
                <a:lnTo>
                  <a:pt x="188" y="172"/>
                </a:lnTo>
                <a:lnTo>
                  <a:pt x="317" y="109"/>
                </a:lnTo>
                <a:lnTo>
                  <a:pt x="317" y="187"/>
                </a:lnTo>
                <a:lnTo>
                  <a:pt x="15" y="187"/>
                </a:lnTo>
                <a:lnTo>
                  <a:pt x="15" y="15"/>
                </a:lnTo>
                <a:lnTo>
                  <a:pt x="56" y="15"/>
                </a:lnTo>
                <a:close/>
                <a:moveTo>
                  <a:pt x="15" y="202"/>
                </a:moveTo>
                <a:lnTo>
                  <a:pt x="158" y="202"/>
                </a:lnTo>
                <a:lnTo>
                  <a:pt x="158" y="320"/>
                </a:lnTo>
                <a:lnTo>
                  <a:pt x="15" y="320"/>
                </a:lnTo>
                <a:lnTo>
                  <a:pt x="15" y="202"/>
                </a:lnTo>
                <a:close/>
                <a:moveTo>
                  <a:pt x="173" y="320"/>
                </a:moveTo>
                <a:lnTo>
                  <a:pt x="173" y="202"/>
                </a:lnTo>
                <a:lnTo>
                  <a:pt x="317" y="202"/>
                </a:lnTo>
                <a:lnTo>
                  <a:pt x="317" y="320"/>
                </a:lnTo>
                <a:lnTo>
                  <a:pt x="173" y="32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5C629A-1F5E-6632-5692-C58B24ECD4C8}"/>
              </a:ext>
            </a:extLst>
          </p:cNvPr>
          <p:cNvSpPr txBox="1"/>
          <p:nvPr/>
        </p:nvSpPr>
        <p:spPr>
          <a:xfrm>
            <a:off x="6183629" y="182800"/>
            <a:ext cx="5259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chemeClr val="accent1"/>
                </a:solidFill>
                <a:latin typeface="Lato Black" panose="020F0502020204030203" pitchFamily="34" charset="77"/>
              </a:rPr>
              <a:t>We operate where reliability is critical</a:t>
            </a:r>
            <a:endParaRPr lang="it-IT" sz="2200" b="1" i="1" dirty="0">
              <a:solidFill>
                <a:schemeClr val="accent1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9228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AE76E26A-B074-3452-BA6F-6D9E6B071AEE}"/>
              </a:ext>
            </a:extLst>
          </p:cNvPr>
          <p:cNvSpPr txBox="1"/>
          <p:nvPr/>
        </p:nvSpPr>
        <p:spPr>
          <a:xfrm>
            <a:off x="329367" y="265722"/>
            <a:ext cx="8201175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METAL DUSTING CORROSION PHENOMENON </a:t>
            </a:r>
          </a:p>
        </p:txBody>
      </p:sp>
      <p:sp>
        <p:nvSpPr>
          <p:cNvPr id="21" name="Marcador de número de diapositiva 20">
            <a:extLst>
              <a:ext uri="{FF2B5EF4-FFF2-40B4-BE49-F238E27FC236}">
                <a16:creationId xmlns:a16="http://schemas.microsoft.com/office/drawing/2014/main" id="{F31727F0-6588-46A8-E265-A5398F8941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2044-1D6A-6842-AF81-95FB9AFE3AC9}" type="slidenum">
              <a:rPr lang="es-ES" smtClean="0"/>
              <a:pPr/>
              <a:t>40</a:t>
            </a:fld>
            <a:endParaRPr lang="es-ES" dirty="0"/>
          </a:p>
        </p:txBody>
      </p:sp>
      <p:sp>
        <p:nvSpPr>
          <p:cNvPr id="9" name="Inhaltsplatzhalter 54">
            <a:extLst>
              <a:ext uri="{FF2B5EF4-FFF2-40B4-BE49-F238E27FC236}">
                <a16:creationId xmlns:a16="http://schemas.microsoft.com/office/drawing/2014/main" id="{E06F9422-5D47-EAD6-FE41-C604AB238250}"/>
              </a:ext>
            </a:extLst>
          </p:cNvPr>
          <p:cNvSpPr txBox="1">
            <a:spLocks/>
          </p:cNvSpPr>
          <p:nvPr/>
        </p:nvSpPr>
        <p:spPr>
          <a:xfrm>
            <a:off x="227766" y="763186"/>
            <a:ext cx="5695514" cy="4767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ct val="20000"/>
              </a:spcAft>
            </a:pP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Environment: gas phase, potentially carburizing and reducing with or without oxygen, i.e., mixtures of CO, H</a:t>
            </a:r>
            <a:r>
              <a:rPr lang="en-US" sz="1600" baseline="-25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</a:t>
            </a: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H</a:t>
            </a:r>
            <a:r>
              <a:rPr lang="en-US" sz="1600" baseline="-25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</a:t>
            </a: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 and CO</a:t>
            </a:r>
            <a:r>
              <a:rPr lang="en-US" sz="1600" baseline="-25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</a:t>
            </a: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algn="just">
              <a:spcAft>
                <a:spcPct val="20000"/>
              </a:spcAft>
            </a:pP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Temperature: 400-800°C </a:t>
            </a:r>
          </a:p>
          <a:p>
            <a:pPr algn="just">
              <a:spcAft>
                <a:spcPct val="20000"/>
              </a:spcAft>
            </a:pPr>
            <a:r>
              <a:rPr lang="en-US" altLang="de-DE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Form of attack: pitting and/or general overall surface consumption via carburization</a:t>
            </a:r>
          </a:p>
          <a:p>
            <a:pPr algn="just">
              <a:spcAft>
                <a:spcPct val="20000"/>
              </a:spcAft>
            </a:pP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Susceptible alloys: iron, nickel or cobalt base alloys </a:t>
            </a:r>
            <a:endParaRPr lang="en-US" altLang="de-DE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>
              <a:spcAft>
                <a:spcPct val="20000"/>
              </a:spcAft>
            </a:pPr>
            <a:r>
              <a:rPr lang="en-US" altLang="de-DE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Product: powder composed of graphite mixed with metal, metal carbides and metal oxides (“metal dust”)</a:t>
            </a:r>
          </a:p>
          <a:p>
            <a:pPr algn="just">
              <a:spcAft>
                <a:spcPct val="20000"/>
              </a:spcAft>
            </a:pP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Affected industries: Syngas process in hydrogen, ammonia, methanol, e-fuel production &amp; gas to liquid plants </a:t>
            </a:r>
          </a:p>
        </p:txBody>
      </p:sp>
      <p:pic>
        <p:nvPicPr>
          <p:cNvPr id="20" name="Imagen 19" descr="Imagen que contiene cielo, exterior, sentado&#10;&#10;Descripción generada con confianza alta">
            <a:extLst>
              <a:ext uri="{FF2B5EF4-FFF2-40B4-BE49-F238E27FC236}">
                <a16:creationId xmlns:a16="http://schemas.microsoft.com/office/drawing/2014/main" id="{B50B1AC8-6A62-46DF-52A1-019A9C70FE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9532" y="630924"/>
            <a:ext cx="3209714" cy="1493307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3D23C960-1659-DB95-0167-CB69F2532FE7}"/>
              </a:ext>
            </a:extLst>
          </p:cNvPr>
          <p:cNvSpPr txBox="1"/>
          <p:nvPr/>
        </p:nvSpPr>
        <p:spPr>
          <a:xfrm>
            <a:off x="5737517" y="2124231"/>
            <a:ext cx="5153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tube severely corroded by Metal Dusting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22269-E6EB-24C8-8413-B1958AEE84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82" y="4313376"/>
            <a:ext cx="5388925" cy="1781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EC6372-C97E-08C8-7732-14CCD028F9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280" y="2552377"/>
            <a:ext cx="6229591" cy="326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84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68C7D05-0B35-5D1E-F3A3-1B262F67DC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2044-1D6A-6842-AF81-95FB9AFE3AC9}" type="slidenum">
              <a:rPr lang="es-ES_tradnl" smtClean="0"/>
              <a:pPr/>
              <a:t>41</a:t>
            </a:fld>
            <a:endParaRPr lang="es-ES_tradn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46AAB3-22FF-FF8A-A200-707EEF564B1C}"/>
              </a:ext>
            </a:extLst>
          </p:cNvPr>
          <p:cNvSpPr txBox="1"/>
          <p:nvPr/>
        </p:nvSpPr>
        <p:spPr>
          <a:xfrm>
            <a:off x="329367" y="265722"/>
            <a:ext cx="7212335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ALLOY 699 XA</a:t>
            </a:r>
            <a:r>
              <a:rPr lang="en-US" sz="2200" b="1" baseline="30000" dirty="0">
                <a:solidFill>
                  <a:srgbClr val="F94273"/>
                </a:solidFill>
                <a:latin typeface="Lato Black" panose="020F0502020204030203" pitchFamily="34" charset="77"/>
              </a:rPr>
              <a:t>®</a:t>
            </a:r>
            <a:r>
              <a:rPr lang="en-US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 TUBES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2126A11-F6D2-7F1C-0A56-EFCA839C1967}"/>
              </a:ext>
            </a:extLst>
          </p:cNvPr>
          <p:cNvSpPr txBox="1"/>
          <p:nvPr/>
        </p:nvSpPr>
        <p:spPr>
          <a:xfrm>
            <a:off x="339538" y="646087"/>
            <a:ext cx="6640381" cy="293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</a:rPr>
              <a:t>CHEMICAL COMPOSITION</a:t>
            </a:r>
            <a:endParaRPr lang="en-US" sz="1600" b="1" dirty="0">
              <a:solidFill>
                <a:schemeClr val="accent1"/>
              </a:solidFill>
              <a:latin typeface="Lato Black" panose="020F0502020204030203" pitchFamily="34" charset="77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645182DE-5E45-AE1B-5143-92595931315E}"/>
              </a:ext>
            </a:extLst>
          </p:cNvPr>
          <p:cNvGraphicFramePr>
            <a:graphicFrameLocks noGrp="1"/>
          </p:cNvGraphicFramePr>
          <p:nvPr/>
        </p:nvGraphicFramePr>
        <p:xfrm>
          <a:off x="2842139" y="3229805"/>
          <a:ext cx="7415211" cy="198107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540675">
                  <a:extLst>
                    <a:ext uri="{9D8B030D-6E8A-4147-A177-3AD203B41FA5}">
                      <a16:colId xmlns:a16="http://schemas.microsoft.com/office/drawing/2014/main" val="2931769052"/>
                    </a:ext>
                  </a:extLst>
                </a:gridCol>
                <a:gridCol w="882869">
                  <a:extLst>
                    <a:ext uri="{9D8B030D-6E8A-4147-A177-3AD203B41FA5}">
                      <a16:colId xmlns:a16="http://schemas.microsoft.com/office/drawing/2014/main" val="1888230133"/>
                    </a:ext>
                  </a:extLst>
                </a:gridCol>
                <a:gridCol w="485073">
                  <a:extLst>
                    <a:ext uri="{9D8B030D-6E8A-4147-A177-3AD203B41FA5}">
                      <a16:colId xmlns:a16="http://schemas.microsoft.com/office/drawing/2014/main" val="1262081205"/>
                    </a:ext>
                  </a:extLst>
                </a:gridCol>
                <a:gridCol w="949960">
                  <a:extLst>
                    <a:ext uri="{9D8B030D-6E8A-4147-A177-3AD203B41FA5}">
                      <a16:colId xmlns:a16="http://schemas.microsoft.com/office/drawing/2014/main" val="1258109758"/>
                    </a:ext>
                  </a:extLst>
                </a:gridCol>
                <a:gridCol w="691197">
                  <a:extLst>
                    <a:ext uri="{9D8B030D-6E8A-4147-A177-3AD203B41FA5}">
                      <a16:colId xmlns:a16="http://schemas.microsoft.com/office/drawing/2014/main" val="3444257245"/>
                    </a:ext>
                  </a:extLst>
                </a:gridCol>
                <a:gridCol w="505460">
                  <a:extLst>
                    <a:ext uri="{9D8B030D-6E8A-4147-A177-3AD203B41FA5}">
                      <a16:colId xmlns:a16="http://schemas.microsoft.com/office/drawing/2014/main" val="586472597"/>
                    </a:ext>
                  </a:extLst>
                </a:gridCol>
                <a:gridCol w="526097">
                  <a:extLst>
                    <a:ext uri="{9D8B030D-6E8A-4147-A177-3AD203B41FA5}">
                      <a16:colId xmlns:a16="http://schemas.microsoft.com/office/drawing/2014/main" val="1815342889"/>
                    </a:ext>
                  </a:extLst>
                </a:gridCol>
                <a:gridCol w="513397">
                  <a:extLst>
                    <a:ext uri="{9D8B030D-6E8A-4147-A177-3AD203B41FA5}">
                      <a16:colId xmlns:a16="http://schemas.microsoft.com/office/drawing/2014/main" val="3496850755"/>
                    </a:ext>
                  </a:extLst>
                </a:gridCol>
                <a:gridCol w="535623">
                  <a:extLst>
                    <a:ext uri="{9D8B030D-6E8A-4147-A177-3AD203B41FA5}">
                      <a16:colId xmlns:a16="http://schemas.microsoft.com/office/drawing/2014/main" val="1980541243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809372888"/>
                    </a:ext>
                  </a:extLst>
                </a:gridCol>
              </a:tblGrid>
              <a:tr h="2468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kern="1200" dirty="0">
                          <a:solidFill>
                            <a:srgbClr val="FFFFFF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Alloy 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FFFFFF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Ni %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FFFFFF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Cr %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FFFFFF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Fe %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FFFFFF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Mn %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FFFFFF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Si %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FFFFFF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Al %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FFFFFF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Ti %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FFFFFF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 %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FFFFFF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Others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219027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600 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72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16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8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0,3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0,3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0,3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0,3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0,08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 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898513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601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60,5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23</a:t>
                      </a:r>
                      <a:endParaRPr lang="es-ES" sz="160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13</a:t>
                      </a:r>
                      <a:endParaRPr lang="es-ES" sz="160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0,2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0,2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1,4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0,4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0,05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 </a:t>
                      </a:r>
                      <a:endParaRPr lang="es-ES" sz="160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538703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602 CA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62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25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9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 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 </a:t>
                      </a:r>
                      <a:endParaRPr lang="es-ES" sz="160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 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0,18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Y, Zr</a:t>
                      </a:r>
                      <a:endParaRPr lang="es-ES" sz="160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795061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690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59</a:t>
                      </a:r>
                      <a:endParaRPr lang="es-ES" sz="160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29</a:t>
                      </a:r>
                      <a:endParaRPr lang="es-ES" sz="160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9</a:t>
                      </a:r>
                      <a:endParaRPr lang="es-ES" sz="160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0,2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0,1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0,3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0,3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0,02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 </a:t>
                      </a:r>
                      <a:endParaRPr lang="es-ES" sz="160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24720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693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62</a:t>
                      </a:r>
                      <a:endParaRPr lang="es-ES" sz="160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29</a:t>
                      </a:r>
                      <a:endParaRPr lang="es-ES" sz="160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4</a:t>
                      </a:r>
                      <a:endParaRPr lang="es-ES" sz="160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 </a:t>
                      </a:r>
                      <a:endParaRPr lang="es-ES" sz="160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 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 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0,02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Nb, Zr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3022"/>
                  </a:ext>
                </a:extLst>
              </a:tr>
              <a:tr h="246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Alloy 699 XA </a:t>
                      </a:r>
                      <a:r>
                        <a:rPr lang="en-IN" sz="1600" baseline="300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®</a:t>
                      </a:r>
                      <a:endParaRPr lang="es-ES" sz="1600" baseline="300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Balance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30</a:t>
                      </a:r>
                      <a:endParaRPr lang="es-ES" sz="160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Max, 2,5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 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 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 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0,02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171717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Nb, Zr</a:t>
                      </a:r>
                      <a:endParaRPr lang="es-ES" sz="1600" dirty="0"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719191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53D252D8-56B9-DF65-0553-B77C782EFDD9}"/>
              </a:ext>
            </a:extLst>
          </p:cNvPr>
          <p:cNvSpPr txBox="1"/>
          <p:nvPr/>
        </p:nvSpPr>
        <p:spPr>
          <a:xfrm>
            <a:off x="3659728" y="2708543"/>
            <a:ext cx="70280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Alloy 699 XA</a:t>
            </a:r>
            <a:r>
              <a:rPr lang="en-US" sz="1600" b="1" baseline="30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®</a:t>
            </a:r>
            <a:r>
              <a:rPr lang="en-U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  </a:t>
            </a: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has </a:t>
            </a:r>
            <a:r>
              <a:rPr lang="en-U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high Cr and Al </a:t>
            </a: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content and </a:t>
            </a:r>
            <a:r>
              <a:rPr lang="en-U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low Fe </a:t>
            </a: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content</a:t>
            </a:r>
            <a:endParaRPr lang="en-US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46FB721-28B9-2E0B-39DF-C204021E19E3}"/>
              </a:ext>
            </a:extLst>
          </p:cNvPr>
          <p:cNvSpPr txBox="1"/>
          <p:nvPr/>
        </p:nvSpPr>
        <p:spPr>
          <a:xfrm>
            <a:off x="290384" y="1099609"/>
            <a:ext cx="70280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Alloy 699 XA</a:t>
            </a:r>
            <a:r>
              <a:rPr lang="en-US" sz="1600" b="1" baseline="30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®</a:t>
            </a:r>
            <a:r>
              <a:rPr lang="en-U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  </a:t>
            </a: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development </a:t>
            </a:r>
            <a:r>
              <a:rPr lang="en-U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targets</a:t>
            </a: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:</a:t>
            </a:r>
            <a:endParaRPr lang="en-US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2F12B5-C10D-3D01-B2A8-7565E88DCB6F}"/>
              </a:ext>
            </a:extLst>
          </p:cNvPr>
          <p:cNvSpPr txBox="1"/>
          <p:nvPr/>
        </p:nvSpPr>
        <p:spPr>
          <a:xfrm>
            <a:off x="4270426" y="541983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Granted</a:t>
            </a:r>
            <a:r>
              <a:rPr lang="es-E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Alloy </a:t>
            </a:r>
            <a:r>
              <a:rPr lang="es-ES" sz="16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Numbers</a:t>
            </a:r>
            <a:r>
              <a:rPr lang="es-E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 </a:t>
            </a:r>
            <a:r>
              <a:rPr lang="es-E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2.4842</a:t>
            </a:r>
            <a:r>
              <a:rPr lang="es-E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/ </a:t>
            </a:r>
            <a:r>
              <a:rPr lang="es-E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UNS N06699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203E400-E372-52AA-0437-127186B85564}"/>
              </a:ext>
            </a:extLst>
          </p:cNvPr>
          <p:cNvSpPr/>
          <p:nvPr/>
        </p:nvSpPr>
        <p:spPr>
          <a:xfrm>
            <a:off x="3659728" y="2703920"/>
            <a:ext cx="5660573" cy="33855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409C57E-DDD3-1517-5FAF-8F555884BCC4}"/>
              </a:ext>
            </a:extLst>
          </p:cNvPr>
          <p:cNvSpPr/>
          <p:nvPr/>
        </p:nvSpPr>
        <p:spPr>
          <a:xfrm>
            <a:off x="207458" y="1605791"/>
            <a:ext cx="2895600" cy="711200"/>
          </a:xfrm>
          <a:prstGeom prst="rect">
            <a:avLst/>
          </a:prstGeom>
          <a:solidFill>
            <a:srgbClr val="DBEB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B850728-B8FA-1E46-82EC-67D7242C03BB}"/>
              </a:ext>
            </a:extLst>
          </p:cNvPr>
          <p:cNvSpPr txBox="1"/>
          <p:nvPr/>
        </p:nvSpPr>
        <p:spPr>
          <a:xfrm>
            <a:off x="237939" y="1563992"/>
            <a:ext cx="281006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High metal dusting </a:t>
            </a: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resistance</a:t>
            </a:r>
          </a:p>
          <a:p>
            <a:pPr algn="ctr"/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(higher than Alloy 602 CA)</a:t>
            </a:r>
          </a:p>
          <a:p>
            <a:pPr algn="ctr"/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en-US" sz="160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49842D8-E931-5746-D447-BC42A3064F6A}"/>
              </a:ext>
            </a:extLst>
          </p:cNvPr>
          <p:cNvSpPr/>
          <p:nvPr/>
        </p:nvSpPr>
        <p:spPr>
          <a:xfrm>
            <a:off x="3214818" y="1596282"/>
            <a:ext cx="2895600" cy="711200"/>
          </a:xfrm>
          <a:prstGeom prst="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F91F158-5D90-C84B-6C2D-40A09DBCB3C1}"/>
              </a:ext>
            </a:extLst>
          </p:cNvPr>
          <p:cNvSpPr txBox="1"/>
          <p:nvPr/>
        </p:nvSpPr>
        <p:spPr>
          <a:xfrm>
            <a:off x="3214818" y="1679387"/>
            <a:ext cx="2895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High creep </a:t>
            </a: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resistance</a:t>
            </a:r>
          </a:p>
          <a:p>
            <a:pPr algn="ctr"/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(at least like Alloy 601)</a:t>
            </a:r>
          </a:p>
          <a:p>
            <a:pPr algn="ctr"/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en-US" sz="160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E6FC53E-81B7-B22B-5CD9-AF7273B5C276}"/>
              </a:ext>
            </a:extLst>
          </p:cNvPr>
          <p:cNvSpPr/>
          <p:nvPr/>
        </p:nvSpPr>
        <p:spPr>
          <a:xfrm>
            <a:off x="6242499" y="1592292"/>
            <a:ext cx="2895600" cy="711200"/>
          </a:xfrm>
          <a:prstGeom prst="rect">
            <a:avLst/>
          </a:prstGeom>
          <a:solidFill>
            <a:srgbClr val="B8E2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C85472F-F311-6C93-52C0-A02FD378BB85}"/>
              </a:ext>
            </a:extLst>
          </p:cNvPr>
          <p:cNvSpPr txBox="1"/>
          <p:nvPr/>
        </p:nvSpPr>
        <p:spPr>
          <a:xfrm>
            <a:off x="6242500" y="1663412"/>
            <a:ext cx="272732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Good workability</a:t>
            </a:r>
          </a:p>
          <a:p>
            <a:pPr algn="ctr"/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(higher than Alloy 602 CA)</a:t>
            </a:r>
          </a:p>
          <a:p>
            <a:pPr algn="ctr"/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en-US" sz="1600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531F4FCA-CAD7-D692-4618-EFC5E64B9C35}"/>
              </a:ext>
            </a:extLst>
          </p:cNvPr>
          <p:cNvSpPr/>
          <p:nvPr/>
        </p:nvSpPr>
        <p:spPr>
          <a:xfrm>
            <a:off x="9219378" y="1583582"/>
            <a:ext cx="2895600" cy="711200"/>
          </a:xfrm>
          <a:prstGeom prst="rect">
            <a:avLst/>
          </a:prstGeom>
          <a:solidFill>
            <a:srgbClr val="F3D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40B08D8-851A-BE4C-2F3F-A5C0A2E798E1}"/>
              </a:ext>
            </a:extLst>
          </p:cNvPr>
          <p:cNvSpPr txBox="1"/>
          <p:nvPr/>
        </p:nvSpPr>
        <p:spPr>
          <a:xfrm>
            <a:off x="9209218" y="1760667"/>
            <a:ext cx="2895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Good weldability</a:t>
            </a:r>
            <a:endParaRPr lang="en-US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C8B3AD1-FB37-A657-F48D-452A57E80E13}"/>
              </a:ext>
            </a:extLst>
          </p:cNvPr>
          <p:cNvSpPr txBox="1"/>
          <p:nvPr/>
        </p:nvSpPr>
        <p:spPr>
          <a:xfrm>
            <a:off x="147320" y="5730798"/>
            <a:ext cx="11897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Alloy 699 XA</a:t>
            </a:r>
            <a:r>
              <a:rPr lang="en-US" sz="1600" b="1" baseline="30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®</a:t>
            </a:r>
            <a:r>
              <a:rPr lang="en-U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  </a:t>
            </a: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tubes of </a:t>
            </a:r>
            <a:r>
              <a:rPr lang="en-U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several dimensions </a:t>
            </a: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have been successfully produced (OD × WT in mm): </a:t>
            </a:r>
            <a:r>
              <a:rPr lang="en-US" sz="1600" kern="100" dirty="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159,00 × 20,00 - 114,3 × 6,02</a:t>
            </a:r>
            <a:r>
              <a:rPr lang="es-ES" sz="1600" kern="100" dirty="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- </a:t>
            </a:r>
            <a:r>
              <a:rPr lang="en-US" sz="1600" kern="100" dirty="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88,9 × 3,06</a:t>
            </a:r>
            <a:r>
              <a:rPr lang="es-ES" sz="1600" kern="100" dirty="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- </a:t>
            </a:r>
            <a:r>
              <a:rPr lang="en-US" sz="1600" kern="100" dirty="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60,32 × 3,92</a:t>
            </a:r>
            <a:r>
              <a:rPr lang="es-ES" sz="1600" kern="100" dirty="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- </a:t>
            </a:r>
            <a:r>
              <a:rPr lang="en-US" sz="1600" kern="100" dirty="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73,00 × 3,00</a:t>
            </a:r>
            <a:r>
              <a:rPr lang="es-ES" sz="1600" kern="100" dirty="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- </a:t>
            </a:r>
            <a:r>
              <a:rPr lang="en-US" sz="1600" kern="100" dirty="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44,50 × 6,30</a:t>
            </a:r>
            <a:r>
              <a:rPr lang="es-ES" sz="1600" kern="100" dirty="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- </a:t>
            </a:r>
            <a:r>
              <a:rPr lang="en-US" sz="1600" kern="100" dirty="0"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33,4 × 2,89 - 25,40 × 2,40.</a:t>
            </a:r>
            <a:endParaRPr lang="es-ES" sz="1600" kern="100" dirty="0">
              <a:effectLst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itchFamily="2" charset="2"/>
              </a:rPr>
              <a:t> </a:t>
            </a:r>
            <a:endParaRPr lang="en-US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48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5746AAB3-22FF-FF8A-A200-707EEF564B1C}"/>
              </a:ext>
            </a:extLst>
          </p:cNvPr>
          <p:cNvSpPr txBox="1"/>
          <p:nvPr/>
        </p:nvSpPr>
        <p:spPr>
          <a:xfrm>
            <a:off x="329367" y="265722"/>
            <a:ext cx="10665467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lnSpc>
                <a:spcPts val="2620"/>
              </a:lnSpc>
              <a:buFont typeface="+mj-lt"/>
              <a:buAutoNum type="romanUcPeriod" startAt="4"/>
            </a:pPr>
            <a:r>
              <a:rPr lang="en-US" sz="2200" b="1" dirty="0">
                <a:solidFill>
                  <a:schemeClr val="accent1"/>
                </a:solidFill>
                <a:latin typeface="Lato Black" panose="020F0502020204030203" pitchFamily="34" charset="77"/>
              </a:rPr>
              <a:t>PRACTICAL PERFORMANCE UNDER METAL DUSTING CONDITIONS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2126A11-F6D2-7F1C-0A56-EFCA839C1967}"/>
              </a:ext>
            </a:extLst>
          </p:cNvPr>
          <p:cNvSpPr txBox="1"/>
          <p:nvPr/>
        </p:nvSpPr>
        <p:spPr>
          <a:xfrm>
            <a:off x="339538" y="646087"/>
            <a:ext cx="6640381" cy="293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</a:rPr>
              <a:t>EUROPEAN REFINERY </a:t>
            </a:r>
            <a:endParaRPr lang="en-US" sz="1600" b="1" dirty="0">
              <a:solidFill>
                <a:schemeClr val="accent1"/>
              </a:solidFill>
              <a:latin typeface="Lato Black" panose="020F0502020204030203" pitchFamily="34" charset="77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BB401AA-6164-BBCC-A1BF-ECE667CCA4A0}"/>
              </a:ext>
            </a:extLst>
          </p:cNvPr>
          <p:cNvSpPr/>
          <p:nvPr/>
        </p:nvSpPr>
        <p:spPr>
          <a:xfrm>
            <a:off x="2525246" y="609002"/>
            <a:ext cx="2895600" cy="646523"/>
          </a:xfrm>
          <a:prstGeom prst="rect">
            <a:avLst/>
          </a:prstGeom>
          <a:solidFill>
            <a:srgbClr val="DAEF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FE0C21-C927-01A5-1EF9-1113A02D9C81}"/>
              </a:ext>
            </a:extLst>
          </p:cNvPr>
          <p:cNvSpPr txBox="1"/>
          <p:nvPr/>
        </p:nvSpPr>
        <p:spPr>
          <a:xfrm>
            <a:off x="2449944" y="638443"/>
            <a:ext cx="289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Hydrogen Production Unit Reformer </a:t>
            </a:r>
            <a:endParaRPr lang="en-US" sz="14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CF25CC7-48DC-A66A-508B-E3F850A2C0DC}"/>
              </a:ext>
            </a:extLst>
          </p:cNvPr>
          <p:cNvSpPr txBox="1"/>
          <p:nvPr/>
        </p:nvSpPr>
        <p:spPr>
          <a:xfrm>
            <a:off x="171589" y="5836904"/>
            <a:ext cx="11933759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Superior</a:t>
            </a:r>
            <a:r>
              <a:rPr lang="es-E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s-E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metal </a:t>
            </a:r>
            <a:r>
              <a:rPr lang="es-ES" sz="1600" b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dusting</a:t>
            </a:r>
            <a:r>
              <a:rPr lang="es-E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s-ES" sz="1600" b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resistance</a:t>
            </a:r>
            <a:r>
              <a:rPr lang="es-E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s-ES" sz="16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</a:t>
            </a:r>
            <a:r>
              <a:rPr lang="es-E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Alloy 699 XA</a:t>
            </a:r>
            <a:r>
              <a:rPr lang="en-US" sz="1600" b="1" baseline="30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®</a:t>
            </a:r>
            <a:r>
              <a:rPr lang="en-US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tubes</a:t>
            </a: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 </a:t>
            </a:r>
            <a:r>
              <a:rPr lang="en-IN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Images clearly demonstrate Alloy 699XA's outstanding resistance to metal dusting corrosion, highlighting the integrity of the alloy surface after prolonged exposure in severe reformer conditions.</a:t>
            </a:r>
          </a:p>
          <a:p>
            <a:endParaRPr lang="es-ES" sz="1600" baseline="30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414AAFE-4F14-26B9-70F1-C31D1027E135}"/>
              </a:ext>
            </a:extLst>
          </p:cNvPr>
          <p:cNvSpPr/>
          <p:nvPr/>
        </p:nvSpPr>
        <p:spPr>
          <a:xfrm>
            <a:off x="171589" y="5881407"/>
            <a:ext cx="11649510" cy="54227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05B886-2350-5E31-BC4F-F7C1E79E8E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162" y="883795"/>
            <a:ext cx="3328382" cy="24962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A56F47-F565-C473-1EB2-36F57E5B6B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3741" y="3548383"/>
            <a:ext cx="2681605" cy="20112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449B8C-78B4-87DA-245C-4F48E042B8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916" y="3548444"/>
            <a:ext cx="2681606" cy="20112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57EFBA-DD82-5555-9E2D-94D41F5CEF6A}"/>
              </a:ext>
            </a:extLst>
          </p:cNvPr>
          <p:cNvSpPr txBox="1"/>
          <p:nvPr/>
        </p:nvSpPr>
        <p:spPr>
          <a:xfrm>
            <a:off x="466927" y="1472182"/>
            <a:ext cx="58347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Context:</a:t>
            </a:r>
            <a:endParaRPr lang="en-IN" b="1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Evaluation of Alloy 699XA (N06699) installed in refinery hydrogen reformer.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Exposure: 36,000+ hours (Feb 2021 – Apr 2025).</a:t>
            </a:r>
          </a:p>
          <a:p>
            <a:pPr algn="l"/>
            <a:endParaRPr lang="en-IN" i="0" u="none" strike="noStrike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IN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Results:</a:t>
            </a:r>
            <a:endParaRPr lang="en-IN" b="1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Visual inspection confirms no metal dusting corrosion.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Superior performance compared to benchmark alloy.</a:t>
            </a:r>
          </a:p>
          <a:p>
            <a:pPr algn="l"/>
            <a:endParaRPr lang="en-IN" i="0" u="none" strike="noStrike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IN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Next Steps: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Continued monitoring; next inspection in 2027.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C298CE63-FDFF-5D40-B0AE-4B5D833F5A33}"/>
              </a:ext>
            </a:extLst>
          </p:cNvPr>
          <p:cNvSpPr/>
          <p:nvPr/>
        </p:nvSpPr>
        <p:spPr>
          <a:xfrm>
            <a:off x="9423741" y="2247441"/>
            <a:ext cx="403305" cy="352540"/>
          </a:xfrm>
          <a:prstGeom prst="cloud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9D0FF26A-D11F-9E70-19E6-6C7AECEB20E7}"/>
              </a:ext>
            </a:extLst>
          </p:cNvPr>
          <p:cNvSpPr/>
          <p:nvPr/>
        </p:nvSpPr>
        <p:spPr>
          <a:xfrm>
            <a:off x="10273103" y="1472182"/>
            <a:ext cx="721731" cy="532888"/>
          </a:xfrm>
          <a:prstGeom prst="cloud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3B6EC478-B6B7-E82B-A014-CDC3BB5B7036}"/>
              </a:ext>
            </a:extLst>
          </p:cNvPr>
          <p:cNvSpPr/>
          <p:nvPr/>
        </p:nvSpPr>
        <p:spPr>
          <a:xfrm>
            <a:off x="10487890" y="3657339"/>
            <a:ext cx="1195618" cy="1728480"/>
          </a:xfrm>
          <a:prstGeom prst="cloud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E85C63D1-E519-4046-D538-8A44EE6AE138}"/>
              </a:ext>
            </a:extLst>
          </p:cNvPr>
          <p:cNvSpPr/>
          <p:nvPr/>
        </p:nvSpPr>
        <p:spPr>
          <a:xfrm rot="11027556" flipH="1" flipV="1">
            <a:off x="7403916" y="4129264"/>
            <a:ext cx="637570" cy="574678"/>
          </a:xfrm>
          <a:prstGeom prst="cloud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BB64BBD0-46AA-D9C3-4689-55A4A48595AF}"/>
              </a:ext>
            </a:extLst>
          </p:cNvPr>
          <p:cNvCxnSpPr>
            <a:cxnSpLocks/>
          </p:cNvCxnSpPr>
          <p:nvPr/>
        </p:nvCxnSpPr>
        <p:spPr>
          <a:xfrm rot="5400000">
            <a:off x="7780261" y="2499814"/>
            <a:ext cx="1718746" cy="1568214"/>
          </a:xfrm>
          <a:prstGeom prst="curvedConnector3">
            <a:avLst>
              <a:gd name="adj1" fmla="val 54836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6BCB0FA3-4E58-0E56-9C02-A3A0095CC0AE}"/>
              </a:ext>
            </a:extLst>
          </p:cNvPr>
          <p:cNvCxnSpPr/>
          <p:nvPr/>
        </p:nvCxnSpPr>
        <p:spPr>
          <a:xfrm rot="16200000" flipH="1">
            <a:off x="10111810" y="2657803"/>
            <a:ext cx="1652269" cy="346801"/>
          </a:xfrm>
          <a:prstGeom prst="curvedConnector3">
            <a:avLst>
              <a:gd name="adj1" fmla="val 52516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A79FC80-068F-B66F-47D2-526645817F85}"/>
              </a:ext>
            </a:extLst>
          </p:cNvPr>
          <p:cNvSpPr txBox="1"/>
          <p:nvPr/>
        </p:nvSpPr>
        <p:spPr>
          <a:xfrm>
            <a:off x="11041198" y="2008212"/>
            <a:ext cx="994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Alloy 699XA samples </a:t>
            </a:r>
          </a:p>
        </p:txBody>
      </p:sp>
    </p:spTree>
    <p:extLst>
      <p:ext uri="{BB962C8B-B14F-4D97-AF65-F5344CB8AC3E}">
        <p14:creationId xmlns:p14="http://schemas.microsoft.com/office/powerpoint/2010/main" val="3694051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26DC59-EF5B-3682-CF92-C69938F2EA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2044-1D6A-6842-AF81-95FB9AFE3AC9}" type="slidenum">
              <a:rPr lang="es-ES_tradnl" smtClean="0"/>
              <a:pPr/>
              <a:t>43</a:t>
            </a:fld>
            <a:endParaRPr lang="es-ES_tradnl" dirty="0"/>
          </a:p>
        </p:txBody>
      </p:sp>
      <p:sp>
        <p:nvSpPr>
          <p:cNvPr id="3" name="CuadroTexto 17">
            <a:extLst>
              <a:ext uri="{FF2B5EF4-FFF2-40B4-BE49-F238E27FC236}">
                <a16:creationId xmlns:a16="http://schemas.microsoft.com/office/drawing/2014/main" id="{6EE6D945-54B2-B5BC-163D-9B4F3E7828D3}"/>
              </a:ext>
            </a:extLst>
          </p:cNvPr>
          <p:cNvSpPr txBox="1"/>
          <p:nvPr/>
        </p:nvSpPr>
        <p:spPr>
          <a:xfrm>
            <a:off x="329367" y="265722"/>
            <a:ext cx="7212335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SUMMARY &amp; SUPPLY REFERENCES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C2430-2E9F-D34D-A4A4-43102ADEE5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82" y="816429"/>
            <a:ext cx="7212335" cy="5442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6F9AB8-0BB1-21B7-FFF4-072E7ED4B9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702" y="1356030"/>
            <a:ext cx="4650298" cy="369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47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4BF95-072C-2420-A07A-EF128BBA1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59CD036-6AA9-58D8-A2F0-DCC4514D91AF}"/>
              </a:ext>
            </a:extLst>
          </p:cNvPr>
          <p:cNvSpPr/>
          <p:nvPr/>
        </p:nvSpPr>
        <p:spPr>
          <a:xfrm>
            <a:off x="0" y="6364663"/>
            <a:ext cx="3268980" cy="422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5F8CDE61-E137-072A-DFFE-7C7D5399C515}"/>
              </a:ext>
            </a:extLst>
          </p:cNvPr>
          <p:cNvSpPr txBox="1"/>
          <p:nvPr/>
        </p:nvSpPr>
        <p:spPr>
          <a:xfrm>
            <a:off x="474590" y="197928"/>
            <a:ext cx="85645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TUBACEX - VDM NEW DEVELOPMENTS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Lato Light" panose="020F0302020204030203" pitchFamily="34" charset="77"/>
              <a:ea typeface="+mn-ea"/>
              <a:cs typeface="+mn-cs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438DB86-D65C-B6FC-1276-4471125F29FE}"/>
              </a:ext>
            </a:extLst>
          </p:cNvPr>
          <p:cNvSpPr txBox="1">
            <a:spLocks/>
          </p:cNvSpPr>
          <p:nvPr/>
        </p:nvSpPr>
        <p:spPr>
          <a:xfrm>
            <a:off x="555908" y="650587"/>
            <a:ext cx="11396606" cy="13306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>
                <a:latin typeface="Lato" panose="020B0604020202020204"/>
                <a:cs typeface="Arial" pitchFamily="34" charset="0"/>
              </a:rPr>
              <a:t>Alloy 602MCA</a:t>
            </a:r>
            <a:endParaRPr lang="en-US" sz="1400" dirty="0">
              <a:solidFill>
                <a:srgbClr val="000000"/>
              </a:solidFill>
              <a:latin typeface="Lato Light" panose="020F0302020204030203" pitchFamily="34" charset="77"/>
            </a:endParaRPr>
          </a:p>
          <a:p>
            <a:pPr lvl="1" algn="just"/>
            <a:r>
              <a:rPr lang="en-US" sz="1400" dirty="0">
                <a:solidFill>
                  <a:srgbClr val="000000"/>
                </a:solidFill>
                <a:latin typeface="Lato Light" panose="020F0302020204030203" pitchFamily="34" charset="77"/>
              </a:rPr>
              <a:t>This is one more joint development that we are current doing along with VDM Metals Germany after being successful with Alloy 699XA. </a:t>
            </a:r>
          </a:p>
          <a:p>
            <a:pPr lvl="1" algn="just"/>
            <a:r>
              <a:rPr lang="en-US" sz="1400" dirty="0">
                <a:solidFill>
                  <a:srgbClr val="000000"/>
                </a:solidFill>
                <a:latin typeface="Lato Light" panose="020F0302020204030203" pitchFamily="34" charset="77"/>
              </a:rPr>
              <a:t>Alloy 602MCA should help us to position it wherever Alloy 602CA was being used. Alloy 602CA was only available in welded tube/pipe form which limited its use in majority of the high temperature application </a:t>
            </a:r>
            <a:endParaRPr lang="en-US" sz="1800" dirty="0">
              <a:latin typeface="Lato" panose="020B0604020202020204"/>
              <a:cs typeface="Arial" pitchFamily="34" charset="0"/>
            </a:endParaRPr>
          </a:p>
          <a:p>
            <a:pPr marL="0" indent="0" algn="just">
              <a:buNone/>
            </a:pPr>
            <a:endParaRPr lang="en-US" sz="1800" dirty="0">
              <a:latin typeface="Lato" panose="020B0604020202020204"/>
              <a:cs typeface="Arial" pitchFamily="34" charset="0"/>
            </a:endParaRPr>
          </a:p>
          <a:p>
            <a:pPr marL="0" indent="0" algn="just">
              <a:buNone/>
            </a:pPr>
            <a:endParaRPr lang="en-US" sz="1800" dirty="0">
              <a:latin typeface="Lato" panose="020B0604020202020204"/>
              <a:cs typeface="Arial" pitchFamily="34" charset="0"/>
            </a:endParaRPr>
          </a:p>
          <a:p>
            <a:pPr algn="just"/>
            <a:endParaRPr lang="en-US" sz="1800" dirty="0">
              <a:latin typeface="Lato" panose="020B0604020202020204"/>
              <a:cs typeface="Arial" pitchFamily="34" charset="0"/>
            </a:endParaRPr>
          </a:p>
          <a:p>
            <a:pPr algn="just"/>
            <a:endParaRPr lang="en-US" sz="1800" dirty="0">
              <a:latin typeface="Lato" panose="020B0604020202020204"/>
              <a:cs typeface="Arial" pitchFamily="34" charset="0"/>
            </a:endParaRPr>
          </a:p>
          <a:p>
            <a:pPr algn="just"/>
            <a:endParaRPr lang="en-US" sz="1800" dirty="0">
              <a:latin typeface="Lato" panose="020B0604020202020204"/>
              <a:cs typeface="Arial" pitchFamily="34" charset="0"/>
            </a:endParaRPr>
          </a:p>
          <a:p>
            <a:pPr algn="just"/>
            <a:endParaRPr lang="en-US" sz="1800" dirty="0">
              <a:latin typeface="Lato" panose="020B0604020202020204"/>
              <a:cs typeface="Arial" pitchFamily="34" charset="0"/>
            </a:endParaRPr>
          </a:p>
          <a:p>
            <a:pPr algn="just"/>
            <a:endParaRPr lang="en-US" sz="1800" dirty="0">
              <a:latin typeface="Lato" panose="020B0604020202020204"/>
              <a:cs typeface="Arial" pitchFamily="34" charset="0"/>
            </a:endParaRPr>
          </a:p>
          <a:p>
            <a:pPr algn="just"/>
            <a:endParaRPr lang="en-US" sz="1800" dirty="0">
              <a:latin typeface="Lato" panose="020B0604020202020204"/>
              <a:cs typeface="Arial" pitchFamily="34" charset="0"/>
            </a:endParaRPr>
          </a:p>
          <a:p>
            <a:pPr marL="0" indent="0" algn="just">
              <a:buNone/>
            </a:pPr>
            <a:endParaRPr lang="en-US" sz="1800" dirty="0">
              <a:latin typeface="Lato" panose="020B0604020202020204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793CD-2EDD-83B8-07A0-7132E60011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849" y="1857233"/>
            <a:ext cx="4979007" cy="4350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210EEA-EBE3-208F-1FF1-FE97AAD7EC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352" y="1719697"/>
            <a:ext cx="4871005" cy="46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07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ABEE-0F1B-3D02-D0AD-FEAED075D5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28" y="465987"/>
            <a:ext cx="10443990" cy="5926026"/>
          </a:xfrm>
          <a:prstGeom prst="rect">
            <a:avLst/>
          </a:prstGeom>
        </p:spPr>
      </p:pic>
      <p:sp>
        <p:nvSpPr>
          <p:cNvPr id="3" name="CuadroTexto 3">
            <a:extLst>
              <a:ext uri="{FF2B5EF4-FFF2-40B4-BE49-F238E27FC236}">
                <a16:creationId xmlns:a16="http://schemas.microsoft.com/office/drawing/2014/main" id="{60EDCCA9-7B56-F4EA-7A9E-D35A875B8D77}"/>
              </a:ext>
            </a:extLst>
          </p:cNvPr>
          <p:cNvSpPr txBox="1"/>
          <p:nvPr/>
        </p:nvSpPr>
        <p:spPr>
          <a:xfrm>
            <a:off x="474590" y="164877"/>
            <a:ext cx="85645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ALLOY 31 PLUS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Lato Light" panose="020F0302020204030203" pitchFamily="34" charset="77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A7995-978A-8737-A8B1-81B181CE95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89" y="164877"/>
            <a:ext cx="4850218" cy="7747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A30AD5-54FE-A177-04A5-A62DA76981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128" y="5418049"/>
            <a:ext cx="2955419" cy="127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28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55BDB-E547-F99B-1D7B-7FBFEC2F0B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2044-1D6A-6842-AF81-95FB9AFE3AC9}" type="slidenum">
              <a:rPr lang="es-ES_tradnl" smtClean="0"/>
              <a:pPr/>
              <a:t>46</a:t>
            </a:fld>
            <a:endParaRPr lang="es-ES_trad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FF9EB-FCE1-551A-F0E0-FA1DECCE62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769814"/>
            <a:ext cx="6551004" cy="40743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566C7D-14EE-7E26-0525-F422DC75CA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811" y="545565"/>
            <a:ext cx="4065275" cy="3416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EC07DE-3E31-F653-0B8F-E9D0CC8DEC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69617"/>
            <a:ext cx="4846503" cy="2513001"/>
          </a:xfrm>
          <a:prstGeom prst="rect">
            <a:avLst/>
          </a:prstGeom>
        </p:spPr>
      </p:pic>
      <p:sp>
        <p:nvSpPr>
          <p:cNvPr id="6" name="CuadroTexto 3">
            <a:extLst>
              <a:ext uri="{FF2B5EF4-FFF2-40B4-BE49-F238E27FC236}">
                <a16:creationId xmlns:a16="http://schemas.microsoft.com/office/drawing/2014/main" id="{1B9CC8FB-9D6B-C569-7FD2-3323130493CC}"/>
              </a:ext>
            </a:extLst>
          </p:cNvPr>
          <p:cNvSpPr txBox="1"/>
          <p:nvPr/>
        </p:nvSpPr>
        <p:spPr>
          <a:xfrm>
            <a:off x="474590" y="164877"/>
            <a:ext cx="85645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ALLOY 31 PLUS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ACID Resistance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Lato Light" panose="020F03020202040302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8294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6CA8FE-38AE-AA83-7F14-2F3357AC7BF6}"/>
              </a:ext>
            </a:extLst>
          </p:cNvPr>
          <p:cNvSpPr txBox="1">
            <a:spLocks/>
          </p:cNvSpPr>
          <p:nvPr/>
        </p:nvSpPr>
        <p:spPr bwMode="auto">
          <a:xfrm>
            <a:off x="974345" y="211614"/>
            <a:ext cx="4945385" cy="511037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>
            <a:defPPr>
              <a:defRPr lang="es-ES"/>
            </a:defPPr>
            <a:lvl1pPr marL="12700" marR="0" lvl="0" indent="0" fontAlgn="auto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kern="0" cap="none" spc="-90" normalizeH="0" baseline="0">
                <a:ln>
                  <a:noFill/>
                </a:ln>
                <a:solidFill>
                  <a:srgbClr val="F84273"/>
                </a:solidFill>
                <a:effectLst/>
                <a:uLnTx/>
                <a:uFillTx/>
                <a:latin typeface="Tahoma"/>
                <a:cs typeface="Tahoma"/>
              </a:defRPr>
            </a:lvl1pPr>
          </a:lstStyle>
          <a:p>
            <a:r>
              <a:rPr lang="es-ES" dirty="0"/>
              <a:t>ALLOY 59 – INTRODUCTION        </a:t>
            </a:r>
            <a:endParaRPr lang="en-US" dirty="0"/>
          </a:p>
        </p:txBody>
      </p:sp>
      <p:sp>
        <p:nvSpPr>
          <p:cNvPr id="10" name="Rectángulo 4">
            <a:extLst>
              <a:ext uri="{FF2B5EF4-FFF2-40B4-BE49-F238E27FC236}">
                <a16:creationId xmlns:a16="http://schemas.microsoft.com/office/drawing/2014/main" id="{D61B05FC-A20A-78F0-FFC7-5D35980599A8}"/>
              </a:ext>
            </a:extLst>
          </p:cNvPr>
          <p:cNvSpPr/>
          <p:nvPr/>
        </p:nvSpPr>
        <p:spPr>
          <a:xfrm>
            <a:off x="483017" y="5799126"/>
            <a:ext cx="11449272" cy="5917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1251" marR="408765" algn="ctr" defTabSz="554218" eaLnBrk="1" fontAlgn="auto" hangingPunct="1">
              <a:lnSpc>
                <a:spcPts val="1982"/>
              </a:lnSpc>
              <a:spcBef>
                <a:spcPts val="99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Alloy 59 has been gaining popularity for severe corrosive environments under oxidizing and reducing conditions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E09C84-7A64-1291-A3F5-6E22565AEA25}"/>
              </a:ext>
            </a:extLst>
          </p:cNvPr>
          <p:cNvSpPr txBox="1"/>
          <p:nvPr/>
        </p:nvSpPr>
        <p:spPr>
          <a:xfrm>
            <a:off x="729482" y="865589"/>
            <a:ext cx="571486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dirty="0">
                <a:solidFill>
                  <a:srgbClr val="000000"/>
                </a:solidFill>
                <a:effectLst/>
              </a:rPr>
              <a:t>Alloy 59 for Severe Corrosive Heat Exchanger Applications</a:t>
            </a:r>
          </a:p>
          <a:p>
            <a:pPr algn="l"/>
            <a:r>
              <a:rPr lang="en-IN" b="1" i="0" dirty="0">
                <a:solidFill>
                  <a:srgbClr val="000000"/>
                </a:solidFill>
                <a:effectLst/>
              </a:rPr>
              <a:t>Industry Need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</a:rPr>
              <a:t>Heat exchanger tubing in aggressive environments requires materials with high resistance to: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</a:rPr>
              <a:t>Acids &amp; salts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</a:rPr>
              <a:t>High temperatures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</a:rPr>
              <a:t>Chloride corrosion</a:t>
            </a:r>
          </a:p>
          <a:p>
            <a:pPr algn="l"/>
            <a:r>
              <a:rPr lang="en-IN" b="1" i="0" dirty="0">
                <a:solidFill>
                  <a:srgbClr val="000000"/>
                </a:solidFill>
                <a:effectLst/>
              </a:rPr>
              <a:t>Commonly Used Alloys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</a:rPr>
              <a:t>Hastelloy® C-276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</a:rPr>
              <a:t>Hastelloy® C-22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rgbClr val="000000"/>
                </a:solidFill>
                <a:effectLst/>
              </a:rPr>
              <a:t>Alloy 59</a:t>
            </a:r>
            <a:r>
              <a:rPr lang="en-IN" b="0" i="0" dirty="0">
                <a:solidFill>
                  <a:srgbClr val="000000"/>
                </a:solidFill>
                <a:effectLst/>
              </a:rPr>
              <a:t> – emerging preferred solution</a:t>
            </a:r>
          </a:p>
          <a:p>
            <a:pPr algn="l"/>
            <a:endParaRPr lang="en-IN" sz="1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AA91D-2F91-6553-121F-6B426324166C}"/>
              </a:ext>
            </a:extLst>
          </p:cNvPr>
          <p:cNvSpPr txBox="1"/>
          <p:nvPr/>
        </p:nvSpPr>
        <p:spPr>
          <a:xfrm>
            <a:off x="6672941" y="865589"/>
            <a:ext cx="52593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1600" b="1" i="0" dirty="0">
                <a:solidFill>
                  <a:srgbClr val="000000"/>
                </a:solidFill>
                <a:effectLst/>
              </a:rPr>
              <a:t>Why Alloy 59?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600" b="0" i="0" dirty="0">
                <a:solidFill>
                  <a:srgbClr val="000000"/>
                </a:solidFill>
                <a:effectLst/>
              </a:rPr>
              <a:t>Excellent corrosion resistance in oxidizing &amp; reducing media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600" b="0" i="0" dirty="0">
                <a:solidFill>
                  <a:srgbClr val="000000"/>
                </a:solidFill>
                <a:effectLst/>
              </a:rPr>
              <a:t>Superior resistance to: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N" sz="1600" b="0" i="0" dirty="0">
                <a:solidFill>
                  <a:srgbClr val="000000"/>
                </a:solidFill>
                <a:effectLst/>
              </a:rPr>
              <a:t>Chloride pitting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N" sz="1600" b="0" i="0" dirty="0">
                <a:solidFill>
                  <a:srgbClr val="000000"/>
                </a:solidFill>
                <a:effectLst/>
              </a:rPr>
              <a:t>Crevice corrosion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N" sz="1600" b="0" i="0" dirty="0">
                <a:solidFill>
                  <a:srgbClr val="000000"/>
                </a:solidFill>
                <a:effectLst/>
              </a:rPr>
              <a:t>Stress corrosion cracking</a:t>
            </a:r>
          </a:p>
          <a:p>
            <a:pPr algn="l"/>
            <a:r>
              <a:rPr lang="en-IN" sz="1600" b="1" i="0" dirty="0">
                <a:solidFill>
                  <a:srgbClr val="000000"/>
                </a:solidFill>
                <a:effectLst/>
              </a:rPr>
              <a:t>Key Applications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600" b="1" i="0" dirty="0">
                <a:solidFill>
                  <a:srgbClr val="000000"/>
                </a:solidFill>
                <a:effectLst/>
              </a:rPr>
              <a:t>Fertilizer Industry</a:t>
            </a:r>
            <a:r>
              <a:rPr lang="en-IN" sz="1600" b="0" i="0" dirty="0">
                <a:solidFill>
                  <a:srgbClr val="000000"/>
                </a:solidFill>
                <a:effectLst/>
              </a:rPr>
              <a:t> – Melamine process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600" b="1" i="0" dirty="0">
                <a:solidFill>
                  <a:srgbClr val="000000"/>
                </a:solidFill>
                <a:effectLst/>
              </a:rPr>
              <a:t>Power Generation</a:t>
            </a:r>
            <a:r>
              <a:rPr lang="en-IN" sz="1600" b="0" i="0" dirty="0">
                <a:solidFill>
                  <a:srgbClr val="000000"/>
                </a:solidFill>
                <a:effectLst/>
              </a:rPr>
              <a:t> – Flue Gas Desulfurization (FGD)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600" b="1" i="0" dirty="0">
                <a:solidFill>
                  <a:srgbClr val="000000"/>
                </a:solidFill>
                <a:effectLst/>
              </a:rPr>
              <a:t>Petrochemical &amp; Specialty Chemicals</a:t>
            </a:r>
            <a:endParaRPr lang="en-IN" sz="1600" b="0" i="0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N" sz="1600" b="0" i="0" dirty="0">
                <a:solidFill>
                  <a:srgbClr val="000000"/>
                </a:solidFill>
                <a:effectLst/>
              </a:rPr>
              <a:t>Heaters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N" sz="1600" b="0" i="0" dirty="0">
                <a:solidFill>
                  <a:srgbClr val="000000"/>
                </a:solidFill>
                <a:effectLst/>
              </a:rPr>
              <a:t>Coolers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N" sz="1600" b="0" i="0" dirty="0">
                <a:solidFill>
                  <a:srgbClr val="000000"/>
                </a:solidFill>
                <a:effectLst/>
              </a:rPr>
              <a:t>Condensers</a:t>
            </a:r>
          </a:p>
          <a:p>
            <a:pPr algn="l"/>
            <a:r>
              <a:rPr lang="en-IN" sz="1600" b="1" i="0" dirty="0">
                <a:solidFill>
                  <a:srgbClr val="000000"/>
                </a:solidFill>
                <a:effectLst/>
              </a:rPr>
              <a:t>Typical Process Media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1600" b="0" i="0" dirty="0">
                <a:solidFill>
                  <a:srgbClr val="000000"/>
                </a:solidFill>
                <a:effectLst/>
              </a:rPr>
              <a:t>Formic Acid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1600" b="0" i="0" dirty="0">
                <a:solidFill>
                  <a:srgbClr val="000000"/>
                </a:solidFill>
                <a:effectLst/>
              </a:rPr>
              <a:t>Acetic Acid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1600" b="0" i="0" dirty="0">
                <a:solidFill>
                  <a:srgbClr val="000000"/>
                </a:solidFill>
                <a:effectLst/>
              </a:rPr>
              <a:t>Hydrochloric Acid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1600" b="0" i="0" dirty="0">
                <a:solidFill>
                  <a:srgbClr val="000000"/>
                </a:solidFill>
                <a:effectLst/>
              </a:rPr>
              <a:t>Sulfuric Acid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7989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D0B632-23D0-7B1B-22DF-CA2C75365D83}"/>
              </a:ext>
            </a:extLst>
          </p:cNvPr>
          <p:cNvSpPr txBox="1"/>
          <p:nvPr/>
        </p:nvSpPr>
        <p:spPr>
          <a:xfrm>
            <a:off x="607940" y="905866"/>
            <a:ext cx="10600825" cy="1475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Description-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Alloy 59, approved both with European and ASTM, Designations- 2.4605 / </a:t>
            </a:r>
            <a:r>
              <a:rPr lang="en-IN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NiCr23Mo16Al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 06059 , Standard  ASTM B 622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Chemical composition (key elements)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A11F6B-3EA3-8CE1-F092-042984B92532}"/>
              </a:ext>
            </a:extLst>
          </p:cNvPr>
          <p:cNvGraphicFramePr>
            <a:graphicFrameLocks noGrp="1"/>
          </p:cNvGraphicFramePr>
          <p:nvPr/>
        </p:nvGraphicFramePr>
        <p:xfrm>
          <a:off x="607940" y="2068227"/>
          <a:ext cx="9103253" cy="1556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878">
                  <a:extLst>
                    <a:ext uri="{9D8B030D-6E8A-4147-A177-3AD203B41FA5}">
                      <a16:colId xmlns:a16="http://schemas.microsoft.com/office/drawing/2014/main" val="2708393550"/>
                    </a:ext>
                  </a:extLst>
                </a:gridCol>
                <a:gridCol w="1143965">
                  <a:extLst>
                    <a:ext uri="{9D8B030D-6E8A-4147-A177-3AD203B41FA5}">
                      <a16:colId xmlns:a16="http://schemas.microsoft.com/office/drawing/2014/main" val="3180402739"/>
                    </a:ext>
                  </a:extLst>
                </a:gridCol>
                <a:gridCol w="1112664">
                  <a:extLst>
                    <a:ext uri="{9D8B030D-6E8A-4147-A177-3AD203B41FA5}">
                      <a16:colId xmlns:a16="http://schemas.microsoft.com/office/drawing/2014/main" val="438254500"/>
                    </a:ext>
                  </a:extLst>
                </a:gridCol>
                <a:gridCol w="1112664">
                  <a:extLst>
                    <a:ext uri="{9D8B030D-6E8A-4147-A177-3AD203B41FA5}">
                      <a16:colId xmlns:a16="http://schemas.microsoft.com/office/drawing/2014/main" val="1147540802"/>
                    </a:ext>
                  </a:extLst>
                </a:gridCol>
                <a:gridCol w="1135888">
                  <a:extLst>
                    <a:ext uri="{9D8B030D-6E8A-4147-A177-3AD203B41FA5}">
                      <a16:colId xmlns:a16="http://schemas.microsoft.com/office/drawing/2014/main" val="1792364613"/>
                    </a:ext>
                  </a:extLst>
                </a:gridCol>
                <a:gridCol w="1135888">
                  <a:extLst>
                    <a:ext uri="{9D8B030D-6E8A-4147-A177-3AD203B41FA5}">
                      <a16:colId xmlns:a16="http://schemas.microsoft.com/office/drawing/2014/main" val="3895547766"/>
                    </a:ext>
                  </a:extLst>
                </a:gridCol>
                <a:gridCol w="1125790">
                  <a:extLst>
                    <a:ext uri="{9D8B030D-6E8A-4147-A177-3AD203B41FA5}">
                      <a16:colId xmlns:a16="http://schemas.microsoft.com/office/drawing/2014/main" val="1939539279"/>
                    </a:ext>
                  </a:extLst>
                </a:gridCol>
                <a:gridCol w="1201516">
                  <a:extLst>
                    <a:ext uri="{9D8B030D-6E8A-4147-A177-3AD203B41FA5}">
                      <a16:colId xmlns:a16="http://schemas.microsoft.com/office/drawing/2014/main" val="3011150014"/>
                    </a:ext>
                  </a:extLst>
                </a:gridCol>
              </a:tblGrid>
              <a:tr h="1350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effectLst/>
                        </a:rPr>
                        <a:t>C Max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effectLst/>
                        </a:rPr>
                        <a:t>Cr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effectLst/>
                        </a:rPr>
                        <a:t>Ni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effectLst/>
                        </a:rPr>
                        <a:t>Mo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effectLst/>
                        </a:rPr>
                        <a:t>Co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effectLst/>
                        </a:rPr>
                        <a:t>Al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effectLst/>
                        </a:rPr>
                        <a:t>Others 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07413"/>
                  </a:ext>
                </a:extLst>
              </a:tr>
              <a:tr h="4703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06059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22-24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56-63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15-16.5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&lt;0.3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0.1-0.4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Si &lt; 0.1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368019"/>
                  </a:ext>
                </a:extLst>
              </a:tr>
              <a:tr h="5876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10276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15-16.5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51-59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15-17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&lt;2.5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W &lt; 4.5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39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06022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0.015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20-22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51-60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12.5-14.5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&lt;2.5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W 2.5-3.5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50563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D7C85D6-8862-56EE-D00D-E258FA8B95A8}"/>
              </a:ext>
            </a:extLst>
          </p:cNvPr>
          <p:cNvSpPr txBox="1"/>
          <p:nvPr/>
        </p:nvSpPr>
        <p:spPr>
          <a:xfrm>
            <a:off x="607939" y="3755829"/>
            <a:ext cx="10600825" cy="1442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1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Critical alloying elements</a:t>
            </a:r>
            <a:endParaRPr lang="en-IN" sz="1600" b="1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Extremely</a:t>
            </a: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Carbon</a:t>
            </a: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Silicon </a:t>
            </a:r>
            <a:r>
              <a:rPr lang="es-E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s-E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tendancy</a:t>
            </a: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grain</a:t>
            </a: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boundry</a:t>
            </a: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corrosión.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High % of chromium, Molybdenum and Nickel leads to good resistance to chlorides.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Higher Moly in Alloy 59 compensates for absence of Tungsten as in N10276/N06022 leading to better thermal stability. 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24E59-4FC8-0714-ECBC-2979E4F2EFFA}"/>
              </a:ext>
            </a:extLst>
          </p:cNvPr>
          <p:cNvSpPr txBox="1">
            <a:spLocks/>
          </p:cNvSpPr>
          <p:nvPr/>
        </p:nvSpPr>
        <p:spPr bwMode="auto">
          <a:xfrm>
            <a:off x="974345" y="211614"/>
            <a:ext cx="6021366" cy="511037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>
            <a:defPPr>
              <a:defRPr lang="es-ES"/>
            </a:defPPr>
            <a:lvl1pPr marL="12700" marR="0" lvl="0" indent="0" fontAlgn="auto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kern="0" cap="none" spc="-90" normalizeH="0" baseline="0">
                <a:ln>
                  <a:noFill/>
                </a:ln>
                <a:solidFill>
                  <a:srgbClr val="F84273"/>
                </a:solidFill>
                <a:effectLst/>
                <a:uLnTx/>
                <a:uFillTx/>
                <a:latin typeface="Tahoma"/>
                <a:cs typeface="Tahoma"/>
              </a:defRPr>
            </a:lvl1pPr>
          </a:lstStyle>
          <a:p>
            <a:r>
              <a:rPr lang="es-ES" dirty="0"/>
              <a:t>ALLOY 59 – CHEMICAL COMPOSITION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59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4">
            <a:extLst>
              <a:ext uri="{FF2B5EF4-FFF2-40B4-BE49-F238E27FC236}">
                <a16:creationId xmlns:a16="http://schemas.microsoft.com/office/drawing/2014/main" id="{D61B05FC-A20A-78F0-FFC7-5D35980599A8}"/>
              </a:ext>
            </a:extLst>
          </p:cNvPr>
          <p:cNvSpPr/>
          <p:nvPr/>
        </p:nvSpPr>
        <p:spPr>
          <a:xfrm>
            <a:off x="556968" y="5747419"/>
            <a:ext cx="11449272" cy="5917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1251" marR="408765" algn="ctr" defTabSz="554218" eaLnBrk="1" fontAlgn="auto" hangingPunct="1">
              <a:lnSpc>
                <a:spcPts val="1982"/>
              </a:lnSpc>
              <a:spcBef>
                <a:spcPts val="99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Alloy 59 has higher PREN and higher yield strength as compared to C-276 and C-22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BD3CB7-990D-5CBA-6033-E5444B44FA97}"/>
              </a:ext>
            </a:extLst>
          </p:cNvPr>
          <p:cNvSpPr txBox="1"/>
          <p:nvPr/>
        </p:nvSpPr>
        <p:spPr>
          <a:xfrm>
            <a:off x="344249" y="1933750"/>
            <a:ext cx="3860699" cy="3272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N06059		75-77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N10276		68-70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N06022		64-66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s-E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Alloy</a:t>
            </a: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31		52-54                                         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s-E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Alloy</a:t>
            </a: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 625		51-52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s-E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Cr + 3.3 Mo + 30 N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AE8C3C-A470-A17B-FA91-CC9471401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788" y="1539906"/>
            <a:ext cx="6360307" cy="20956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0321BD-A944-7553-653B-D8A03D24F5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844" y="1994085"/>
            <a:ext cx="2975542" cy="21781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68A354-C251-E2DD-1E7B-64E97920FEDB}"/>
              </a:ext>
            </a:extLst>
          </p:cNvPr>
          <p:cNvSpPr txBox="1"/>
          <p:nvPr/>
        </p:nvSpPr>
        <p:spPr>
          <a:xfrm>
            <a:off x="5908404" y="3880300"/>
            <a:ext cx="6097836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N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igher yield strength of Alloy 59 vs N10276/N06022 allows for use a smaller wall thickness in seamless tubular applications allowing for reduction in cost and weight.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E9DCB7D-FC9A-680E-73DC-DE499F6768D6}"/>
              </a:ext>
            </a:extLst>
          </p:cNvPr>
          <p:cNvSpPr txBox="1">
            <a:spLocks/>
          </p:cNvSpPr>
          <p:nvPr/>
        </p:nvSpPr>
        <p:spPr bwMode="auto">
          <a:xfrm>
            <a:off x="7246615" y="1110581"/>
            <a:ext cx="494538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defRPr/>
            </a:pPr>
            <a:r>
              <a:rPr lang="es-ES" sz="2000" kern="0" dirty="0" err="1">
                <a:solidFill>
                  <a:srgbClr val="FF0000"/>
                </a:solidFill>
                <a:latin typeface="Lato Black" pitchFamily="34" charset="0"/>
              </a:rPr>
              <a:t>Mechanical</a:t>
            </a:r>
            <a:r>
              <a:rPr lang="es-ES" sz="2000" kern="0" dirty="0">
                <a:solidFill>
                  <a:srgbClr val="FF0000"/>
                </a:solidFill>
                <a:latin typeface="Lato Black" pitchFamily="34" charset="0"/>
              </a:rPr>
              <a:t> </a:t>
            </a:r>
            <a:r>
              <a:rPr lang="es-ES" sz="2000" kern="0" dirty="0" err="1">
                <a:solidFill>
                  <a:srgbClr val="FF0000"/>
                </a:solidFill>
                <a:latin typeface="Lato Black" pitchFamily="34" charset="0"/>
              </a:rPr>
              <a:t>Properties</a:t>
            </a:r>
            <a:r>
              <a:rPr lang="es-ES" sz="2000" kern="0" dirty="0">
                <a:solidFill>
                  <a:srgbClr val="FF0000"/>
                </a:solidFill>
                <a:latin typeface="Lato Black" pitchFamily="34" charset="0"/>
              </a:rPr>
              <a:t> </a:t>
            </a:r>
            <a:endParaRPr lang="en-US" kern="0" dirty="0">
              <a:solidFill>
                <a:srgbClr val="FF0000"/>
              </a:solidFill>
              <a:latin typeface="Lato Black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A9B84D4-D680-C230-8BA0-8D93818933B0}"/>
              </a:ext>
            </a:extLst>
          </p:cNvPr>
          <p:cNvSpPr txBox="1">
            <a:spLocks/>
          </p:cNvSpPr>
          <p:nvPr/>
        </p:nvSpPr>
        <p:spPr bwMode="auto">
          <a:xfrm>
            <a:off x="556808" y="1154649"/>
            <a:ext cx="494538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defRPr/>
            </a:pPr>
            <a:r>
              <a:rPr lang="es-ES" sz="2000" kern="0" dirty="0" err="1">
                <a:solidFill>
                  <a:srgbClr val="FF0000"/>
                </a:solidFill>
                <a:latin typeface="Lato Black" pitchFamily="34" charset="0"/>
              </a:rPr>
              <a:t>Pitting</a:t>
            </a:r>
            <a:r>
              <a:rPr lang="es-ES" sz="2000" kern="0" dirty="0">
                <a:solidFill>
                  <a:srgbClr val="FF0000"/>
                </a:solidFill>
                <a:latin typeface="Lato Black" pitchFamily="34" charset="0"/>
              </a:rPr>
              <a:t> </a:t>
            </a:r>
            <a:r>
              <a:rPr lang="es-ES" sz="2000" kern="0" dirty="0" err="1">
                <a:solidFill>
                  <a:srgbClr val="FF0000"/>
                </a:solidFill>
                <a:latin typeface="Lato Black" pitchFamily="34" charset="0"/>
              </a:rPr>
              <a:t>Resistance</a:t>
            </a:r>
            <a:r>
              <a:rPr lang="es-ES" sz="2000" kern="0" dirty="0">
                <a:solidFill>
                  <a:srgbClr val="FF0000"/>
                </a:solidFill>
                <a:latin typeface="Lato Black" pitchFamily="34" charset="0"/>
              </a:rPr>
              <a:t> </a:t>
            </a:r>
            <a:r>
              <a:rPr lang="es-ES" sz="2000" kern="0" dirty="0" err="1">
                <a:solidFill>
                  <a:srgbClr val="FF0000"/>
                </a:solidFill>
                <a:latin typeface="Lato Black" pitchFamily="34" charset="0"/>
              </a:rPr>
              <a:t>Equivalent</a:t>
            </a:r>
            <a:r>
              <a:rPr lang="es-ES" sz="2000" kern="0" dirty="0">
                <a:solidFill>
                  <a:srgbClr val="FF0000"/>
                </a:solidFill>
                <a:latin typeface="Lato Black" pitchFamily="34" charset="0"/>
              </a:rPr>
              <a:t> </a:t>
            </a:r>
            <a:r>
              <a:rPr lang="es-ES" sz="2000" kern="0" dirty="0" err="1">
                <a:solidFill>
                  <a:srgbClr val="FF0000"/>
                </a:solidFill>
                <a:latin typeface="Lato Black" pitchFamily="34" charset="0"/>
              </a:rPr>
              <a:t>Number</a:t>
            </a:r>
            <a:r>
              <a:rPr lang="es-ES" sz="2000" kern="0" dirty="0">
                <a:solidFill>
                  <a:srgbClr val="FF0000"/>
                </a:solidFill>
                <a:latin typeface="Lato Black" pitchFamily="34" charset="0"/>
              </a:rPr>
              <a:t> (PREN)      </a:t>
            </a:r>
            <a:endParaRPr lang="en-US" kern="0" dirty="0">
              <a:solidFill>
                <a:srgbClr val="FF0000"/>
              </a:solidFill>
              <a:latin typeface="Lato Black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1A862A-C2F2-59CE-7078-41AA2E7A9C11}"/>
              </a:ext>
            </a:extLst>
          </p:cNvPr>
          <p:cNvSpPr txBox="1">
            <a:spLocks/>
          </p:cNvSpPr>
          <p:nvPr/>
        </p:nvSpPr>
        <p:spPr bwMode="auto">
          <a:xfrm>
            <a:off x="974345" y="211614"/>
            <a:ext cx="4945385" cy="511037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>
            <a:defPPr>
              <a:defRPr lang="es-ES"/>
            </a:defPPr>
            <a:lvl1pPr marL="12700" marR="0" lvl="0" indent="0" fontAlgn="auto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kern="0" cap="none" spc="-90" normalizeH="0" baseline="0">
                <a:ln>
                  <a:noFill/>
                </a:ln>
                <a:solidFill>
                  <a:srgbClr val="F84273"/>
                </a:solidFill>
                <a:effectLst/>
                <a:uLnTx/>
                <a:uFillTx/>
                <a:latin typeface="Tahoma"/>
                <a:cs typeface="Tahoma"/>
              </a:defRPr>
            </a:lvl1pPr>
          </a:lstStyle>
          <a:p>
            <a:r>
              <a:rPr lang="es-ES" dirty="0"/>
              <a:t>ALLOY 59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8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44C5B2CE-7039-6A51-5562-D51D18B39957}"/>
              </a:ext>
            </a:extLst>
          </p:cNvPr>
          <p:cNvSpPr/>
          <p:nvPr/>
        </p:nvSpPr>
        <p:spPr>
          <a:xfrm>
            <a:off x="0" y="0"/>
            <a:ext cx="12191999" cy="5993870"/>
          </a:xfrm>
          <a:prstGeom prst="rect">
            <a:avLst/>
          </a:prstGeom>
          <a:solidFill>
            <a:srgbClr val="DBDB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431E87A-D59C-C069-943E-A61D142DED2C}"/>
              </a:ext>
            </a:extLst>
          </p:cNvPr>
          <p:cNvSpPr/>
          <p:nvPr/>
        </p:nvSpPr>
        <p:spPr>
          <a:xfrm>
            <a:off x="7449979" y="561398"/>
            <a:ext cx="935815" cy="935815"/>
          </a:xfrm>
          <a:prstGeom prst="rect">
            <a:avLst/>
          </a:prstGeom>
          <a:solidFill>
            <a:schemeClr val="bg1"/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5433469-24BC-3C2C-BE19-384810649C12}"/>
              </a:ext>
            </a:extLst>
          </p:cNvPr>
          <p:cNvSpPr/>
          <p:nvPr/>
        </p:nvSpPr>
        <p:spPr>
          <a:xfrm>
            <a:off x="8524671" y="561398"/>
            <a:ext cx="935815" cy="935815"/>
          </a:xfrm>
          <a:prstGeom prst="rect">
            <a:avLst/>
          </a:prstGeom>
          <a:solidFill>
            <a:schemeClr val="bg1"/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E9F71EB-B7AF-5473-C65A-6EB7C95F36F3}"/>
              </a:ext>
            </a:extLst>
          </p:cNvPr>
          <p:cNvSpPr/>
          <p:nvPr/>
        </p:nvSpPr>
        <p:spPr>
          <a:xfrm>
            <a:off x="9579868" y="561398"/>
            <a:ext cx="935815" cy="935815"/>
          </a:xfrm>
          <a:prstGeom prst="rect">
            <a:avLst/>
          </a:prstGeom>
          <a:solidFill>
            <a:schemeClr val="bg1"/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F8A63D3-7F75-BC2B-C607-716E2C6C630D}"/>
              </a:ext>
            </a:extLst>
          </p:cNvPr>
          <p:cNvSpPr/>
          <p:nvPr/>
        </p:nvSpPr>
        <p:spPr>
          <a:xfrm>
            <a:off x="7956055" y="1689933"/>
            <a:ext cx="935815" cy="935815"/>
          </a:xfrm>
          <a:prstGeom prst="rect">
            <a:avLst/>
          </a:prstGeom>
          <a:solidFill>
            <a:schemeClr val="bg1"/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9251110-8396-A8F7-78AB-2BA083E4D121}"/>
              </a:ext>
            </a:extLst>
          </p:cNvPr>
          <p:cNvSpPr/>
          <p:nvPr/>
        </p:nvSpPr>
        <p:spPr>
          <a:xfrm>
            <a:off x="9011252" y="1689933"/>
            <a:ext cx="935815" cy="935815"/>
          </a:xfrm>
          <a:prstGeom prst="rect">
            <a:avLst/>
          </a:prstGeom>
          <a:solidFill>
            <a:schemeClr val="bg1"/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8CE2A2-A14D-6B24-2E29-34219D35DE60}"/>
              </a:ext>
            </a:extLst>
          </p:cNvPr>
          <p:cNvSpPr txBox="1"/>
          <p:nvPr/>
        </p:nvSpPr>
        <p:spPr>
          <a:xfrm>
            <a:off x="7472436" y="891102"/>
            <a:ext cx="890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80"/>
              </a:lnSpc>
            </a:pPr>
            <a:r>
              <a:rPr lang="en-US" b="1" dirty="0">
                <a:solidFill>
                  <a:srgbClr val="666666"/>
                </a:solidFill>
                <a:latin typeface="Lato" panose="020F0502020204030203" pitchFamily="34" charset="77"/>
              </a:rPr>
              <a:t>2766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829D55-51C6-4388-D151-1D7FAF33A4D6}"/>
              </a:ext>
            </a:extLst>
          </p:cNvPr>
          <p:cNvSpPr txBox="1"/>
          <p:nvPr/>
        </p:nvSpPr>
        <p:spPr>
          <a:xfrm>
            <a:off x="7390715" y="1038452"/>
            <a:ext cx="1054344" cy="2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80"/>
              </a:lnSpc>
            </a:pPr>
            <a:r>
              <a:rPr lang="en-US" sz="850" dirty="0">
                <a:solidFill>
                  <a:srgbClr val="666666"/>
                </a:solidFill>
                <a:latin typeface="Lato Light" panose="020F0302020204030203" pitchFamily="34" charset="77"/>
              </a:rPr>
              <a:t>EMPLOYEES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05A10E1-D9C0-E459-EDD3-F6CC24182952}"/>
              </a:ext>
            </a:extLst>
          </p:cNvPr>
          <p:cNvSpPr txBox="1"/>
          <p:nvPr/>
        </p:nvSpPr>
        <p:spPr>
          <a:xfrm>
            <a:off x="8547128" y="891102"/>
            <a:ext cx="890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80"/>
              </a:lnSpc>
            </a:pPr>
            <a:r>
              <a:rPr lang="en-US" b="1" dirty="0">
                <a:solidFill>
                  <a:srgbClr val="666666"/>
                </a:solidFill>
                <a:latin typeface="Lato" panose="020F0502020204030203" pitchFamily="34" charset="77"/>
              </a:rPr>
              <a:t>25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C7B518-5964-9637-7CBE-39E6A8691675}"/>
              </a:ext>
            </a:extLst>
          </p:cNvPr>
          <p:cNvSpPr txBox="1"/>
          <p:nvPr/>
        </p:nvSpPr>
        <p:spPr>
          <a:xfrm>
            <a:off x="8468188" y="1117084"/>
            <a:ext cx="105434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850">
                <a:solidFill>
                  <a:srgbClr val="666666"/>
                </a:solidFill>
                <a:latin typeface="Lato Light" panose="020F0302020204030203" pitchFamily="34" charset="77"/>
              </a:rPr>
              <a:t>PRODUCTION</a:t>
            </a:r>
          </a:p>
          <a:p>
            <a:pPr algn="ctr">
              <a:lnSpc>
                <a:spcPts val="980"/>
              </a:lnSpc>
            </a:pPr>
            <a:r>
              <a:rPr lang="en-US" sz="850">
                <a:solidFill>
                  <a:srgbClr val="666666"/>
                </a:solidFill>
                <a:latin typeface="Lato Light" panose="020F0302020204030203" pitchFamily="34" charset="77"/>
              </a:rPr>
              <a:t>PLANTS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AA88C57-1C9B-386E-E9CF-A336416439FD}"/>
              </a:ext>
            </a:extLst>
          </p:cNvPr>
          <p:cNvSpPr txBox="1"/>
          <p:nvPr/>
        </p:nvSpPr>
        <p:spPr>
          <a:xfrm>
            <a:off x="9602325" y="891102"/>
            <a:ext cx="890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80"/>
              </a:lnSpc>
            </a:pPr>
            <a:r>
              <a:rPr lang="en-US" b="1">
                <a:solidFill>
                  <a:srgbClr val="666666"/>
                </a:solidFill>
                <a:latin typeface="Lato" panose="020F0502020204030203" pitchFamily="34" charset="77"/>
              </a:rPr>
              <a:t>17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F23E087-F57E-AB2D-6F3F-B6C23708DC31}"/>
              </a:ext>
            </a:extLst>
          </p:cNvPr>
          <p:cNvSpPr txBox="1"/>
          <p:nvPr/>
        </p:nvSpPr>
        <p:spPr>
          <a:xfrm>
            <a:off x="9520603" y="1117084"/>
            <a:ext cx="105434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850">
                <a:solidFill>
                  <a:srgbClr val="666666"/>
                </a:solidFill>
                <a:latin typeface="Lato Light" panose="020F0302020204030203" pitchFamily="34" charset="77"/>
              </a:rPr>
              <a:t>SERVICE CENTERS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740C19-5495-9236-7748-E58714C3AE24}"/>
              </a:ext>
            </a:extLst>
          </p:cNvPr>
          <p:cNvSpPr txBox="1"/>
          <p:nvPr/>
        </p:nvSpPr>
        <p:spPr>
          <a:xfrm>
            <a:off x="7978512" y="1988369"/>
            <a:ext cx="890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80"/>
              </a:lnSpc>
            </a:pPr>
            <a:r>
              <a:rPr lang="en-US" b="1">
                <a:solidFill>
                  <a:srgbClr val="666666"/>
                </a:solidFill>
                <a:latin typeface="Lato" panose="020F0502020204030203" pitchFamily="34" charset="77"/>
              </a:rPr>
              <a:t>60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0A3CA64-1DB7-58BE-8F43-D685559C3AA6}"/>
              </a:ext>
            </a:extLst>
          </p:cNvPr>
          <p:cNvSpPr txBox="1"/>
          <p:nvPr/>
        </p:nvSpPr>
        <p:spPr>
          <a:xfrm>
            <a:off x="7899572" y="2214352"/>
            <a:ext cx="105434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850">
                <a:solidFill>
                  <a:srgbClr val="666666"/>
                </a:solidFill>
                <a:latin typeface="Lato Light" panose="020F0302020204030203" pitchFamily="34" charset="77"/>
              </a:rPr>
              <a:t>COUNTRIES SUPPLIED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E5D68D7-F7F9-8F84-3EB7-19624FCC738C}"/>
              </a:ext>
            </a:extLst>
          </p:cNvPr>
          <p:cNvSpPr txBox="1"/>
          <p:nvPr/>
        </p:nvSpPr>
        <p:spPr>
          <a:xfrm>
            <a:off x="9033709" y="1988369"/>
            <a:ext cx="890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80"/>
              </a:lnSpc>
            </a:pPr>
            <a:r>
              <a:rPr lang="en-US" b="1">
                <a:solidFill>
                  <a:srgbClr val="666666"/>
                </a:solidFill>
                <a:latin typeface="Lato" panose="020F0502020204030203" pitchFamily="34" charset="77"/>
              </a:rPr>
              <a:t>15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DE8ACB9-7B24-ED09-9B55-0FFDFBC12F62}"/>
              </a:ext>
            </a:extLst>
          </p:cNvPr>
          <p:cNvSpPr txBox="1"/>
          <p:nvPr/>
        </p:nvSpPr>
        <p:spPr>
          <a:xfrm>
            <a:off x="8951987" y="2214352"/>
            <a:ext cx="1054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850">
                <a:solidFill>
                  <a:srgbClr val="666666"/>
                </a:solidFill>
                <a:latin typeface="Lato Light" panose="020F0302020204030203" pitchFamily="34" charset="77"/>
              </a:rPr>
              <a:t>COMMERCIAL OFFICES</a:t>
            </a:r>
          </a:p>
          <a:p>
            <a:pPr algn="ctr">
              <a:lnSpc>
                <a:spcPts val="980"/>
              </a:lnSpc>
            </a:pPr>
            <a:endParaRPr lang="en-US" sz="850">
              <a:solidFill>
                <a:srgbClr val="666666"/>
              </a:solidFill>
              <a:latin typeface="Lato Light" panose="020F0302020204030203" pitchFamily="34" charset="77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48FE2AC8-5DA5-CA3D-9105-D1FBEE9CF758}"/>
              </a:ext>
            </a:extLst>
          </p:cNvPr>
          <p:cNvSpPr/>
          <p:nvPr/>
        </p:nvSpPr>
        <p:spPr>
          <a:xfrm rot="5400000">
            <a:off x="7718275" y="430116"/>
            <a:ext cx="399222" cy="399222"/>
          </a:xfrm>
          <a:prstGeom prst="roundRect">
            <a:avLst/>
          </a:prstGeom>
          <a:solidFill>
            <a:srgbClr val="283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771FF1DC-95EC-8547-A7B5-9CED00DCB02A}"/>
              </a:ext>
            </a:extLst>
          </p:cNvPr>
          <p:cNvSpPr/>
          <p:nvPr/>
        </p:nvSpPr>
        <p:spPr>
          <a:xfrm rot="5400000">
            <a:off x="8792967" y="444775"/>
            <a:ext cx="399222" cy="399222"/>
          </a:xfrm>
          <a:prstGeom prst="roundRect">
            <a:avLst/>
          </a:prstGeom>
          <a:solidFill>
            <a:srgbClr val="283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/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EAE7A6EF-E632-2137-7EAA-186CE9F4623A}"/>
              </a:ext>
            </a:extLst>
          </p:cNvPr>
          <p:cNvSpPr/>
          <p:nvPr/>
        </p:nvSpPr>
        <p:spPr>
          <a:xfrm rot="5400000">
            <a:off x="9279548" y="1552686"/>
            <a:ext cx="399222" cy="399222"/>
          </a:xfrm>
          <a:prstGeom prst="roundRect">
            <a:avLst/>
          </a:prstGeom>
          <a:solidFill>
            <a:srgbClr val="283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/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53DCCF3E-5AD2-C2C4-EAFD-E0E66FF54EF7}"/>
              </a:ext>
            </a:extLst>
          </p:cNvPr>
          <p:cNvSpPr/>
          <p:nvPr/>
        </p:nvSpPr>
        <p:spPr>
          <a:xfrm rot="5400000">
            <a:off x="8224351" y="1552686"/>
            <a:ext cx="399222" cy="399222"/>
          </a:xfrm>
          <a:prstGeom prst="roundRect">
            <a:avLst/>
          </a:prstGeom>
          <a:solidFill>
            <a:srgbClr val="283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/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5EFC6E52-F522-6153-0F0D-074F4DCC995B}"/>
              </a:ext>
            </a:extLst>
          </p:cNvPr>
          <p:cNvSpPr/>
          <p:nvPr/>
        </p:nvSpPr>
        <p:spPr>
          <a:xfrm rot="5400000">
            <a:off x="9860931" y="444775"/>
            <a:ext cx="399222" cy="399222"/>
          </a:xfrm>
          <a:prstGeom prst="roundRect">
            <a:avLst/>
          </a:prstGeom>
          <a:solidFill>
            <a:srgbClr val="283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/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A968B0B1-6A13-D7E7-464D-859712F61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397" y="548586"/>
            <a:ext cx="230926" cy="170684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82D28B18-FF7F-35B6-582A-E6CF62382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592" y="536436"/>
            <a:ext cx="215900" cy="215900"/>
          </a:xfrm>
          <a:prstGeom prst="rect">
            <a:avLst/>
          </a:prstGeom>
        </p:spPr>
      </p:pic>
      <p:pic>
        <p:nvPicPr>
          <p:cNvPr id="60" name="Picture 2" descr="Ecommerce, map, pin, location, address, marker, place, shop">
            <a:extLst>
              <a:ext uri="{FF2B5EF4-FFF2-40B4-BE49-F238E27FC236}">
                <a16:creationId xmlns:a16="http://schemas.microsoft.com/office/drawing/2014/main" id="{1B61CB8B-164B-0908-4240-6E286CEA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5690" y="1657886"/>
            <a:ext cx="183618" cy="18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4" descr="Building, building location, commercial, company, map, office, position">
            <a:extLst>
              <a:ext uri="{FF2B5EF4-FFF2-40B4-BE49-F238E27FC236}">
                <a16:creationId xmlns:a16="http://schemas.microsoft.com/office/drawing/2014/main" id="{21702B67-547A-EF16-3D55-17A705A67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4244" y="1596557"/>
            <a:ext cx="272642" cy="27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7965A05-BD4A-D662-68EE-1E3DB4A8ADF6}"/>
              </a:ext>
            </a:extLst>
          </p:cNvPr>
          <p:cNvSpPr/>
          <p:nvPr/>
        </p:nvSpPr>
        <p:spPr>
          <a:xfrm>
            <a:off x="10097817" y="1695977"/>
            <a:ext cx="935815" cy="935815"/>
          </a:xfrm>
          <a:prstGeom prst="rect">
            <a:avLst/>
          </a:prstGeom>
          <a:solidFill>
            <a:schemeClr val="bg1"/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51C0813-EC03-C194-AAA1-959E8F0AA30E}"/>
              </a:ext>
            </a:extLst>
          </p:cNvPr>
          <p:cNvSpPr txBox="1"/>
          <p:nvPr/>
        </p:nvSpPr>
        <p:spPr>
          <a:xfrm>
            <a:off x="10120274" y="1994413"/>
            <a:ext cx="890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80"/>
              </a:lnSpc>
            </a:pPr>
            <a:r>
              <a:rPr lang="en-US" b="1">
                <a:solidFill>
                  <a:srgbClr val="666666"/>
                </a:solidFill>
                <a:latin typeface="Lato" panose="020F0502020204030203" pitchFamily="34" charset="77"/>
              </a:rPr>
              <a:t>400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83AD782-36D0-E8F9-5FC8-0DBAB6E40ED6}"/>
              </a:ext>
            </a:extLst>
          </p:cNvPr>
          <p:cNvSpPr txBox="1"/>
          <p:nvPr/>
        </p:nvSpPr>
        <p:spPr>
          <a:xfrm>
            <a:off x="10038552" y="2220396"/>
            <a:ext cx="1054344" cy="466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850">
                <a:solidFill>
                  <a:srgbClr val="666666"/>
                </a:solidFill>
                <a:latin typeface="Lato Light" panose="020F0302020204030203" pitchFamily="34" charset="77"/>
              </a:rPr>
              <a:t>QUALITY CERTIFICATIONS</a:t>
            </a:r>
          </a:p>
          <a:p>
            <a:pPr algn="ctr">
              <a:lnSpc>
                <a:spcPts val="980"/>
              </a:lnSpc>
            </a:pPr>
            <a:endParaRPr lang="en-US" sz="800">
              <a:solidFill>
                <a:srgbClr val="666666"/>
              </a:solidFill>
              <a:latin typeface="Lato Light" panose="020F0302020204030203" pitchFamily="34" charset="77"/>
            </a:endParaRP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40972B1B-E31E-306A-8E0C-7721E46F0BBA}"/>
              </a:ext>
            </a:extLst>
          </p:cNvPr>
          <p:cNvSpPr/>
          <p:nvPr/>
        </p:nvSpPr>
        <p:spPr>
          <a:xfrm rot="5400000">
            <a:off x="10366113" y="1558730"/>
            <a:ext cx="399222" cy="399222"/>
          </a:xfrm>
          <a:prstGeom prst="roundRect">
            <a:avLst/>
          </a:prstGeom>
          <a:solidFill>
            <a:srgbClr val="283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CFB1F9BE-B59E-A992-29A7-9458C6537F8B}"/>
              </a:ext>
            </a:extLst>
          </p:cNvPr>
          <p:cNvSpPr/>
          <p:nvPr/>
        </p:nvSpPr>
        <p:spPr>
          <a:xfrm>
            <a:off x="10656042" y="565694"/>
            <a:ext cx="935815" cy="935815"/>
          </a:xfrm>
          <a:prstGeom prst="rect">
            <a:avLst/>
          </a:prstGeom>
          <a:solidFill>
            <a:schemeClr val="bg1"/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ACDA23C-3B9F-85C3-EAEC-1647C5EACD76}"/>
              </a:ext>
            </a:extLst>
          </p:cNvPr>
          <p:cNvSpPr txBox="1"/>
          <p:nvPr/>
        </p:nvSpPr>
        <p:spPr>
          <a:xfrm>
            <a:off x="10678499" y="864130"/>
            <a:ext cx="890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80"/>
              </a:lnSpc>
            </a:pPr>
            <a:r>
              <a:rPr lang="en-US" b="1">
                <a:solidFill>
                  <a:srgbClr val="666666"/>
                </a:solidFill>
                <a:latin typeface="Lato" panose="020F0502020204030203" pitchFamily="34" charset="77"/>
              </a:rPr>
              <a:t>2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4200B7E-FF6D-9978-914D-813AD24C850C}"/>
              </a:ext>
            </a:extLst>
          </p:cNvPr>
          <p:cNvSpPr txBox="1"/>
          <p:nvPr/>
        </p:nvSpPr>
        <p:spPr>
          <a:xfrm>
            <a:off x="10596778" y="1103993"/>
            <a:ext cx="105434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850">
                <a:solidFill>
                  <a:srgbClr val="666666"/>
                </a:solidFill>
                <a:latin typeface="Lato Light" panose="020F0302020204030203" pitchFamily="34" charset="77"/>
              </a:rPr>
              <a:t>INNOVATION CENTERS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1C69D98F-0D41-CE79-4C27-247655E32B44}"/>
              </a:ext>
            </a:extLst>
          </p:cNvPr>
          <p:cNvSpPr/>
          <p:nvPr/>
        </p:nvSpPr>
        <p:spPr>
          <a:xfrm rot="5400000">
            <a:off x="10924338" y="428447"/>
            <a:ext cx="399222" cy="399222"/>
          </a:xfrm>
          <a:prstGeom prst="roundRect">
            <a:avLst/>
          </a:prstGeom>
          <a:solidFill>
            <a:srgbClr val="283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7CFCECD5-2014-79BF-1F35-B2B45062E575}"/>
              </a:ext>
            </a:extLst>
          </p:cNvPr>
          <p:cNvGrpSpPr>
            <a:grpSpLocks noChangeAspect="1"/>
          </p:cNvGrpSpPr>
          <p:nvPr/>
        </p:nvGrpSpPr>
        <p:grpSpPr>
          <a:xfrm>
            <a:off x="11040047" y="498055"/>
            <a:ext cx="166645" cy="248394"/>
            <a:chOff x="7369175" y="5359401"/>
            <a:chExt cx="336550" cy="501650"/>
          </a:xfrm>
        </p:grpSpPr>
        <p:sp>
          <p:nvSpPr>
            <p:cNvPr id="47" name="Freeform 424">
              <a:extLst>
                <a:ext uri="{FF2B5EF4-FFF2-40B4-BE49-F238E27FC236}">
                  <a16:creationId xmlns:a16="http://schemas.microsoft.com/office/drawing/2014/main" id="{AD3A5173-C2A7-342B-7396-DC42903146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9175" y="5359401"/>
              <a:ext cx="336550" cy="430213"/>
            </a:xfrm>
            <a:custGeom>
              <a:avLst/>
              <a:gdLst>
                <a:gd name="T0" fmla="*/ 93 w 98"/>
                <a:gd name="T1" fmla="*/ 124 h 124"/>
                <a:gd name="T2" fmla="*/ 98 w 98"/>
                <a:gd name="T3" fmla="*/ 119 h 124"/>
                <a:gd name="T4" fmla="*/ 98 w 98"/>
                <a:gd name="T5" fmla="*/ 109 h 124"/>
                <a:gd name="T6" fmla="*/ 87 w 98"/>
                <a:gd name="T7" fmla="*/ 82 h 124"/>
                <a:gd name="T8" fmla="*/ 88 w 98"/>
                <a:gd name="T9" fmla="*/ 72 h 124"/>
                <a:gd name="T10" fmla="*/ 53 w 98"/>
                <a:gd name="T11" fmla="*/ 1 h 124"/>
                <a:gd name="T12" fmla="*/ 49 w 98"/>
                <a:gd name="T13" fmla="*/ 0 h 124"/>
                <a:gd name="T14" fmla="*/ 46 w 98"/>
                <a:gd name="T15" fmla="*/ 1 h 124"/>
                <a:gd name="T16" fmla="*/ 11 w 98"/>
                <a:gd name="T17" fmla="*/ 72 h 124"/>
                <a:gd name="T18" fmla="*/ 12 w 98"/>
                <a:gd name="T19" fmla="*/ 82 h 124"/>
                <a:gd name="T20" fmla="*/ 0 w 98"/>
                <a:gd name="T21" fmla="*/ 109 h 124"/>
                <a:gd name="T22" fmla="*/ 0 w 98"/>
                <a:gd name="T23" fmla="*/ 119 h 124"/>
                <a:gd name="T24" fmla="*/ 5 w 98"/>
                <a:gd name="T25" fmla="*/ 124 h 124"/>
                <a:gd name="T26" fmla="*/ 10 w 98"/>
                <a:gd name="T27" fmla="*/ 119 h 124"/>
                <a:gd name="T28" fmla="*/ 10 w 98"/>
                <a:gd name="T29" fmla="*/ 109 h 124"/>
                <a:gd name="T30" fmla="*/ 15 w 98"/>
                <a:gd name="T31" fmla="*/ 94 h 124"/>
                <a:gd name="T32" fmla="*/ 21 w 98"/>
                <a:gd name="T33" fmla="*/ 108 h 124"/>
                <a:gd name="T34" fmla="*/ 25 w 98"/>
                <a:gd name="T35" fmla="*/ 111 h 124"/>
                <a:gd name="T36" fmla="*/ 44 w 98"/>
                <a:gd name="T37" fmla="*/ 111 h 124"/>
                <a:gd name="T38" fmla="*/ 44 w 98"/>
                <a:gd name="T39" fmla="*/ 119 h 124"/>
                <a:gd name="T40" fmla="*/ 49 w 98"/>
                <a:gd name="T41" fmla="*/ 124 h 124"/>
                <a:gd name="T42" fmla="*/ 54 w 98"/>
                <a:gd name="T43" fmla="*/ 119 h 124"/>
                <a:gd name="T44" fmla="*/ 54 w 98"/>
                <a:gd name="T45" fmla="*/ 111 h 124"/>
                <a:gd name="T46" fmla="*/ 74 w 98"/>
                <a:gd name="T47" fmla="*/ 111 h 124"/>
                <a:gd name="T48" fmla="*/ 78 w 98"/>
                <a:gd name="T49" fmla="*/ 108 h 124"/>
                <a:gd name="T50" fmla="*/ 84 w 98"/>
                <a:gd name="T51" fmla="*/ 94 h 124"/>
                <a:gd name="T52" fmla="*/ 88 w 98"/>
                <a:gd name="T53" fmla="*/ 109 h 124"/>
                <a:gd name="T54" fmla="*/ 88 w 98"/>
                <a:gd name="T55" fmla="*/ 119 h 124"/>
                <a:gd name="T56" fmla="*/ 93 w 98"/>
                <a:gd name="T57" fmla="*/ 124 h 124"/>
                <a:gd name="T58" fmla="*/ 70 w 98"/>
                <a:gd name="T59" fmla="*/ 101 h 124"/>
                <a:gd name="T60" fmla="*/ 54 w 98"/>
                <a:gd name="T61" fmla="*/ 101 h 124"/>
                <a:gd name="T62" fmla="*/ 54 w 98"/>
                <a:gd name="T63" fmla="*/ 92 h 124"/>
                <a:gd name="T64" fmla="*/ 49 w 98"/>
                <a:gd name="T65" fmla="*/ 87 h 124"/>
                <a:gd name="T66" fmla="*/ 44 w 98"/>
                <a:gd name="T67" fmla="*/ 92 h 124"/>
                <a:gd name="T68" fmla="*/ 44 w 98"/>
                <a:gd name="T69" fmla="*/ 101 h 124"/>
                <a:gd name="T70" fmla="*/ 28 w 98"/>
                <a:gd name="T71" fmla="*/ 101 h 124"/>
                <a:gd name="T72" fmla="*/ 22 w 98"/>
                <a:gd name="T73" fmla="*/ 83 h 124"/>
                <a:gd name="T74" fmla="*/ 22 w 98"/>
                <a:gd name="T75" fmla="*/ 82 h 124"/>
                <a:gd name="T76" fmla="*/ 21 w 98"/>
                <a:gd name="T77" fmla="*/ 72 h 124"/>
                <a:gd name="T78" fmla="*/ 49 w 98"/>
                <a:gd name="T79" fmla="*/ 13 h 124"/>
                <a:gd name="T80" fmla="*/ 78 w 98"/>
                <a:gd name="T81" fmla="*/ 72 h 124"/>
                <a:gd name="T82" fmla="*/ 70 w 98"/>
                <a:gd name="T83" fmla="*/ 10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" h="124">
                  <a:moveTo>
                    <a:pt x="93" y="124"/>
                  </a:moveTo>
                  <a:cubicBezTo>
                    <a:pt x="96" y="124"/>
                    <a:pt x="98" y="122"/>
                    <a:pt x="98" y="119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8" y="98"/>
                    <a:pt x="94" y="89"/>
                    <a:pt x="87" y="82"/>
                  </a:cubicBezTo>
                  <a:cubicBezTo>
                    <a:pt x="88" y="79"/>
                    <a:pt x="88" y="75"/>
                    <a:pt x="88" y="72"/>
                  </a:cubicBezTo>
                  <a:cubicBezTo>
                    <a:pt x="88" y="37"/>
                    <a:pt x="54" y="3"/>
                    <a:pt x="53" y="1"/>
                  </a:cubicBezTo>
                  <a:cubicBezTo>
                    <a:pt x="52" y="0"/>
                    <a:pt x="51" y="0"/>
                    <a:pt x="49" y="0"/>
                  </a:cubicBezTo>
                  <a:cubicBezTo>
                    <a:pt x="48" y="0"/>
                    <a:pt x="47" y="0"/>
                    <a:pt x="46" y="1"/>
                  </a:cubicBezTo>
                  <a:cubicBezTo>
                    <a:pt x="44" y="3"/>
                    <a:pt x="11" y="37"/>
                    <a:pt x="11" y="72"/>
                  </a:cubicBezTo>
                  <a:cubicBezTo>
                    <a:pt x="11" y="75"/>
                    <a:pt x="11" y="79"/>
                    <a:pt x="12" y="82"/>
                  </a:cubicBezTo>
                  <a:cubicBezTo>
                    <a:pt x="4" y="89"/>
                    <a:pt x="0" y="98"/>
                    <a:pt x="0" y="10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2" y="124"/>
                    <a:pt x="5" y="124"/>
                  </a:cubicBezTo>
                  <a:cubicBezTo>
                    <a:pt x="8" y="124"/>
                    <a:pt x="10" y="122"/>
                    <a:pt x="10" y="11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03"/>
                    <a:pt x="12" y="98"/>
                    <a:pt x="15" y="94"/>
                  </a:cubicBezTo>
                  <a:cubicBezTo>
                    <a:pt x="16" y="98"/>
                    <a:pt x="18" y="103"/>
                    <a:pt x="21" y="108"/>
                  </a:cubicBezTo>
                  <a:cubicBezTo>
                    <a:pt x="21" y="110"/>
                    <a:pt x="23" y="111"/>
                    <a:pt x="2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4" y="122"/>
                    <a:pt x="47" y="124"/>
                    <a:pt x="49" y="124"/>
                  </a:cubicBezTo>
                  <a:cubicBezTo>
                    <a:pt x="52" y="124"/>
                    <a:pt x="54" y="122"/>
                    <a:pt x="54" y="119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6" y="111"/>
                    <a:pt x="77" y="110"/>
                    <a:pt x="78" y="108"/>
                  </a:cubicBezTo>
                  <a:cubicBezTo>
                    <a:pt x="81" y="103"/>
                    <a:pt x="83" y="99"/>
                    <a:pt x="84" y="94"/>
                  </a:cubicBezTo>
                  <a:cubicBezTo>
                    <a:pt x="87" y="98"/>
                    <a:pt x="88" y="103"/>
                    <a:pt x="88" y="10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22"/>
                    <a:pt x="91" y="124"/>
                    <a:pt x="93" y="124"/>
                  </a:cubicBezTo>
                  <a:close/>
                  <a:moveTo>
                    <a:pt x="70" y="101"/>
                  </a:moveTo>
                  <a:cubicBezTo>
                    <a:pt x="54" y="101"/>
                    <a:pt x="54" y="101"/>
                    <a:pt x="54" y="101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4" y="90"/>
                    <a:pt x="52" y="87"/>
                    <a:pt x="49" y="87"/>
                  </a:cubicBezTo>
                  <a:cubicBezTo>
                    <a:pt x="46" y="87"/>
                    <a:pt x="44" y="90"/>
                    <a:pt x="44" y="92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5" y="95"/>
                    <a:pt x="23" y="89"/>
                    <a:pt x="22" y="83"/>
                  </a:cubicBezTo>
                  <a:cubicBezTo>
                    <a:pt x="22" y="83"/>
                    <a:pt x="22" y="82"/>
                    <a:pt x="22" y="82"/>
                  </a:cubicBezTo>
                  <a:cubicBezTo>
                    <a:pt x="21" y="79"/>
                    <a:pt x="21" y="75"/>
                    <a:pt x="21" y="72"/>
                  </a:cubicBezTo>
                  <a:cubicBezTo>
                    <a:pt x="21" y="48"/>
                    <a:pt x="41" y="22"/>
                    <a:pt x="49" y="13"/>
                  </a:cubicBezTo>
                  <a:cubicBezTo>
                    <a:pt x="58" y="22"/>
                    <a:pt x="78" y="48"/>
                    <a:pt x="78" y="72"/>
                  </a:cubicBezTo>
                  <a:cubicBezTo>
                    <a:pt x="78" y="81"/>
                    <a:pt x="75" y="90"/>
                    <a:pt x="70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" name="Freeform 425">
              <a:extLst>
                <a:ext uri="{FF2B5EF4-FFF2-40B4-BE49-F238E27FC236}">
                  <a16:creationId xmlns:a16="http://schemas.microsoft.com/office/drawing/2014/main" id="{CE27D6A6-9D02-42D4-A983-B1B66F76BD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5538" y="5497513"/>
              <a:ext cx="127000" cy="125413"/>
            </a:xfrm>
            <a:custGeom>
              <a:avLst/>
              <a:gdLst>
                <a:gd name="T0" fmla="*/ 0 w 37"/>
                <a:gd name="T1" fmla="*/ 18 h 36"/>
                <a:gd name="T2" fmla="*/ 18 w 37"/>
                <a:gd name="T3" fmla="*/ 36 h 36"/>
                <a:gd name="T4" fmla="*/ 37 w 37"/>
                <a:gd name="T5" fmla="*/ 18 h 36"/>
                <a:gd name="T6" fmla="*/ 18 w 37"/>
                <a:gd name="T7" fmla="*/ 0 h 36"/>
                <a:gd name="T8" fmla="*/ 0 w 37"/>
                <a:gd name="T9" fmla="*/ 18 h 36"/>
                <a:gd name="T10" fmla="*/ 18 w 37"/>
                <a:gd name="T11" fmla="*/ 10 h 36"/>
                <a:gd name="T12" fmla="*/ 27 w 37"/>
                <a:gd name="T13" fmla="*/ 18 h 36"/>
                <a:gd name="T14" fmla="*/ 18 w 37"/>
                <a:gd name="T15" fmla="*/ 26 h 36"/>
                <a:gd name="T16" fmla="*/ 10 w 37"/>
                <a:gd name="T17" fmla="*/ 18 h 36"/>
                <a:gd name="T18" fmla="*/ 18 w 37"/>
                <a:gd name="T1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0" y="18"/>
                  </a:moveTo>
                  <a:cubicBezTo>
                    <a:pt x="0" y="28"/>
                    <a:pt x="8" y="36"/>
                    <a:pt x="18" y="36"/>
                  </a:cubicBezTo>
                  <a:cubicBezTo>
                    <a:pt x="29" y="36"/>
                    <a:pt x="37" y="28"/>
                    <a:pt x="37" y="18"/>
                  </a:cubicBez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lose/>
                  <a:moveTo>
                    <a:pt x="18" y="10"/>
                  </a:moveTo>
                  <a:cubicBezTo>
                    <a:pt x="23" y="10"/>
                    <a:pt x="27" y="13"/>
                    <a:pt x="27" y="18"/>
                  </a:cubicBezTo>
                  <a:cubicBezTo>
                    <a:pt x="27" y="23"/>
                    <a:pt x="23" y="26"/>
                    <a:pt x="18" y="26"/>
                  </a:cubicBezTo>
                  <a:cubicBezTo>
                    <a:pt x="14" y="26"/>
                    <a:pt x="10" y="23"/>
                    <a:pt x="10" y="18"/>
                  </a:cubicBezTo>
                  <a:cubicBezTo>
                    <a:pt x="10" y="13"/>
                    <a:pt x="14" y="10"/>
                    <a:pt x="18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" name="Freeform 426">
              <a:extLst>
                <a:ext uri="{FF2B5EF4-FFF2-40B4-BE49-F238E27FC236}">
                  <a16:creationId xmlns:a16="http://schemas.microsoft.com/office/drawing/2014/main" id="{4D763CA0-46C7-1CF9-9E3D-23688455E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5764213"/>
              <a:ext cx="33338" cy="96838"/>
            </a:xfrm>
            <a:custGeom>
              <a:avLst/>
              <a:gdLst>
                <a:gd name="T0" fmla="*/ 10 w 10"/>
                <a:gd name="T1" fmla="*/ 23 h 28"/>
                <a:gd name="T2" fmla="*/ 10 w 10"/>
                <a:gd name="T3" fmla="*/ 6 h 28"/>
                <a:gd name="T4" fmla="*/ 5 w 10"/>
                <a:gd name="T5" fmla="*/ 0 h 28"/>
                <a:gd name="T6" fmla="*/ 0 w 10"/>
                <a:gd name="T7" fmla="*/ 6 h 28"/>
                <a:gd name="T8" fmla="*/ 0 w 10"/>
                <a:gd name="T9" fmla="*/ 23 h 28"/>
                <a:gd name="T10" fmla="*/ 5 w 10"/>
                <a:gd name="T11" fmla="*/ 28 h 28"/>
                <a:gd name="T12" fmla="*/ 10 w 10"/>
                <a:gd name="T13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8">
                  <a:moveTo>
                    <a:pt x="10" y="2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8"/>
                    <a:pt x="5" y="28"/>
                  </a:cubicBezTo>
                  <a:cubicBezTo>
                    <a:pt x="8" y="28"/>
                    <a:pt x="10" y="25"/>
                    <a:pt x="1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" name="Freeform 427">
              <a:extLst>
                <a:ext uri="{FF2B5EF4-FFF2-40B4-BE49-F238E27FC236}">
                  <a16:creationId xmlns:a16="http://schemas.microsoft.com/office/drawing/2014/main" id="{2B100BFD-EA17-4E82-D943-BB9CCBBAB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5764213"/>
              <a:ext cx="33338" cy="96838"/>
            </a:xfrm>
            <a:custGeom>
              <a:avLst/>
              <a:gdLst>
                <a:gd name="T0" fmla="*/ 10 w 10"/>
                <a:gd name="T1" fmla="*/ 23 h 28"/>
                <a:gd name="T2" fmla="*/ 10 w 10"/>
                <a:gd name="T3" fmla="*/ 6 h 28"/>
                <a:gd name="T4" fmla="*/ 5 w 10"/>
                <a:gd name="T5" fmla="*/ 0 h 28"/>
                <a:gd name="T6" fmla="*/ 0 w 10"/>
                <a:gd name="T7" fmla="*/ 6 h 28"/>
                <a:gd name="T8" fmla="*/ 0 w 10"/>
                <a:gd name="T9" fmla="*/ 23 h 28"/>
                <a:gd name="T10" fmla="*/ 5 w 10"/>
                <a:gd name="T11" fmla="*/ 28 h 28"/>
                <a:gd name="T12" fmla="*/ 10 w 10"/>
                <a:gd name="T13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8">
                  <a:moveTo>
                    <a:pt x="10" y="2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8" y="0"/>
                    <a:pt x="5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3" y="28"/>
                    <a:pt x="5" y="28"/>
                  </a:cubicBezTo>
                  <a:cubicBezTo>
                    <a:pt x="8" y="28"/>
                    <a:pt x="10" y="25"/>
                    <a:pt x="1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56" name="CuadroTexto 55">
            <a:extLst>
              <a:ext uri="{FF2B5EF4-FFF2-40B4-BE49-F238E27FC236}">
                <a16:creationId xmlns:a16="http://schemas.microsoft.com/office/drawing/2014/main" id="{D768E1B2-B2E3-908C-3A31-8AA47EA87C22}"/>
              </a:ext>
            </a:extLst>
          </p:cNvPr>
          <p:cNvSpPr txBox="1"/>
          <p:nvPr/>
        </p:nvSpPr>
        <p:spPr>
          <a:xfrm>
            <a:off x="516751" y="493135"/>
            <a:ext cx="6393584" cy="72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</a:rPr>
              <a:t>A</a:t>
            </a:r>
            <a:r>
              <a:rPr lang="en-US" sz="2200" b="1">
                <a:solidFill>
                  <a:srgbClr val="C52349"/>
                </a:solidFill>
                <a:latin typeface="Lato Black" panose="020F0502020204030203" pitchFamily="34" charset="77"/>
              </a:rPr>
              <a:t> </a:t>
            </a:r>
            <a:r>
              <a:rPr lang="en-US" sz="2200" b="1">
                <a:solidFill>
                  <a:schemeClr val="accent1"/>
                </a:solidFill>
                <a:latin typeface="Lato Black" panose="020F0502020204030203" pitchFamily="34" charset="77"/>
              </a:rPr>
              <a:t>GLOBAL LEADER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</a:rPr>
              <a:t>IN ADVANCED INDUSTRIAL PRODUCTS AND SERVICES FOR ENERGY AND MOBILITY </a:t>
            </a:r>
            <a:endParaRPr lang="es-ES_tradnl">
              <a:solidFill>
                <a:schemeClr val="tx1">
                  <a:lumMod val="85000"/>
                  <a:lumOff val="15000"/>
                </a:schemeClr>
              </a:solidFill>
              <a:latin typeface="Lato Light" panose="020F0302020204030203" pitchFamily="34" charset="77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C72C7AAB-86A9-7052-304A-8E152FA57D1D}"/>
              </a:ext>
            </a:extLst>
          </p:cNvPr>
          <p:cNvSpPr txBox="1"/>
          <p:nvPr/>
        </p:nvSpPr>
        <p:spPr>
          <a:xfrm>
            <a:off x="516751" y="1201002"/>
            <a:ext cx="6943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77"/>
              </a:rPr>
              <a:t>GLOBAL PRESENCE AND THREE MAIN HUBS</a:t>
            </a:r>
          </a:p>
          <a:p>
            <a:endParaRPr lang="es-ES" sz="1400">
              <a:solidFill>
                <a:schemeClr val="bg1">
                  <a:lumMod val="50000"/>
                </a:schemeClr>
              </a:solidFill>
              <a:latin typeface="Lato Light" panose="020F0302020204030203" pitchFamily="34" charset="77"/>
            </a:endParaRPr>
          </a:p>
          <a:p>
            <a:endParaRPr lang="es-ES" sz="1400">
              <a:solidFill>
                <a:schemeClr val="bg1">
                  <a:lumMod val="50000"/>
                </a:schemeClr>
              </a:solidFill>
              <a:latin typeface="Lato Light" panose="020F0302020204030203" pitchFamily="34" charset="77"/>
            </a:endParaRPr>
          </a:p>
        </p:txBody>
      </p:sp>
      <p:pic>
        <p:nvPicPr>
          <p:cNvPr id="1038" name="Imagen 1037">
            <a:extLst>
              <a:ext uri="{FF2B5EF4-FFF2-40B4-BE49-F238E27FC236}">
                <a16:creationId xmlns:a16="http://schemas.microsoft.com/office/drawing/2014/main" id="{FD101AA2-02AD-D3A4-DAD3-BDC55997D62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532" y="1668315"/>
            <a:ext cx="150883" cy="180000"/>
          </a:xfrm>
          <a:prstGeom prst="rect">
            <a:avLst/>
          </a:prstGeom>
        </p:spPr>
      </p:pic>
      <p:pic>
        <p:nvPicPr>
          <p:cNvPr id="27" name="Gráfico 26" descr="Usuario con relleno sólido">
            <a:extLst>
              <a:ext uri="{FF2B5EF4-FFF2-40B4-BE49-F238E27FC236}">
                <a16:creationId xmlns:a16="http://schemas.microsoft.com/office/drawing/2014/main" id="{52A9CE41-98D6-16D5-7A4C-B94A56D6ADD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67942" y="480156"/>
            <a:ext cx="299887" cy="299887"/>
          </a:xfrm>
          <a:prstGeom prst="rect">
            <a:avLst/>
          </a:prstGeom>
        </p:spPr>
      </p:pic>
      <p:pic>
        <p:nvPicPr>
          <p:cNvPr id="17" name="Imagen 16" descr="Mapa&#10;&#10;Descripción generada automáticamente">
            <a:extLst>
              <a:ext uri="{FF2B5EF4-FFF2-40B4-BE49-F238E27FC236}">
                <a16:creationId xmlns:a16="http://schemas.microsoft.com/office/drawing/2014/main" id="{C454029E-85FD-B45A-EAE0-87B3756F7C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07" y="1657886"/>
            <a:ext cx="7297275" cy="377685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939068-811A-132E-E750-A1A391E48606}"/>
              </a:ext>
            </a:extLst>
          </p:cNvPr>
          <p:cNvSpPr txBox="1"/>
          <p:nvPr/>
        </p:nvSpPr>
        <p:spPr>
          <a:xfrm>
            <a:off x="7941728" y="5602155"/>
            <a:ext cx="37093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283565"/>
                </a:solidFill>
                <a:latin typeface="Lato" panose="020F0502020204030203" pitchFamily="34" charset="0"/>
                <a:ea typeface="Inter Tight" pitchFamily="2" charset="0"/>
                <a:cs typeface="Inter Tight" pitchFamily="2" charset="0"/>
              </a:rPr>
              <a:t>2025 Sales </a:t>
            </a:r>
            <a:r>
              <a:rPr lang="es-ES" sz="1400" b="1" dirty="0">
                <a:solidFill>
                  <a:srgbClr val="283565"/>
                </a:solidFill>
                <a:latin typeface="Lato" panose="020F0502020204030203" pitchFamily="34" charset="0"/>
                <a:ea typeface="Inter Tight" pitchFamily="2" charset="0"/>
                <a:cs typeface="Inter Tight" pitchFamily="2" charset="0"/>
              </a:rPr>
              <a:t>€ 720 </a:t>
            </a:r>
            <a:r>
              <a:rPr lang="es-ES" sz="1400" b="1" dirty="0" err="1">
                <a:solidFill>
                  <a:srgbClr val="283565"/>
                </a:solidFill>
                <a:latin typeface="Lato" panose="020F0502020204030203" pitchFamily="34" charset="0"/>
                <a:ea typeface="Inter Tight" pitchFamily="2" charset="0"/>
                <a:cs typeface="Inter Tight" pitchFamily="2" charset="0"/>
              </a:rPr>
              <a:t>million</a:t>
            </a:r>
            <a:endParaRPr lang="en-GB" sz="1400" b="1" dirty="0">
              <a:solidFill>
                <a:srgbClr val="283565"/>
              </a:solidFill>
              <a:latin typeface="Lato" panose="020F0502020204030203" pitchFamily="34" charset="0"/>
              <a:ea typeface="Inter Tight" pitchFamily="2" charset="0"/>
              <a:cs typeface="Inter Tight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BF18F2-7E6A-7FF1-1AF4-69D70C6FF9E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654" y="3092781"/>
            <a:ext cx="3567401" cy="23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482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6177852-2E28-107E-7ED4-D8CD319D58ED}"/>
              </a:ext>
            </a:extLst>
          </p:cNvPr>
          <p:cNvSpPr txBox="1"/>
          <p:nvPr/>
        </p:nvSpPr>
        <p:spPr>
          <a:xfrm>
            <a:off x="419199" y="1135887"/>
            <a:ext cx="5111774" cy="1236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G28 Method A (</a:t>
            </a:r>
            <a:r>
              <a:rPr lang="en-IN" sz="1600" dirty="0">
                <a:solidFill>
                  <a:srgbClr val="4D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resistance to intergranular corrosion).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inherit"/>
              </a:rPr>
              <a:t>Ferric sulphate and 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inherit"/>
              </a:rPr>
              <a:t>sulphuric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inherit"/>
              </a:rPr>
              <a:t> acid boiling test</a:t>
            </a:r>
          </a:p>
          <a:p>
            <a:pPr algn="just" fontAlgn="base"/>
            <a:r>
              <a:rPr lang="en-US" sz="1600" b="0" i="0" dirty="0">
                <a:solidFill>
                  <a:srgbClr val="333333"/>
                </a:solidFill>
                <a:effectLst/>
                <a:latin typeface="inherit"/>
              </a:rPr>
              <a:t> 50% H</a:t>
            </a:r>
            <a:r>
              <a:rPr lang="en-US" sz="1600" b="0" i="0" baseline="-25000" dirty="0">
                <a:solidFill>
                  <a:srgbClr val="333333"/>
                </a:solidFill>
                <a:effectLst/>
                <a:latin typeface="inherit"/>
              </a:rPr>
              <a:t>2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inherit"/>
              </a:rPr>
              <a:t>SO</a:t>
            </a:r>
            <a:r>
              <a:rPr lang="en-US" sz="1600" b="0" i="0" baseline="-25000" dirty="0">
                <a:solidFill>
                  <a:srgbClr val="333333"/>
                </a:solidFill>
                <a:effectLst/>
                <a:latin typeface="inherit"/>
              </a:rPr>
              <a:t>4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inherit"/>
              </a:rPr>
              <a:t> + 42g/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inherit"/>
              </a:rPr>
              <a:t>litre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inherit"/>
              </a:rPr>
              <a:t> Fe</a:t>
            </a:r>
            <a:r>
              <a:rPr lang="en-US" sz="1600" b="0" i="0" baseline="-25000" dirty="0">
                <a:solidFill>
                  <a:srgbClr val="333333"/>
                </a:solidFill>
                <a:effectLst/>
                <a:latin typeface="inherit"/>
              </a:rPr>
              <a:t>2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inherit"/>
              </a:rPr>
              <a:t> (SO</a:t>
            </a:r>
            <a:r>
              <a:rPr lang="en-US" sz="1600" b="0" i="0" baseline="-25000" dirty="0">
                <a:solidFill>
                  <a:srgbClr val="333333"/>
                </a:solidFill>
                <a:effectLst/>
                <a:latin typeface="inherit"/>
              </a:rPr>
              <a:t>4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inherit"/>
              </a:rPr>
              <a:t>)</a:t>
            </a:r>
            <a:r>
              <a:rPr lang="en-US" sz="1600" b="0" i="0" baseline="-25000" dirty="0">
                <a:solidFill>
                  <a:srgbClr val="333333"/>
                </a:solidFill>
                <a:effectLst/>
                <a:latin typeface="inherit"/>
              </a:rPr>
              <a:t>3</a:t>
            </a:r>
            <a:endParaRPr lang="en-US" sz="1600" b="0" i="0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IN" sz="1600" dirty="0">
                <a:solidFill>
                  <a:srgbClr val="4D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5DAA6CE-E576-461D-855E-A365C9D73BE0}"/>
              </a:ext>
            </a:extLst>
          </p:cNvPr>
          <p:cNvGraphicFramePr/>
          <p:nvPr/>
        </p:nvGraphicFramePr>
        <p:xfrm>
          <a:off x="661206" y="2504749"/>
          <a:ext cx="4850970" cy="316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0396A0-2FFB-1A09-3567-C0C055EA7508}"/>
              </a:ext>
            </a:extLst>
          </p:cNvPr>
          <p:cNvGraphicFramePr>
            <a:graphicFrameLocks noGrp="1"/>
          </p:cNvGraphicFramePr>
          <p:nvPr/>
        </p:nvGraphicFramePr>
        <p:xfrm>
          <a:off x="5879022" y="2080483"/>
          <a:ext cx="4850970" cy="1919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7139">
                  <a:extLst>
                    <a:ext uri="{9D8B030D-6E8A-4147-A177-3AD203B41FA5}">
                      <a16:colId xmlns:a16="http://schemas.microsoft.com/office/drawing/2014/main" val="34394163"/>
                    </a:ext>
                  </a:extLst>
                </a:gridCol>
                <a:gridCol w="1011277">
                  <a:extLst>
                    <a:ext uri="{9D8B030D-6E8A-4147-A177-3AD203B41FA5}">
                      <a16:colId xmlns:a16="http://schemas.microsoft.com/office/drawing/2014/main" val="1915187672"/>
                    </a:ext>
                  </a:extLst>
                </a:gridCol>
                <a:gridCol w="1011277">
                  <a:extLst>
                    <a:ext uri="{9D8B030D-6E8A-4147-A177-3AD203B41FA5}">
                      <a16:colId xmlns:a16="http://schemas.microsoft.com/office/drawing/2014/main" val="296707216"/>
                    </a:ext>
                  </a:extLst>
                </a:gridCol>
                <a:gridCol w="1011277">
                  <a:extLst>
                    <a:ext uri="{9D8B030D-6E8A-4147-A177-3AD203B41FA5}">
                      <a16:colId xmlns:a16="http://schemas.microsoft.com/office/drawing/2014/main" val="3224526641"/>
                    </a:ext>
                  </a:extLst>
                </a:gridCol>
              </a:tblGrid>
              <a:tr h="383974"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 dirty="0">
                          <a:effectLst/>
                        </a:rPr>
                        <a:t>Media</a:t>
                      </a:r>
                      <a:endParaRPr lang="en-IN" sz="1600" b="0" i="0" u="none" strike="noStrike" dirty="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>
                          <a:effectLst/>
                        </a:rPr>
                        <a:t>C276</a:t>
                      </a:r>
                      <a:endParaRPr lang="en-IN" sz="1600" b="0" i="0" u="none" strike="noStrike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>
                          <a:effectLst/>
                        </a:rPr>
                        <a:t>22 </a:t>
                      </a:r>
                      <a:endParaRPr lang="en-IN" sz="1600" b="0" i="0" u="none" strike="noStrike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>
                          <a:effectLst/>
                        </a:rPr>
                        <a:t>59</a:t>
                      </a:r>
                      <a:endParaRPr lang="en-IN" sz="1600" b="0" i="0" u="none" strike="noStrike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48011852"/>
                  </a:ext>
                </a:extLst>
              </a:tr>
              <a:tr h="383974"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>
                          <a:effectLst/>
                        </a:rPr>
                        <a:t>ASTM G28A</a:t>
                      </a:r>
                      <a:endParaRPr lang="en-IN" sz="1600" b="0" i="0" u="none" strike="noStrike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 dirty="0">
                          <a:effectLst/>
                        </a:rPr>
                        <a:t>&gt;500</a:t>
                      </a:r>
                      <a:endParaRPr lang="en-IN" sz="1600" b="0" i="0" u="none" strike="noStrike" dirty="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>
                          <a:effectLst/>
                        </a:rPr>
                        <a:t>&gt;500</a:t>
                      </a:r>
                      <a:endParaRPr lang="en-IN" sz="1600" b="0" i="0" u="none" strike="noStrike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>
                          <a:effectLst/>
                        </a:rPr>
                        <a:t>40</a:t>
                      </a:r>
                      <a:endParaRPr lang="en-IN" sz="1600" b="0" i="0" u="none" strike="noStrike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22869672"/>
                  </a:ext>
                </a:extLst>
              </a:tr>
              <a:tr h="383974"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 dirty="0">
                          <a:effectLst/>
                        </a:rPr>
                        <a:t>ASTM G28B</a:t>
                      </a:r>
                      <a:endParaRPr lang="en-IN" sz="1600" b="0" i="0" u="none" strike="noStrike" dirty="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>
                          <a:effectLst/>
                        </a:rPr>
                        <a:t>&gt;500</a:t>
                      </a:r>
                      <a:endParaRPr lang="en-IN" sz="1600" b="0" i="0" u="none" strike="noStrike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 dirty="0">
                          <a:effectLst/>
                        </a:rPr>
                        <a:t>339</a:t>
                      </a:r>
                      <a:endParaRPr lang="en-IN" sz="1600" b="0" i="0" u="none" strike="noStrike" dirty="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>
                          <a:effectLst/>
                        </a:rPr>
                        <a:t>4</a:t>
                      </a:r>
                      <a:endParaRPr lang="en-IN" sz="1600" b="0" i="0" u="none" strike="noStrike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51547194"/>
                  </a:ext>
                </a:extLst>
              </a:tr>
              <a:tr h="383974"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>
                          <a:effectLst/>
                        </a:rPr>
                        <a:t>Pitting attack</a:t>
                      </a:r>
                      <a:endParaRPr lang="en-IN" sz="1600" b="0" i="0" u="none" strike="noStrike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>
                          <a:effectLst/>
                        </a:rPr>
                        <a:t>severe</a:t>
                      </a:r>
                      <a:endParaRPr lang="en-IN" sz="1600" b="0" i="0" u="none" strike="noStrike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 dirty="0">
                          <a:effectLst/>
                        </a:rPr>
                        <a:t>severe</a:t>
                      </a:r>
                      <a:endParaRPr lang="en-IN" sz="1600" b="0" i="0" u="none" strike="noStrike" dirty="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>
                          <a:effectLst/>
                        </a:rPr>
                        <a:t>none</a:t>
                      </a:r>
                      <a:endParaRPr lang="en-IN" sz="1600" b="0" i="0" u="none" strike="noStrike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95961520"/>
                  </a:ext>
                </a:extLst>
              </a:tr>
              <a:tr h="383974"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>
                          <a:effectLst/>
                        </a:rPr>
                        <a:t>Intergranular attack</a:t>
                      </a:r>
                      <a:endParaRPr lang="en-IN" sz="1600" b="0" i="0" u="none" strike="noStrike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>
                          <a:effectLst/>
                        </a:rPr>
                        <a:t>severe</a:t>
                      </a:r>
                      <a:endParaRPr lang="en-IN" sz="1600" b="0" i="0" u="none" strike="noStrike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 dirty="0">
                          <a:effectLst/>
                        </a:rPr>
                        <a:t>severe</a:t>
                      </a:r>
                      <a:endParaRPr lang="en-IN" sz="1600" b="0" i="0" u="none" strike="noStrike" dirty="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u="none" strike="noStrike" dirty="0">
                          <a:effectLst/>
                        </a:rPr>
                        <a:t>none</a:t>
                      </a:r>
                      <a:endParaRPr lang="en-IN" sz="1600" b="0" i="0" u="none" strike="noStrike" dirty="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8883779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A007469-38DA-2ABA-F9FB-0D276A44AE96}"/>
              </a:ext>
            </a:extLst>
          </p:cNvPr>
          <p:cNvSpPr txBox="1"/>
          <p:nvPr/>
        </p:nvSpPr>
        <p:spPr>
          <a:xfrm>
            <a:off x="5747790" y="1354867"/>
            <a:ext cx="620707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600" dirty="0">
                <a:solidFill>
                  <a:srgbClr val="333333"/>
                </a:solidFill>
                <a:latin typeface="inherit"/>
              </a:rPr>
              <a:t>T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inherit"/>
              </a:rPr>
              <a:t>hermal Stability properties can be measured by completing the ASTM  G28A &amp; G28B tests after sensitizing the material at 871°C</a:t>
            </a:r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8604F-CDBC-2A08-49EB-E411A2DD8041}"/>
              </a:ext>
            </a:extLst>
          </p:cNvPr>
          <p:cNvSpPr txBox="1"/>
          <p:nvPr/>
        </p:nvSpPr>
        <p:spPr>
          <a:xfrm>
            <a:off x="9220273" y="3933044"/>
            <a:ext cx="30194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400" b="0" i="0" dirty="0">
                <a:solidFill>
                  <a:srgbClr val="333333"/>
                </a:solidFill>
                <a:effectLst/>
                <a:latin typeface="inherit"/>
              </a:rPr>
              <a:t>Corrosion rate (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inherit"/>
              </a:rPr>
              <a:t>mpy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inherit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9D643-9693-5D5E-D82A-537642C5F2B4}"/>
              </a:ext>
            </a:extLst>
          </p:cNvPr>
          <p:cNvSpPr txBox="1"/>
          <p:nvPr/>
        </p:nvSpPr>
        <p:spPr>
          <a:xfrm>
            <a:off x="5747790" y="4240821"/>
            <a:ext cx="6207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600" b="0" i="0" dirty="0">
                <a:solidFill>
                  <a:srgbClr val="333333"/>
                </a:solidFill>
                <a:effectLst/>
                <a:latin typeface="inherit"/>
              </a:rPr>
              <a:t>Alloy C276, 22</a:t>
            </a:r>
            <a:r>
              <a:rPr lang="en-US" sz="1600" dirty="0">
                <a:solidFill>
                  <a:srgbClr val="333333"/>
                </a:solidFill>
                <a:latin typeface="inherit"/>
              </a:rPr>
              <a:t>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inherit"/>
              </a:rPr>
              <a:t>Heavy pitting attack due to intergranular attack.</a:t>
            </a:r>
          </a:p>
          <a:p>
            <a:pPr algn="l" fontAlgn="base"/>
            <a:r>
              <a:rPr lang="en-US" sz="1600" b="0" i="0" dirty="0">
                <a:solidFill>
                  <a:srgbClr val="333333"/>
                </a:solidFill>
                <a:effectLst/>
                <a:latin typeface="inherit"/>
              </a:rPr>
              <a:t>Alloy 59: No attack.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411A4-7E6C-7815-B32A-06813332DB75}"/>
              </a:ext>
            </a:extLst>
          </p:cNvPr>
          <p:cNvSpPr txBox="1">
            <a:spLocks/>
          </p:cNvSpPr>
          <p:nvPr/>
        </p:nvSpPr>
        <p:spPr bwMode="auto">
          <a:xfrm>
            <a:off x="974345" y="211614"/>
            <a:ext cx="6021366" cy="511037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>
            <a:defPPr>
              <a:defRPr lang="es-ES"/>
            </a:defPPr>
            <a:lvl1pPr marL="12700" marR="0" lvl="0" indent="0" fontAlgn="auto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kern="0" cap="none" spc="-90" normalizeH="0" baseline="0">
                <a:ln>
                  <a:noFill/>
                </a:ln>
                <a:solidFill>
                  <a:srgbClr val="F84273"/>
                </a:solidFill>
                <a:effectLst/>
                <a:uLnTx/>
                <a:uFillTx/>
                <a:latin typeface="Tahoma"/>
                <a:cs typeface="Tahoma"/>
              </a:defRPr>
            </a:lvl1pPr>
          </a:lstStyle>
          <a:p>
            <a:r>
              <a:rPr lang="es-ES" dirty="0"/>
              <a:t>ALLOY 59 – CORROSION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89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AE76E26A-B074-3452-BA6F-6D9E6B071AEE}"/>
              </a:ext>
            </a:extLst>
          </p:cNvPr>
          <p:cNvSpPr txBox="1"/>
          <p:nvPr/>
        </p:nvSpPr>
        <p:spPr>
          <a:xfrm>
            <a:off x="329367" y="265722"/>
            <a:ext cx="7212335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CONCLUSION </a:t>
            </a:r>
          </a:p>
        </p:txBody>
      </p:sp>
      <p:sp>
        <p:nvSpPr>
          <p:cNvPr id="21" name="Marcador de número de diapositiva 20">
            <a:extLst>
              <a:ext uri="{FF2B5EF4-FFF2-40B4-BE49-F238E27FC236}">
                <a16:creationId xmlns:a16="http://schemas.microsoft.com/office/drawing/2014/main" id="{F31727F0-6588-46A8-E265-A5398F8941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2044-1D6A-6842-AF81-95FB9AFE3AC9}" type="slidenum">
              <a:rPr lang="es-ES" smtClean="0"/>
              <a:pPr/>
              <a:t>51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B1306-DE8A-C2E0-49C2-43798AA9F0FA}"/>
              </a:ext>
            </a:extLst>
          </p:cNvPr>
          <p:cNvSpPr txBox="1"/>
          <p:nvPr/>
        </p:nvSpPr>
        <p:spPr>
          <a:xfrm>
            <a:off x="329367" y="708975"/>
            <a:ext cx="1018623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dirty="0">
                <a:solidFill>
                  <a:srgbClr val="000000"/>
                </a:solidFill>
                <a:effectLst/>
              </a:rPr>
              <a:t>Enabling Reliability in the Most Demanding Corrosive Environments</a:t>
            </a:r>
          </a:p>
          <a:p>
            <a:pPr algn="l"/>
            <a:endParaRPr lang="en-IN" b="1" i="0" dirty="0">
              <a:solidFill>
                <a:srgbClr val="000000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</a:rPr>
              <a:t>Petrochemical and specialty chemical industries are facing increasingly aggressive process conditions, higher temperatures, and stricter reliability requirements.</a:t>
            </a:r>
          </a:p>
          <a:p>
            <a:pPr algn="l"/>
            <a:endParaRPr lang="en-IN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</a:rPr>
              <a:t>Advanced high-nickel alloys are becoming critical for maximizing plant uptime, improving safety, and reducing lifecycle costs.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 err="1">
                <a:solidFill>
                  <a:srgbClr val="000000"/>
                </a:solidFill>
                <a:effectLst/>
              </a:rPr>
              <a:t>Tubacex</a:t>
            </a:r>
            <a:r>
              <a:rPr lang="en-IN" b="0" i="0" dirty="0">
                <a:solidFill>
                  <a:srgbClr val="000000"/>
                </a:solidFill>
                <a:effectLst/>
              </a:rPr>
              <a:t> offers a complete portfolio of seamless tubular solutions engineered for severe corrosion and high-temperature applications.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</a:rPr>
              <a:t>Joint developments with global technology leaders — including Alloy 699XA®, Alloy 59, Alloy 31 Plus, Uremium® 29, and SATURN® 31 — demonstrate </a:t>
            </a:r>
            <a:r>
              <a:rPr lang="en-IN" b="0" i="0" dirty="0" err="1">
                <a:solidFill>
                  <a:srgbClr val="000000"/>
                </a:solidFill>
                <a:effectLst/>
              </a:rPr>
              <a:t>Tubacex’s</a:t>
            </a:r>
            <a:r>
              <a:rPr lang="en-IN" b="0" i="0" dirty="0">
                <a:solidFill>
                  <a:srgbClr val="000000"/>
                </a:solidFill>
                <a:effectLst/>
              </a:rPr>
              <a:t> commitment to innovation and application-focused metallurgy.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</a:rPr>
              <a:t>With localized manufacturing capabilities in India and strong global partnerships, </a:t>
            </a:r>
            <a:r>
              <a:rPr lang="en-IN" b="0" i="0" dirty="0" err="1">
                <a:solidFill>
                  <a:srgbClr val="000000"/>
                </a:solidFill>
                <a:effectLst/>
              </a:rPr>
              <a:t>Tubacex</a:t>
            </a:r>
            <a:r>
              <a:rPr lang="en-IN" b="0" i="0" dirty="0">
                <a:solidFill>
                  <a:srgbClr val="000000"/>
                </a:solidFill>
                <a:effectLst/>
              </a:rPr>
              <a:t> is uniquely positioned to support the growing needs of the petrochemical and specialty chemical sectors.</a:t>
            </a:r>
            <a:endParaRPr lang="en-IN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object 34">
            <a:extLst>
              <a:ext uri="{FF2B5EF4-FFF2-40B4-BE49-F238E27FC236}">
                <a16:creationId xmlns:a16="http://schemas.microsoft.com/office/drawing/2014/main" id="{5B9C0496-CC78-8C2D-7E6E-194951C0C7EB}"/>
              </a:ext>
            </a:extLst>
          </p:cNvPr>
          <p:cNvSpPr/>
          <p:nvPr/>
        </p:nvSpPr>
        <p:spPr>
          <a:xfrm>
            <a:off x="0" y="5770170"/>
            <a:ext cx="12192000" cy="699454"/>
          </a:xfrm>
          <a:custGeom>
            <a:avLst/>
            <a:gdLst/>
            <a:ahLst/>
            <a:cxnLst/>
            <a:rect l="l" t="t" r="r" b="b"/>
            <a:pathLst>
              <a:path w="12192000" h="1155700">
                <a:moveTo>
                  <a:pt x="12192000" y="0"/>
                </a:moveTo>
                <a:lnTo>
                  <a:pt x="0" y="0"/>
                </a:lnTo>
                <a:lnTo>
                  <a:pt x="0" y="1155192"/>
                </a:lnTo>
                <a:lnTo>
                  <a:pt x="12192000" y="1155192"/>
                </a:lnTo>
                <a:lnTo>
                  <a:pt x="12192000" y="0"/>
                </a:lnTo>
                <a:close/>
              </a:path>
            </a:pathLst>
          </a:custGeom>
          <a:solidFill>
            <a:srgbClr val="28356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264EC353-9992-0678-C493-1E95A457FE15}"/>
              </a:ext>
            </a:extLst>
          </p:cNvPr>
          <p:cNvSpPr txBox="1"/>
          <p:nvPr/>
        </p:nvSpPr>
        <p:spPr>
          <a:xfrm>
            <a:off x="1074612" y="5634989"/>
            <a:ext cx="9716729" cy="726481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algn="l"/>
            <a:r>
              <a:rPr lang="en-IN" b="1" i="0" dirty="0">
                <a:solidFill>
                  <a:schemeClr val="bg1"/>
                </a:solidFill>
                <a:effectLst/>
              </a:rPr>
              <a:t>The right alloy selection is no longer just a material choice — it is a strategic decision impacting plant reliability, sustainability, safety, and long-term operational efficiency</a:t>
            </a:r>
            <a:r>
              <a:rPr lang="en-IN" b="1" i="0" dirty="0">
                <a:solidFill>
                  <a:srgbClr val="000000"/>
                </a:solidFill>
                <a:effectLst/>
              </a:rPr>
              <a:t>.</a:t>
            </a:r>
            <a:endParaRPr lang="en-IN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8741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302530" y="291710"/>
            <a:ext cx="9764399" cy="4006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ts val="2620"/>
              </a:lnSpc>
              <a:spcBef>
                <a:spcPct val="0"/>
              </a:spcBef>
              <a:buNone/>
              <a:defRPr sz="3200" b="1" baseline="30000">
                <a:solidFill>
                  <a:srgbClr val="F942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es-ES" dirty="0"/>
              <a:t>TUBACEX TEAM – SHARING YOUR CHALLENGE</a:t>
            </a:r>
          </a:p>
        </p:txBody>
      </p:sp>
      <p:sp>
        <p:nvSpPr>
          <p:cNvPr id="41" name="Marcador de texto 1"/>
          <p:cNvSpPr txBox="1">
            <a:spLocks/>
          </p:cNvSpPr>
          <p:nvPr/>
        </p:nvSpPr>
        <p:spPr>
          <a:xfrm>
            <a:off x="1586664" y="544034"/>
            <a:ext cx="2965288" cy="5938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Lato" panose="020B0604020202020204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</a:rPr>
              <a:t>CONTACT US</a:t>
            </a: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in suggesting proper weld consumables.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3" name="CuadroTexto 39">
            <a:extLst>
              <a:ext uri="{FF2B5EF4-FFF2-40B4-BE49-F238E27FC236}">
                <a16:creationId xmlns:a16="http://schemas.microsoft.com/office/drawing/2014/main" id="{BE0E882E-5DF6-4CC7-7B98-D2444A3D6D78}"/>
              </a:ext>
            </a:extLst>
          </p:cNvPr>
          <p:cNvSpPr txBox="1"/>
          <p:nvPr/>
        </p:nvSpPr>
        <p:spPr>
          <a:xfrm>
            <a:off x="3070679" y="3177433"/>
            <a:ext cx="381904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Business </a:t>
            </a:r>
            <a:r>
              <a:rPr lang="es-ES" sz="1200" dirty="0" err="1">
                <a:solidFill>
                  <a:schemeClr val="bg1"/>
                </a:solidFill>
              </a:rPr>
              <a:t>Development</a:t>
            </a:r>
            <a:r>
              <a:rPr lang="es-ES" sz="1200" dirty="0">
                <a:solidFill>
                  <a:schemeClr val="bg1"/>
                </a:solidFill>
              </a:rPr>
              <a:t> Manager – HX and H&amp;I India                   </a:t>
            </a:r>
            <a:r>
              <a:rPr lang="es-ES" sz="1200" dirty="0" err="1">
                <a:solidFill>
                  <a:schemeClr val="bg1"/>
                </a:solidFill>
              </a:rPr>
              <a:t>Based</a:t>
            </a:r>
            <a:r>
              <a:rPr lang="es-ES" sz="1200" dirty="0">
                <a:solidFill>
                  <a:schemeClr val="bg1"/>
                </a:solidFill>
              </a:rPr>
              <a:t> in </a:t>
            </a:r>
            <a:r>
              <a:rPr lang="es-ES" sz="1200" dirty="0" err="1">
                <a:solidFill>
                  <a:schemeClr val="bg1"/>
                </a:solidFill>
              </a:rPr>
              <a:t>Mumbai,India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id="{FDF3101F-D4AB-F7D2-0F8B-E316C16C8ED0}"/>
              </a:ext>
            </a:extLst>
          </p:cNvPr>
          <p:cNvSpPr/>
          <p:nvPr/>
        </p:nvSpPr>
        <p:spPr>
          <a:xfrm>
            <a:off x="3045846" y="2468994"/>
            <a:ext cx="3014953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Name: </a:t>
            </a:r>
            <a:r>
              <a:rPr lang="en-US" altLang="en-US" sz="1100" dirty="0" err="1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Swagat</a:t>
            </a: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 </a:t>
            </a:r>
            <a:r>
              <a:rPr lang="en-US" altLang="en-US" sz="1100" dirty="0" err="1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Rajguru</a:t>
            </a:r>
            <a:endParaRPr lang="en-US" altLang="en-US" sz="1100" dirty="0">
              <a:solidFill>
                <a:schemeClr val="bg1">
                  <a:lumMod val="50000"/>
                </a:schemeClr>
              </a:solidFill>
              <a:latin typeface="Lato" panose="020B0604020202020204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Email: </a:t>
            </a:r>
            <a:r>
              <a:rPr lang="en-US" altLang="en-US" sz="1100" dirty="0" err="1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srajguru@tubacex.com</a:t>
            </a:r>
            <a:endParaRPr lang="en-US" altLang="en-US" sz="1100" dirty="0">
              <a:solidFill>
                <a:schemeClr val="bg1">
                  <a:lumMod val="50000"/>
                </a:schemeClr>
              </a:solidFill>
              <a:latin typeface="Lato" panose="020B0604020202020204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Telephone: :+91 9099095065</a:t>
            </a:r>
          </a:p>
        </p:txBody>
      </p:sp>
      <p:sp>
        <p:nvSpPr>
          <p:cNvPr id="5" name="CuadroTexto 38">
            <a:extLst>
              <a:ext uri="{FF2B5EF4-FFF2-40B4-BE49-F238E27FC236}">
                <a16:creationId xmlns:a16="http://schemas.microsoft.com/office/drawing/2014/main" id="{C0B82FC1-29D7-9570-A834-D2519E4F10FB}"/>
              </a:ext>
            </a:extLst>
          </p:cNvPr>
          <p:cNvSpPr txBox="1"/>
          <p:nvPr/>
        </p:nvSpPr>
        <p:spPr>
          <a:xfrm>
            <a:off x="3094141" y="4380659"/>
            <a:ext cx="3700687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Director – </a:t>
            </a:r>
            <a:r>
              <a:rPr lang="es-ES" sz="1200" dirty="0" err="1">
                <a:solidFill>
                  <a:schemeClr val="bg1"/>
                </a:solidFill>
              </a:rPr>
              <a:t>Technical</a:t>
            </a:r>
            <a:r>
              <a:rPr lang="es-ES" sz="1200" dirty="0">
                <a:solidFill>
                  <a:schemeClr val="bg1"/>
                </a:solidFill>
              </a:rPr>
              <a:t> Marketing Asia &amp; </a:t>
            </a:r>
            <a:r>
              <a:rPr lang="es-ES" sz="1200" dirty="0" err="1">
                <a:solidFill>
                  <a:schemeClr val="bg1"/>
                </a:solidFill>
              </a:rPr>
              <a:t>Middleeast</a:t>
            </a:r>
            <a:r>
              <a:rPr lang="es-ES" sz="1200" dirty="0">
                <a:solidFill>
                  <a:schemeClr val="bg1"/>
                </a:solidFill>
              </a:rPr>
              <a:t>                                                             </a:t>
            </a:r>
            <a:r>
              <a:rPr lang="es-ES" sz="1200" dirty="0" err="1">
                <a:solidFill>
                  <a:schemeClr val="bg1"/>
                </a:solidFill>
              </a:rPr>
              <a:t>Process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Industry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Solutions</a:t>
            </a:r>
            <a:r>
              <a:rPr lang="es-ES" sz="1200" dirty="0">
                <a:solidFill>
                  <a:schemeClr val="bg1"/>
                </a:solidFill>
              </a:rPr>
              <a:t> Manager – Asia &amp; </a:t>
            </a:r>
            <a:r>
              <a:rPr lang="es-ES" sz="1200" dirty="0" err="1">
                <a:solidFill>
                  <a:schemeClr val="bg1"/>
                </a:solidFill>
              </a:rPr>
              <a:t>Middleeast</a:t>
            </a:r>
            <a:endParaRPr lang="es-ES" sz="1200" dirty="0">
              <a:solidFill>
                <a:schemeClr val="bg1"/>
              </a:solidFill>
            </a:endParaRPr>
          </a:p>
          <a:p>
            <a:r>
              <a:rPr lang="es-ES" sz="1200" dirty="0" err="1">
                <a:solidFill>
                  <a:schemeClr val="bg1"/>
                </a:solidFill>
              </a:rPr>
              <a:t>Based</a:t>
            </a:r>
            <a:r>
              <a:rPr lang="es-ES" sz="1200" dirty="0">
                <a:solidFill>
                  <a:schemeClr val="bg1"/>
                </a:solidFill>
              </a:rPr>
              <a:t> in Pune, India  </a:t>
            </a:r>
          </a:p>
        </p:txBody>
      </p:sp>
      <p:sp>
        <p:nvSpPr>
          <p:cNvPr id="9" name="Rectángulo 5">
            <a:extLst>
              <a:ext uri="{FF2B5EF4-FFF2-40B4-BE49-F238E27FC236}">
                <a16:creationId xmlns:a16="http://schemas.microsoft.com/office/drawing/2014/main" id="{090BD82C-C02F-6E74-ACBE-854821A65D9A}"/>
              </a:ext>
            </a:extLst>
          </p:cNvPr>
          <p:cNvSpPr/>
          <p:nvPr/>
        </p:nvSpPr>
        <p:spPr>
          <a:xfrm>
            <a:off x="3028761" y="3756877"/>
            <a:ext cx="3014953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Name: </a:t>
            </a:r>
            <a:r>
              <a:rPr lang="en-US" altLang="en-US" sz="1100" dirty="0" err="1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Shabareesh</a:t>
            </a: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 Nair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Email: </a:t>
            </a:r>
            <a:r>
              <a:rPr lang="en-US" altLang="en-US" sz="1100" dirty="0" err="1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snair@tubacex.com</a:t>
            </a:r>
            <a:endParaRPr lang="en-US" altLang="en-US" sz="1100" dirty="0">
              <a:solidFill>
                <a:schemeClr val="bg1">
                  <a:lumMod val="50000"/>
                </a:schemeClr>
              </a:solidFill>
              <a:latin typeface="Lato" panose="020B0604020202020204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Telephone:+91 9545336917</a:t>
            </a:r>
          </a:p>
        </p:txBody>
      </p:sp>
      <p:pic>
        <p:nvPicPr>
          <p:cNvPr id="10" name="Picture 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D9649EBE-1120-825F-3D43-B7E616BF1A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043" y="3784740"/>
            <a:ext cx="1164441" cy="1192005"/>
          </a:xfrm>
          <a:prstGeom prst="rect">
            <a:avLst/>
          </a:prstGeom>
        </p:spPr>
      </p:pic>
      <p:sp>
        <p:nvSpPr>
          <p:cNvPr id="14" name="Rectángulo 5">
            <a:extLst>
              <a:ext uri="{FF2B5EF4-FFF2-40B4-BE49-F238E27FC236}">
                <a16:creationId xmlns:a16="http://schemas.microsoft.com/office/drawing/2014/main" id="{A932639C-FEE0-6916-32F1-10C6FC43122E}"/>
              </a:ext>
            </a:extLst>
          </p:cNvPr>
          <p:cNvSpPr/>
          <p:nvPr/>
        </p:nvSpPr>
        <p:spPr>
          <a:xfrm>
            <a:off x="3028761" y="5161669"/>
            <a:ext cx="3014953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Name: PV Anand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Email: </a:t>
            </a:r>
            <a:r>
              <a:rPr lang="en-US" altLang="en-US" sz="1100" dirty="0" err="1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pvanand@tubacex.com</a:t>
            </a:r>
            <a:endParaRPr lang="en-US" altLang="en-US" sz="1100" dirty="0">
              <a:solidFill>
                <a:schemeClr val="bg1">
                  <a:lumMod val="50000"/>
                </a:schemeClr>
              </a:solidFill>
              <a:latin typeface="Lato" panose="020B0604020202020204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Telephone:+91 7069268533</a:t>
            </a:r>
          </a:p>
        </p:txBody>
      </p:sp>
      <p:sp>
        <p:nvSpPr>
          <p:cNvPr id="15" name="CuadroTexto 38">
            <a:extLst>
              <a:ext uri="{FF2B5EF4-FFF2-40B4-BE49-F238E27FC236}">
                <a16:creationId xmlns:a16="http://schemas.microsoft.com/office/drawing/2014/main" id="{A0FB545D-82C1-D2A3-CA4B-42269295F1D8}"/>
              </a:ext>
            </a:extLst>
          </p:cNvPr>
          <p:cNvSpPr txBox="1"/>
          <p:nvPr/>
        </p:nvSpPr>
        <p:spPr>
          <a:xfrm>
            <a:off x="3069308" y="5818337"/>
            <a:ext cx="372552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Sales &amp; Marketing and </a:t>
            </a:r>
            <a:r>
              <a:rPr lang="es-ES" sz="1200" dirty="0" err="1">
                <a:solidFill>
                  <a:schemeClr val="bg1"/>
                </a:solidFill>
              </a:rPr>
              <a:t>Commerical</a:t>
            </a:r>
            <a:r>
              <a:rPr lang="es-ES" sz="1200" dirty="0">
                <a:solidFill>
                  <a:schemeClr val="bg1"/>
                </a:solidFill>
              </a:rPr>
              <a:t> Director India </a:t>
            </a:r>
          </a:p>
          <a:p>
            <a:r>
              <a:rPr lang="es-ES" sz="1200" dirty="0" err="1">
                <a:solidFill>
                  <a:schemeClr val="bg1"/>
                </a:solidFill>
              </a:rPr>
              <a:t>Based</a:t>
            </a:r>
            <a:r>
              <a:rPr lang="es-ES" sz="1200" dirty="0">
                <a:solidFill>
                  <a:schemeClr val="bg1"/>
                </a:solidFill>
              </a:rPr>
              <a:t> in Mumbai, India    </a:t>
            </a:r>
          </a:p>
        </p:txBody>
      </p:sp>
      <p:sp>
        <p:nvSpPr>
          <p:cNvPr id="6" name="CuadroTexto 39">
            <a:extLst>
              <a:ext uri="{FF2B5EF4-FFF2-40B4-BE49-F238E27FC236}">
                <a16:creationId xmlns:a16="http://schemas.microsoft.com/office/drawing/2014/main" id="{230BBF73-9CA8-D6F8-A7EA-62CE1EE97849}"/>
              </a:ext>
            </a:extLst>
          </p:cNvPr>
          <p:cNvSpPr txBox="1"/>
          <p:nvPr/>
        </p:nvSpPr>
        <p:spPr>
          <a:xfrm>
            <a:off x="3048175" y="1861229"/>
            <a:ext cx="381904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Regional Sales Head –  West &amp; Central India </a:t>
            </a:r>
            <a:r>
              <a:rPr lang="es-ES" sz="1200" dirty="0" err="1">
                <a:solidFill>
                  <a:schemeClr val="bg1"/>
                </a:solidFill>
              </a:rPr>
              <a:t>Based</a:t>
            </a:r>
            <a:r>
              <a:rPr lang="es-ES" sz="1200" dirty="0">
                <a:solidFill>
                  <a:schemeClr val="bg1"/>
                </a:solidFill>
              </a:rPr>
              <a:t> in Mumbai, India</a:t>
            </a: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645AF134-B726-F6E8-A890-48E8F68F94E0}"/>
              </a:ext>
            </a:extLst>
          </p:cNvPr>
          <p:cNvSpPr/>
          <p:nvPr/>
        </p:nvSpPr>
        <p:spPr>
          <a:xfrm>
            <a:off x="3023342" y="1185841"/>
            <a:ext cx="3014953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Name: Deepak Bhardwaj  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Email: </a:t>
            </a:r>
            <a:r>
              <a:rPr lang="en-US" altLang="en-US" sz="1100" dirty="0" err="1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dbhardwaj@tubacex.com</a:t>
            </a:r>
            <a:endParaRPr lang="en-US" altLang="en-US" sz="1100" dirty="0">
              <a:solidFill>
                <a:schemeClr val="bg1">
                  <a:lumMod val="50000"/>
                </a:schemeClr>
              </a:solidFill>
              <a:latin typeface="Lato" panose="020B0604020202020204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Lato" panose="020B0604020202020204"/>
              </a:rPr>
              <a:t>Telephone: :+91 9867770967</a:t>
            </a:r>
          </a:p>
        </p:txBody>
      </p:sp>
      <p:pic>
        <p:nvPicPr>
          <p:cNvPr id="12" name="Picture 2" descr="Profile image">
            <a:extLst>
              <a:ext uri="{FF2B5EF4-FFF2-40B4-BE49-F238E27FC236}">
                <a16:creationId xmlns:a16="http://schemas.microsoft.com/office/drawing/2014/main" id="{D1F24F65-50C8-703F-CCC4-74D88F48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044" y="5139790"/>
            <a:ext cx="1164440" cy="116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ile image">
            <a:extLst>
              <a:ext uri="{FF2B5EF4-FFF2-40B4-BE49-F238E27FC236}">
                <a16:creationId xmlns:a16="http://schemas.microsoft.com/office/drawing/2014/main" id="{2400C906-816B-C7B2-2618-6D7BA917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7330" y="1199197"/>
            <a:ext cx="1191431" cy="11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file image">
            <a:extLst>
              <a:ext uri="{FF2B5EF4-FFF2-40B4-BE49-F238E27FC236}">
                <a16:creationId xmlns:a16="http://schemas.microsoft.com/office/drawing/2014/main" id="{A32EBE00-F131-A498-4932-86A13BEAA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801" y="2424814"/>
            <a:ext cx="1240046" cy="12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079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91ACBC0-77E9-88BF-B989-099DB7FCC7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24773" cy="685800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589AAAF-99DE-A9BB-51AD-CDE7E213AF78}"/>
              </a:ext>
            </a:extLst>
          </p:cNvPr>
          <p:cNvSpPr/>
          <p:nvPr/>
        </p:nvSpPr>
        <p:spPr>
          <a:xfrm>
            <a:off x="0" y="-1"/>
            <a:ext cx="12224773" cy="6858001"/>
          </a:xfrm>
          <a:prstGeom prst="rect">
            <a:avLst/>
          </a:prstGeom>
          <a:gradFill>
            <a:gsLst>
              <a:gs pos="0">
                <a:srgbClr val="1F1A1B">
                  <a:alpha val="303"/>
                </a:srgbClr>
              </a:gs>
              <a:gs pos="89000">
                <a:srgbClr val="1F1A1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25E951B-4D09-87DD-4873-3629106D9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276" y="3151806"/>
            <a:ext cx="1931411" cy="5543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694EEF1-2FF1-C514-CAEC-FFBE76DE867B}"/>
              </a:ext>
            </a:extLst>
          </p:cNvPr>
          <p:cNvSpPr txBox="1"/>
          <p:nvPr/>
        </p:nvSpPr>
        <p:spPr>
          <a:xfrm>
            <a:off x="3164680" y="4758876"/>
            <a:ext cx="5895412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77"/>
              </a:rPr>
              <a:t>Parque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77"/>
              </a:rPr>
              <a:t>Científico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77"/>
              </a:rPr>
              <a:t> y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77"/>
              </a:rPr>
              <a:t>Tecnológico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77"/>
              </a:rPr>
              <a:t> de Bizkaia,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77"/>
              </a:rPr>
              <a:t>Idiazabal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77"/>
              </a:rPr>
              <a:t>Bidea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77"/>
              </a:rPr>
              <a:t>,</a:t>
            </a:r>
            <a:br>
              <a:rPr lang="en-US" sz="1000" dirty="0">
                <a:solidFill>
                  <a:schemeClr val="bg1"/>
                </a:solidFill>
                <a:latin typeface="Lato Light" panose="020F0302020204030203" pitchFamily="34" charset="77"/>
              </a:rPr>
            </a:b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77"/>
              </a:rPr>
              <a:t>Edificio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77"/>
              </a:rPr>
              <a:t> 702, 1ª planta 48160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77"/>
              </a:rPr>
              <a:t>Derio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77"/>
              </a:rPr>
              <a:t> (Bizkaia)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Lato Light" panose="020F0302020204030203" pitchFamily="34" charset="77"/>
            </a:endParaRP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Lato Light" panose="020F0302020204030203" pitchFamily="34" charset="77"/>
              </a:rPr>
              <a:t>+34 722 444 155   ·   </a:t>
            </a:r>
            <a:r>
              <a:rPr lang="en-US" sz="1000" b="1" dirty="0" err="1">
                <a:solidFill>
                  <a:schemeClr val="bg1"/>
                </a:solidFill>
                <a:latin typeface="Lato Light" panose="020F0302020204030203" pitchFamily="34" charset="77"/>
              </a:rPr>
              <a:t>sales@tubacex,com</a:t>
            </a:r>
            <a:r>
              <a:rPr lang="en-US" sz="1000" b="1" dirty="0">
                <a:solidFill>
                  <a:schemeClr val="bg1"/>
                </a:solidFill>
                <a:latin typeface="Lato Light" panose="020F0302020204030203" pitchFamily="34" charset="77"/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Lato Light" panose="020F0302020204030203" pitchFamily="34" charset="77"/>
              </a:rPr>
              <a:t> </a:t>
            </a:r>
          </a:p>
          <a:p>
            <a:pPr algn="ctr"/>
            <a:r>
              <a:rPr lang="en-US" sz="1400" b="1" dirty="0" err="1">
                <a:solidFill>
                  <a:srgbClr val="E72C61"/>
                </a:solidFill>
                <a:latin typeface="Lato Light" panose="020F0302020204030203" pitchFamily="34" charset="77"/>
              </a:rPr>
              <a:t>www,tubacex,com</a:t>
            </a:r>
            <a:endParaRPr lang="en-US" sz="1400" b="1" dirty="0">
              <a:solidFill>
                <a:srgbClr val="E72C61"/>
              </a:solidFill>
              <a:latin typeface="Lato Light" panose="020F03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849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B595DD-ADB0-3D17-2809-FB96E428E72D}"/>
              </a:ext>
            </a:extLst>
          </p:cNvPr>
          <p:cNvSpPr txBox="1"/>
          <p:nvPr/>
        </p:nvSpPr>
        <p:spPr>
          <a:xfrm>
            <a:off x="585382" y="411849"/>
            <a:ext cx="46876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</a:rPr>
              <a:t>WITH A</a:t>
            </a:r>
            <a:r>
              <a:rPr lang="en-US" sz="2200" b="1">
                <a:solidFill>
                  <a:srgbClr val="C52349"/>
                </a:solidFill>
                <a:latin typeface="Lato Black" panose="020F0502020204030203" pitchFamily="34" charset="77"/>
              </a:rPr>
              <a:t> </a:t>
            </a:r>
            <a:r>
              <a:rPr lang="en-US" sz="2200" b="1">
                <a:solidFill>
                  <a:schemeClr val="accent1"/>
                </a:solidFill>
                <a:latin typeface="Lato Black" panose="020F0502020204030203" pitchFamily="34" charset="77"/>
              </a:rPr>
              <a:t>ROBUST PORTFOLIO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AAED412-3157-C845-5074-F4A31EE93FA7}"/>
              </a:ext>
            </a:extLst>
          </p:cNvPr>
          <p:cNvSpPr txBox="1"/>
          <p:nvPr/>
        </p:nvSpPr>
        <p:spPr>
          <a:xfrm>
            <a:off x="585382" y="837607"/>
            <a:ext cx="7806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77"/>
              </a:rPr>
              <a:t>LOOKING AHEAD BY REACHING LONG-TERM AGREEMENTS WITH KEY CUSTOMERS</a:t>
            </a:r>
          </a:p>
          <a:p>
            <a:endParaRPr lang="en-US" sz="1400">
              <a:solidFill>
                <a:schemeClr val="bg1">
                  <a:lumMod val="50000"/>
                </a:schemeClr>
              </a:solidFill>
              <a:latin typeface="Lato Light" panose="020F0302020204030203" pitchFamily="34" charset="77"/>
            </a:endParaRPr>
          </a:p>
          <a:p>
            <a:endParaRPr lang="en-US" sz="1400">
              <a:solidFill>
                <a:schemeClr val="bg1">
                  <a:lumMod val="50000"/>
                </a:schemeClr>
              </a:solidFill>
              <a:latin typeface="Lato Light" panose="020F0302020204030203" pitchFamily="34" charset="77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2F08CD-92C6-AF1C-0AA5-8D81E3942300}"/>
              </a:ext>
            </a:extLst>
          </p:cNvPr>
          <p:cNvSpPr txBox="1"/>
          <p:nvPr/>
        </p:nvSpPr>
        <p:spPr>
          <a:xfrm>
            <a:off x="447935" y="3504057"/>
            <a:ext cx="189261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US" sz="1400" dirty="0">
                <a:latin typeface="Lato Light" panose="020F0302020204030203" pitchFamily="34" charset="77"/>
              </a:rPr>
              <a:t>Stainless steel &amp; high nickel alloys bars and billets</a:t>
            </a:r>
          </a:p>
          <a:p>
            <a:pPr algn="ctr">
              <a:lnSpc>
                <a:spcPts val="1480"/>
              </a:lnSpc>
            </a:pPr>
            <a:endParaRPr lang="en-US" sz="1400" dirty="0">
              <a:latin typeface="Lato Light" panose="020F0302020204030203" pitchFamily="34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9C3275-9F58-2F5B-506E-DB3642237347}"/>
              </a:ext>
            </a:extLst>
          </p:cNvPr>
          <p:cNvSpPr txBox="1"/>
          <p:nvPr/>
        </p:nvSpPr>
        <p:spPr>
          <a:xfrm>
            <a:off x="8223131" y="3504057"/>
            <a:ext cx="17283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US" sz="1400">
                <a:latin typeface="Lato Light" panose="020F0302020204030203" pitchFamily="34" charset="77"/>
              </a:rPr>
              <a:t>Value added operation &amp; services</a:t>
            </a:r>
          </a:p>
          <a:p>
            <a:pPr algn="ctr">
              <a:lnSpc>
                <a:spcPts val="1480"/>
              </a:lnSpc>
            </a:pPr>
            <a:endParaRPr lang="en-US" sz="1400">
              <a:latin typeface="Lato Light" panose="020F0302020204030203" pitchFamily="34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F6E8C00-7663-1FDC-00FE-DB1F7DA6FDCD}"/>
              </a:ext>
            </a:extLst>
          </p:cNvPr>
          <p:cNvSpPr txBox="1"/>
          <p:nvPr/>
        </p:nvSpPr>
        <p:spPr>
          <a:xfrm>
            <a:off x="4343538" y="3504057"/>
            <a:ext cx="1728397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1480"/>
              </a:lnSpc>
            </a:pPr>
            <a:r>
              <a:rPr lang="en-US" sz="1400">
                <a:latin typeface="Lato Light" panose="020F0302020204030203" pitchFamily="34" charset="77"/>
              </a:rPr>
              <a:t>Forged fittings and special connections</a:t>
            </a:r>
          </a:p>
          <a:p>
            <a:pPr algn="ctr" fontAlgn="base">
              <a:lnSpc>
                <a:spcPts val="1480"/>
              </a:lnSpc>
            </a:pPr>
            <a:endParaRPr lang="en-US" sz="1400">
              <a:latin typeface="Lato Light" panose="020F03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48F72FE-5A96-3C29-2C16-71628F03DB60}"/>
              </a:ext>
            </a:extLst>
          </p:cNvPr>
          <p:cNvSpPr txBox="1"/>
          <p:nvPr/>
        </p:nvSpPr>
        <p:spPr>
          <a:xfrm>
            <a:off x="2372829" y="3504057"/>
            <a:ext cx="1892619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US" sz="1400">
                <a:latin typeface="Lato Light" panose="020F0302020204030203" pitchFamily="34" charset="77"/>
              </a:rPr>
              <a:t>Seamless Stainless- Steel Pipes &amp; Tubes</a:t>
            </a:r>
          </a:p>
          <a:p>
            <a:pPr algn="ctr">
              <a:lnSpc>
                <a:spcPts val="1480"/>
              </a:lnSpc>
            </a:pPr>
            <a:endParaRPr lang="en-US" sz="1400">
              <a:latin typeface="Lato Light" panose="020F0302020204030203" pitchFamily="34" charset="77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BC497AB-73EF-B73E-C4E7-4814E59075EF}"/>
              </a:ext>
            </a:extLst>
          </p:cNvPr>
          <p:cNvSpPr txBox="1"/>
          <p:nvPr/>
        </p:nvSpPr>
        <p:spPr>
          <a:xfrm>
            <a:off x="6296593" y="3504057"/>
            <a:ext cx="1728397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1480"/>
              </a:lnSpc>
            </a:pPr>
            <a:r>
              <a:rPr lang="en-US" sz="1400">
                <a:latin typeface="Lato Light" panose="020F0302020204030203" pitchFamily="34" charset="77"/>
              </a:rPr>
              <a:t>High precision machining</a:t>
            </a:r>
          </a:p>
          <a:p>
            <a:pPr algn="ctr" fontAlgn="base">
              <a:lnSpc>
                <a:spcPts val="1480"/>
              </a:lnSpc>
            </a:pPr>
            <a:endParaRPr lang="en-US" sz="1400">
              <a:latin typeface="Lato Light" panose="020F0302020204030203" pitchFamily="34" charset="77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1FD0FE7-C494-719F-E643-CCAE5A0C5577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333" y="1422965"/>
            <a:ext cx="1695824" cy="1695825"/>
          </a:xfrm>
          <a:prstGeom prst="roundRect">
            <a:avLst>
              <a:gd name="adj" fmla="val 13301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D31840A-EBE7-777D-C0B7-B0FD0517A485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3370" y="1422965"/>
            <a:ext cx="1695824" cy="1695825"/>
          </a:xfrm>
          <a:prstGeom prst="roundRect">
            <a:avLst>
              <a:gd name="adj" fmla="val 13252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8075BB-F4BB-EE84-25F8-433461472AAA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082" y="1422965"/>
            <a:ext cx="1695824" cy="1695825"/>
          </a:xfrm>
          <a:prstGeom prst="roundRect">
            <a:avLst>
              <a:gd name="adj" fmla="val 14082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0B7249A-0289-2C0F-87C7-060B0454A7A5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4346" y="1422965"/>
            <a:ext cx="1695824" cy="1695825"/>
          </a:xfrm>
          <a:prstGeom prst="roundRect">
            <a:avLst>
              <a:gd name="adj" fmla="val 12472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EEE8162-9A7F-FBA6-4458-EE5A5A93559B}"/>
              </a:ext>
            </a:extLst>
          </p:cNvPr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593" y="1422965"/>
            <a:ext cx="1695824" cy="1695825"/>
          </a:xfrm>
          <a:prstGeom prst="roundRect">
            <a:avLst>
              <a:gd name="adj" fmla="val 11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8A6488B-2E27-6036-F214-B0C2CCC9ECC3}"/>
              </a:ext>
            </a:extLst>
          </p:cNvPr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1383" y="1422965"/>
            <a:ext cx="1695824" cy="1695825"/>
          </a:xfrm>
          <a:prstGeom prst="roundRect">
            <a:avLst>
              <a:gd name="adj" fmla="val 13289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C8D406CC-D65D-6A6D-B008-F63F0BF078A0}"/>
              </a:ext>
            </a:extLst>
          </p:cNvPr>
          <p:cNvSpPr txBox="1"/>
          <p:nvPr/>
        </p:nvSpPr>
        <p:spPr>
          <a:xfrm>
            <a:off x="10150843" y="3504057"/>
            <a:ext cx="17283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US" sz="1400">
                <a:latin typeface="Lato Light" panose="020F0302020204030203" pitchFamily="34" charset="77"/>
              </a:rPr>
              <a:t>Stock, Service &amp; Trading</a:t>
            </a:r>
          </a:p>
          <a:p>
            <a:pPr algn="ctr">
              <a:lnSpc>
                <a:spcPts val="1480"/>
              </a:lnSpc>
            </a:pPr>
            <a:endParaRPr lang="en-US" sz="1400">
              <a:latin typeface="Lato Light" panose="020F0302020204030203" pitchFamily="34" charset="77"/>
            </a:endParaRPr>
          </a:p>
          <a:p>
            <a:pPr algn="ctr">
              <a:lnSpc>
                <a:spcPts val="1480"/>
              </a:lnSpc>
            </a:pPr>
            <a:endParaRPr lang="en-US" sz="1400">
              <a:latin typeface="Lato Light" panose="020F0302020204030203" pitchFamily="34" charset="77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79300E6-47C3-0B36-DAB9-65924BCC1545}"/>
              </a:ext>
            </a:extLst>
          </p:cNvPr>
          <p:cNvSpPr/>
          <p:nvPr/>
        </p:nvSpPr>
        <p:spPr>
          <a:xfrm>
            <a:off x="0" y="2943917"/>
            <a:ext cx="12192000" cy="20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F4E8953-CE23-7C45-8D92-59EBCA490278}"/>
              </a:ext>
            </a:extLst>
          </p:cNvPr>
          <p:cNvSpPr/>
          <p:nvPr/>
        </p:nvSpPr>
        <p:spPr>
          <a:xfrm>
            <a:off x="0" y="4709688"/>
            <a:ext cx="12191999" cy="11540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BDBD719-2258-B970-943E-C6DAB2626F73}"/>
              </a:ext>
            </a:extLst>
          </p:cNvPr>
          <p:cNvSpPr txBox="1"/>
          <p:nvPr/>
        </p:nvSpPr>
        <p:spPr>
          <a:xfrm>
            <a:off x="1576639" y="5034925"/>
            <a:ext cx="960633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 Light" panose="020F0302020204030203" pitchFamily="34" charset="77"/>
              </a:rPr>
              <a:t>Fully integrated from steelmaking to high-performance tubular solutions and beyond</a:t>
            </a:r>
          </a:p>
        </p:txBody>
      </p:sp>
      <p:sp>
        <p:nvSpPr>
          <p:cNvPr id="52" name="Oval 434">
            <a:extLst>
              <a:ext uri="{FF2B5EF4-FFF2-40B4-BE49-F238E27FC236}">
                <a16:creationId xmlns:a16="http://schemas.microsoft.com/office/drawing/2014/main" id="{D34D9585-6D2B-54BA-1BB9-6724D5B2F3FB}"/>
              </a:ext>
            </a:extLst>
          </p:cNvPr>
          <p:cNvSpPr/>
          <p:nvPr/>
        </p:nvSpPr>
        <p:spPr>
          <a:xfrm rot="5400000">
            <a:off x="1068093" y="2755964"/>
            <a:ext cx="606177" cy="606177"/>
          </a:xfrm>
          <a:prstGeom prst="roundRect">
            <a:avLst/>
          </a:prstGeom>
          <a:solidFill>
            <a:srgbClr val="02747E"/>
          </a:solidFill>
          <a:ln w="1079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Lato Light" panose="020F0302020204030203" pitchFamily="34" charset="77"/>
            </a:endParaRPr>
          </a:p>
        </p:txBody>
      </p:sp>
      <p:sp>
        <p:nvSpPr>
          <p:cNvPr id="54" name="Oval 434">
            <a:extLst>
              <a:ext uri="{FF2B5EF4-FFF2-40B4-BE49-F238E27FC236}">
                <a16:creationId xmlns:a16="http://schemas.microsoft.com/office/drawing/2014/main" id="{A86E5CE8-FBB4-F4BB-25BC-9EABF6898474}"/>
              </a:ext>
            </a:extLst>
          </p:cNvPr>
          <p:cNvSpPr/>
          <p:nvPr/>
        </p:nvSpPr>
        <p:spPr>
          <a:xfrm rot="5400000">
            <a:off x="3004325" y="2755964"/>
            <a:ext cx="606177" cy="606177"/>
          </a:xfrm>
          <a:prstGeom prst="roundRect">
            <a:avLst/>
          </a:prstGeom>
          <a:solidFill>
            <a:schemeClr val="accent3"/>
          </a:solidFill>
          <a:ln w="1079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Lato Light" panose="020F0302020204030203" pitchFamily="34" charset="77"/>
            </a:endParaRPr>
          </a:p>
        </p:txBody>
      </p:sp>
      <p:sp>
        <p:nvSpPr>
          <p:cNvPr id="56" name="Oval 434">
            <a:extLst>
              <a:ext uri="{FF2B5EF4-FFF2-40B4-BE49-F238E27FC236}">
                <a16:creationId xmlns:a16="http://schemas.microsoft.com/office/drawing/2014/main" id="{1B709305-CEEC-EAE2-258B-ED1953DF6707}"/>
              </a:ext>
            </a:extLst>
          </p:cNvPr>
          <p:cNvSpPr/>
          <p:nvPr/>
        </p:nvSpPr>
        <p:spPr>
          <a:xfrm rot="5400000">
            <a:off x="4890780" y="2755964"/>
            <a:ext cx="606177" cy="606177"/>
          </a:xfrm>
          <a:prstGeom prst="roundRect">
            <a:avLst/>
          </a:prstGeom>
          <a:solidFill>
            <a:srgbClr val="272E67"/>
          </a:solidFill>
          <a:ln w="1079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Lato Light" panose="020F0302020204030203" pitchFamily="34" charset="77"/>
            </a:endParaRPr>
          </a:p>
        </p:txBody>
      </p:sp>
      <p:sp>
        <p:nvSpPr>
          <p:cNvPr id="58" name="Oval 434">
            <a:extLst>
              <a:ext uri="{FF2B5EF4-FFF2-40B4-BE49-F238E27FC236}">
                <a16:creationId xmlns:a16="http://schemas.microsoft.com/office/drawing/2014/main" id="{D3F0C6C4-F5C0-21F9-2404-215C3FDA983A}"/>
              </a:ext>
            </a:extLst>
          </p:cNvPr>
          <p:cNvSpPr/>
          <p:nvPr/>
        </p:nvSpPr>
        <p:spPr>
          <a:xfrm rot="5400000">
            <a:off x="6801490" y="2755964"/>
            <a:ext cx="606177" cy="606177"/>
          </a:xfrm>
          <a:prstGeom prst="roundRect">
            <a:avLst/>
          </a:prstGeom>
          <a:solidFill>
            <a:srgbClr val="E72C61"/>
          </a:solidFill>
          <a:ln w="1079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Lato Light" panose="020F0302020204030203" pitchFamily="34" charset="77"/>
            </a:endParaRPr>
          </a:p>
        </p:txBody>
      </p:sp>
      <p:sp>
        <p:nvSpPr>
          <p:cNvPr id="60" name="Oval 434">
            <a:extLst>
              <a:ext uri="{FF2B5EF4-FFF2-40B4-BE49-F238E27FC236}">
                <a16:creationId xmlns:a16="http://schemas.microsoft.com/office/drawing/2014/main" id="{6F659E75-1A9B-14F0-C785-010D689CF8BC}"/>
              </a:ext>
            </a:extLst>
          </p:cNvPr>
          <p:cNvSpPr/>
          <p:nvPr/>
        </p:nvSpPr>
        <p:spPr>
          <a:xfrm rot="5400000">
            <a:off x="8794100" y="2755964"/>
            <a:ext cx="606177" cy="606177"/>
          </a:xfrm>
          <a:prstGeom prst="roundRect">
            <a:avLst/>
          </a:prstGeom>
          <a:solidFill>
            <a:srgbClr val="DA7E35"/>
          </a:solidFill>
          <a:ln w="1079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Lato Light" panose="020F0302020204030203" pitchFamily="34" charset="77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8710FF1-312B-2A03-AC10-A25668A1EF5D}"/>
              </a:ext>
            </a:extLst>
          </p:cNvPr>
          <p:cNvSpPr txBox="1"/>
          <p:nvPr/>
        </p:nvSpPr>
        <p:spPr>
          <a:xfrm>
            <a:off x="1181033" y="2908603"/>
            <a:ext cx="395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302020204030203" pitchFamily="34" charset="77"/>
                <a:ea typeface="+mn-ea"/>
                <a:cs typeface="+mn-cs"/>
              </a:rPr>
              <a:t>01</a:t>
            </a:r>
            <a:endParaRPr lang="en-US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783AAE1-6CB7-748F-867B-32C86CF5A8F2}"/>
              </a:ext>
            </a:extLst>
          </p:cNvPr>
          <p:cNvSpPr txBox="1"/>
          <p:nvPr/>
        </p:nvSpPr>
        <p:spPr>
          <a:xfrm>
            <a:off x="3115263" y="2908603"/>
            <a:ext cx="395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302020204030203" pitchFamily="34" charset="77"/>
                <a:ea typeface="+mn-ea"/>
                <a:cs typeface="+mn-cs"/>
              </a:rPr>
              <a:t>02</a:t>
            </a:r>
            <a:endParaRPr lang="en-US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9ECD0728-A824-112B-F95A-64D96D4B1D49}"/>
              </a:ext>
            </a:extLst>
          </p:cNvPr>
          <p:cNvSpPr txBox="1"/>
          <p:nvPr/>
        </p:nvSpPr>
        <p:spPr>
          <a:xfrm>
            <a:off x="4996844" y="2908603"/>
            <a:ext cx="395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302020204030203" pitchFamily="34" charset="77"/>
                <a:ea typeface="+mn-ea"/>
                <a:cs typeface="+mn-cs"/>
              </a:rPr>
              <a:t>03</a:t>
            </a:r>
            <a:endParaRPr lang="en-US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1E0C94C0-A4B2-70B1-0C39-50D153188BB0}"/>
              </a:ext>
            </a:extLst>
          </p:cNvPr>
          <p:cNvSpPr txBox="1"/>
          <p:nvPr/>
        </p:nvSpPr>
        <p:spPr>
          <a:xfrm>
            <a:off x="6909820" y="2908603"/>
            <a:ext cx="395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302020204030203" pitchFamily="34" charset="77"/>
                <a:ea typeface="+mn-ea"/>
                <a:cs typeface="+mn-cs"/>
              </a:rPr>
              <a:t>04</a:t>
            </a:r>
            <a:endParaRPr lang="en-US"/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6605DBE-C155-5F3E-03B2-6BD9E91414A2}"/>
              </a:ext>
            </a:extLst>
          </p:cNvPr>
          <p:cNvSpPr txBox="1"/>
          <p:nvPr/>
        </p:nvSpPr>
        <p:spPr>
          <a:xfrm>
            <a:off x="8915060" y="2908603"/>
            <a:ext cx="395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302020204030203" pitchFamily="34" charset="77"/>
                <a:ea typeface="+mn-ea"/>
                <a:cs typeface="+mn-cs"/>
              </a:rPr>
              <a:t>05</a:t>
            </a:r>
            <a:endParaRPr lang="en-US"/>
          </a:p>
        </p:txBody>
      </p:sp>
      <p:sp>
        <p:nvSpPr>
          <p:cNvPr id="67" name="Oval 434">
            <a:extLst>
              <a:ext uri="{FF2B5EF4-FFF2-40B4-BE49-F238E27FC236}">
                <a16:creationId xmlns:a16="http://schemas.microsoft.com/office/drawing/2014/main" id="{4024F248-178D-5AA2-8B11-0729D7D73A65}"/>
              </a:ext>
            </a:extLst>
          </p:cNvPr>
          <p:cNvSpPr/>
          <p:nvPr/>
        </p:nvSpPr>
        <p:spPr>
          <a:xfrm rot="5400000">
            <a:off x="10745730" y="2755964"/>
            <a:ext cx="606177" cy="606177"/>
          </a:xfrm>
          <a:prstGeom prst="roundRect">
            <a:avLst/>
          </a:prstGeom>
          <a:solidFill>
            <a:srgbClr val="949FCC"/>
          </a:solidFill>
          <a:ln w="1079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Lato Light" panose="020F0302020204030203" pitchFamily="34" charset="77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DBD87A85-8760-A7C1-DAFD-F66FFA8EFFDF}"/>
              </a:ext>
            </a:extLst>
          </p:cNvPr>
          <p:cNvSpPr txBox="1"/>
          <p:nvPr/>
        </p:nvSpPr>
        <p:spPr>
          <a:xfrm>
            <a:off x="10866690" y="2908603"/>
            <a:ext cx="395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302020204030203" pitchFamily="34" charset="77"/>
                <a:ea typeface="+mn-ea"/>
                <a:cs typeface="+mn-cs"/>
              </a:rPr>
              <a:t>06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5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3">
            <a:extLst>
              <a:ext uri="{FF2B5EF4-FFF2-40B4-BE49-F238E27FC236}">
                <a16:creationId xmlns:a16="http://schemas.microsoft.com/office/drawing/2014/main" id="{D2691DA6-4682-4274-9A57-CB68649F7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7590" y="5526943"/>
            <a:ext cx="2121586" cy="702026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endParaRPr lang="en-US" altLang="zh-CN" sz="975" kern="0" dirty="0">
              <a:solidFill>
                <a:schemeClr val="bg1"/>
              </a:solidFill>
              <a:latin typeface="Lato" panose="020B0604020202020204" charset="0"/>
              <a:ea typeface="宋体" charset="-122"/>
              <a:cs typeface="Arial" pitchFamily="34" charset="0"/>
              <a:sym typeface="Wingdings" pitchFamily="2" charset="2"/>
            </a:endParaRPr>
          </a:p>
        </p:txBody>
      </p:sp>
      <p:sp>
        <p:nvSpPr>
          <p:cNvPr id="153" name="Rectangle 3">
            <a:extLst>
              <a:ext uri="{FF2B5EF4-FFF2-40B4-BE49-F238E27FC236}">
                <a16:creationId xmlns:a16="http://schemas.microsoft.com/office/drawing/2014/main" id="{DAD11F5D-BF87-4E45-B71D-6BF6EDF10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3504" y="4450731"/>
            <a:ext cx="2121586" cy="819090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endParaRPr lang="en-US" altLang="zh-CN" sz="975" kern="0" dirty="0">
              <a:solidFill>
                <a:schemeClr val="bg1"/>
              </a:solidFill>
              <a:latin typeface="Lato" panose="020B0604020202020204" charset="0"/>
              <a:ea typeface="宋体" charset="-122"/>
              <a:cs typeface="Arial" pitchFamily="34" charset="0"/>
              <a:sym typeface="Wingdings" pitchFamily="2" charset="2"/>
            </a:endParaRPr>
          </a:p>
        </p:txBody>
      </p:sp>
      <p:sp>
        <p:nvSpPr>
          <p:cNvPr id="152" name="Rectangle 3">
            <a:extLst>
              <a:ext uri="{FF2B5EF4-FFF2-40B4-BE49-F238E27FC236}">
                <a16:creationId xmlns:a16="http://schemas.microsoft.com/office/drawing/2014/main" id="{3708A278-33B3-4325-99CF-4B095BA69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0255" y="3497421"/>
            <a:ext cx="2121586" cy="767725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endParaRPr lang="en-US" altLang="zh-CN" sz="975" kern="0" dirty="0">
              <a:solidFill>
                <a:schemeClr val="bg1"/>
              </a:solidFill>
              <a:latin typeface="Lato" panose="020B0604020202020204" charset="0"/>
              <a:ea typeface="宋体" charset="-122"/>
              <a:cs typeface="Arial" pitchFamily="34" charset="0"/>
              <a:sym typeface="Wingdings" pitchFamily="2" charset="2"/>
            </a:endParaRPr>
          </a:p>
        </p:txBody>
      </p:sp>
      <p:sp>
        <p:nvSpPr>
          <p:cNvPr id="151" name="Rectangle 3">
            <a:extLst>
              <a:ext uri="{FF2B5EF4-FFF2-40B4-BE49-F238E27FC236}">
                <a16:creationId xmlns:a16="http://schemas.microsoft.com/office/drawing/2014/main" id="{977080C9-2009-42FB-A092-6308B66D7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8264" y="2497804"/>
            <a:ext cx="2078794" cy="752094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endParaRPr lang="en-US" altLang="zh-CN" sz="975" kern="0" dirty="0">
              <a:solidFill>
                <a:schemeClr val="bg1"/>
              </a:solidFill>
              <a:latin typeface="Lato" panose="020B0604020202020204" charset="0"/>
              <a:ea typeface="宋体" charset="-122"/>
              <a:cs typeface="Arial" pitchFamily="34" charset="0"/>
              <a:sym typeface="Wingdings" pitchFamily="2" charset="2"/>
            </a:endParaRPr>
          </a:p>
        </p:txBody>
      </p:sp>
      <p:sp>
        <p:nvSpPr>
          <p:cNvPr id="150" name="Rectangle 3">
            <a:extLst>
              <a:ext uri="{FF2B5EF4-FFF2-40B4-BE49-F238E27FC236}">
                <a16:creationId xmlns:a16="http://schemas.microsoft.com/office/drawing/2014/main" id="{64FCB366-28B6-4642-878A-18E94295A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3071" y="1469216"/>
            <a:ext cx="2083987" cy="752094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endParaRPr lang="en-US" altLang="zh-CN" sz="975" kern="0" dirty="0">
              <a:solidFill>
                <a:schemeClr val="bg1"/>
              </a:solidFill>
              <a:latin typeface="Lato" panose="020B0604020202020204" charset="0"/>
              <a:ea typeface="宋体" charset="-122"/>
              <a:cs typeface="Arial" pitchFamily="34" charset="0"/>
              <a:sym typeface="Wingdings" pitchFamily="2" charset="2"/>
            </a:endParaRPr>
          </a:p>
        </p:txBody>
      </p:sp>
      <p:sp>
        <p:nvSpPr>
          <p:cNvPr id="97" name="Oval 11">
            <a:extLst>
              <a:ext uri="{FF2B5EF4-FFF2-40B4-BE49-F238E27FC236}">
                <a16:creationId xmlns:a16="http://schemas.microsoft.com/office/drawing/2014/main" id="{F8B554C2-3550-4248-9FF5-D3C74DCFB34A}"/>
              </a:ext>
            </a:extLst>
          </p:cNvPr>
          <p:cNvSpPr/>
          <p:nvPr/>
        </p:nvSpPr>
        <p:spPr>
          <a:xfrm>
            <a:off x="4618393" y="4582950"/>
            <a:ext cx="257343" cy="2708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26789" tIns="26789" rIns="26789" bIns="26789" spcCol="38100" anchor="ctr">
            <a:spAutoFit/>
          </a:bodyPr>
          <a:lstStyle/>
          <a:p>
            <a:pPr latinLnBrk="1">
              <a:defRPr/>
            </a:pPr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03272" y="4473703"/>
            <a:ext cx="1486856" cy="771275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4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Bar and billets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07002" y="1443415"/>
            <a:ext cx="1483126" cy="771275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4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Pipes &amp; Tubes</a:t>
            </a: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507002" y="2453372"/>
            <a:ext cx="1483126" cy="771275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4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Fittings/Special Components</a:t>
            </a: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507002" y="3476991"/>
            <a:ext cx="1486856" cy="771275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4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Precision Machined Components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076281" y="4464390"/>
            <a:ext cx="3100845" cy="7712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731" kern="0">
              <a:solidFill>
                <a:sysClr val="windowText" lastClr="000000"/>
              </a:solidFill>
              <a:latin typeface="Lato" panose="020B060402020202020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77390" y="4937797"/>
            <a:ext cx="844533" cy="317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Round: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from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165 to 600  mm</a:t>
            </a:r>
          </a:p>
        </p:txBody>
      </p:sp>
      <p:sp>
        <p:nvSpPr>
          <p:cNvPr id="72" name="Rectángulo 71"/>
          <p:cNvSpPr/>
          <p:nvPr/>
        </p:nvSpPr>
        <p:spPr>
          <a:xfrm>
            <a:off x="2062555" y="1443730"/>
            <a:ext cx="3100845" cy="7712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731" kern="0">
              <a:solidFill>
                <a:sysClr val="windowText" lastClr="000000"/>
              </a:solidFill>
              <a:latin typeface="Lato" panose="020B0604020202020204" charset="0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2076281" y="2461949"/>
            <a:ext cx="3100845" cy="7712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731" kern="0">
              <a:solidFill>
                <a:sysClr val="windowText" lastClr="000000"/>
              </a:solidFill>
              <a:latin typeface="Lato" panose="020B060402020202020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12347" y="1829218"/>
            <a:ext cx="1379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000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Seamless</a:t>
            </a:r>
            <a:r>
              <a:rPr lang="es-ES" sz="1000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es-ES" sz="1000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stainless</a:t>
            </a:r>
            <a:r>
              <a:rPr lang="es-ES" sz="1000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es-ES" sz="1000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from</a:t>
            </a:r>
            <a:r>
              <a:rPr lang="es-ES" sz="1000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1/8” to 72” OD</a:t>
            </a:r>
          </a:p>
        </p:txBody>
      </p:sp>
      <p:sp>
        <p:nvSpPr>
          <p:cNvPr id="75" name="Rectángulo 74"/>
          <p:cNvSpPr/>
          <p:nvPr/>
        </p:nvSpPr>
        <p:spPr>
          <a:xfrm>
            <a:off x="2080012" y="3497421"/>
            <a:ext cx="3100845" cy="750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731" kern="0">
              <a:solidFill>
                <a:sysClr val="windowText" lastClr="000000"/>
              </a:solidFill>
              <a:latin typeface="Lato" panose="020B060402020202020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74829" y="3971479"/>
            <a:ext cx="1264804" cy="2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Repair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and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manufacturing</a:t>
            </a:r>
            <a:endParaRPr lang="es-ES" sz="731" i="1" kern="0" dirty="0">
              <a:solidFill>
                <a:schemeClr val="bg1">
                  <a:lumMod val="50000"/>
                </a:schemeClr>
              </a:solidFill>
              <a:latin typeface="Lato" panose="020B060402020202020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3834278" y="3604926"/>
            <a:ext cx="296649" cy="270833"/>
            <a:chOff x="3656857" y="391591"/>
            <a:chExt cx="547976" cy="500289"/>
          </a:xfrm>
        </p:grpSpPr>
        <p:sp>
          <p:nvSpPr>
            <p:cNvPr id="95" name="Oval 11"/>
            <p:cNvSpPr/>
            <p:nvPr/>
          </p:nvSpPr>
          <p:spPr>
            <a:xfrm>
              <a:off x="3656857" y="391591"/>
              <a:ext cx="547976" cy="50028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26789" tIns="26789" rIns="26789" bIns="26789" spcCol="38100" anchor="ctr">
              <a:spAutoFit/>
            </a:bodyPr>
            <a:lstStyle/>
            <a:p>
              <a:pPr latinLnBrk="1">
                <a:defRPr/>
              </a:pPr>
              <a:endParaRPr lang="en-US" sz="900" kern="0">
                <a:solidFill>
                  <a:srgbClr val="FFFFFF"/>
                </a:solidFill>
              </a:endParaRPr>
            </a:p>
          </p:txBody>
        </p:sp>
        <p:sp>
          <p:nvSpPr>
            <p:cNvPr id="96" name="Shape 50"/>
            <p:cNvSpPr/>
            <p:nvPr/>
          </p:nvSpPr>
          <p:spPr>
            <a:xfrm>
              <a:off x="3773892" y="503675"/>
              <a:ext cx="375169" cy="30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78" y="5717"/>
                  </a:moveTo>
                  <a:cubicBezTo>
                    <a:pt x="15225" y="5717"/>
                    <a:pt x="13844" y="6492"/>
                    <a:pt x="12962" y="7694"/>
                  </a:cubicBezTo>
                  <a:lnTo>
                    <a:pt x="6104" y="3913"/>
                  </a:lnTo>
                  <a:cubicBezTo>
                    <a:pt x="6146" y="3699"/>
                    <a:pt x="6169" y="3478"/>
                    <a:pt x="6169" y="3251"/>
                  </a:cubicBezTo>
                  <a:cubicBezTo>
                    <a:pt x="6169" y="1455"/>
                    <a:pt x="4788" y="0"/>
                    <a:pt x="3084" y="0"/>
                  </a:cubicBezTo>
                  <a:cubicBezTo>
                    <a:pt x="1381" y="0"/>
                    <a:pt x="0" y="1455"/>
                    <a:pt x="0" y="3251"/>
                  </a:cubicBezTo>
                  <a:cubicBezTo>
                    <a:pt x="0" y="5046"/>
                    <a:pt x="1381" y="6501"/>
                    <a:pt x="3084" y="6501"/>
                  </a:cubicBezTo>
                  <a:cubicBezTo>
                    <a:pt x="3965" y="6501"/>
                    <a:pt x="4758" y="6110"/>
                    <a:pt x="5320" y="5486"/>
                  </a:cubicBezTo>
                  <a:lnTo>
                    <a:pt x="12179" y="9267"/>
                  </a:lnTo>
                  <a:cubicBezTo>
                    <a:pt x="12034" y="9751"/>
                    <a:pt x="11955" y="10266"/>
                    <a:pt x="11955" y="10800"/>
                  </a:cubicBezTo>
                  <a:cubicBezTo>
                    <a:pt x="11955" y="11334"/>
                    <a:pt x="12034" y="11849"/>
                    <a:pt x="12179" y="12333"/>
                  </a:cubicBezTo>
                  <a:lnTo>
                    <a:pt x="5320" y="16114"/>
                  </a:lnTo>
                  <a:cubicBezTo>
                    <a:pt x="4758" y="15490"/>
                    <a:pt x="3965" y="15099"/>
                    <a:pt x="3084" y="15099"/>
                  </a:cubicBezTo>
                  <a:cubicBezTo>
                    <a:pt x="1381" y="15099"/>
                    <a:pt x="0" y="16554"/>
                    <a:pt x="0" y="18349"/>
                  </a:cubicBezTo>
                  <a:cubicBezTo>
                    <a:pt x="0" y="20145"/>
                    <a:pt x="1381" y="21600"/>
                    <a:pt x="3084" y="21600"/>
                  </a:cubicBezTo>
                  <a:cubicBezTo>
                    <a:pt x="4788" y="21600"/>
                    <a:pt x="6169" y="20145"/>
                    <a:pt x="6169" y="18349"/>
                  </a:cubicBezTo>
                  <a:cubicBezTo>
                    <a:pt x="6169" y="18122"/>
                    <a:pt x="6146" y="17901"/>
                    <a:pt x="6104" y="17687"/>
                  </a:cubicBezTo>
                  <a:lnTo>
                    <a:pt x="12962" y="13906"/>
                  </a:lnTo>
                  <a:cubicBezTo>
                    <a:pt x="13844" y="15108"/>
                    <a:pt x="15225" y="15883"/>
                    <a:pt x="16778" y="15883"/>
                  </a:cubicBezTo>
                  <a:cubicBezTo>
                    <a:pt x="19441" y="15883"/>
                    <a:pt x="21600" y="13607"/>
                    <a:pt x="21600" y="10800"/>
                  </a:cubicBezTo>
                  <a:cubicBezTo>
                    <a:pt x="21600" y="7993"/>
                    <a:pt x="19441" y="5717"/>
                    <a:pt x="16778" y="571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pPr>
              <a:endParaRPr sz="2438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</p:txBody>
        </p:sp>
      </p:grpSp>
      <p:sp>
        <p:nvSpPr>
          <p:cNvPr id="10" name="Rectángulo 9"/>
          <p:cNvSpPr/>
          <p:nvPr/>
        </p:nvSpPr>
        <p:spPr>
          <a:xfrm>
            <a:off x="3445304" y="3960129"/>
            <a:ext cx="1226037" cy="317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Special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Subsea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and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Drilling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components</a:t>
            </a:r>
            <a:endParaRPr lang="es-ES" sz="731" i="1" kern="0" dirty="0">
              <a:solidFill>
                <a:schemeClr val="bg1">
                  <a:lumMod val="50000"/>
                </a:schemeClr>
              </a:solidFill>
              <a:latin typeface="Lato" panose="020B0604020202020204" charset="0"/>
            </a:endParaRPr>
          </a:p>
        </p:txBody>
      </p:sp>
      <p:sp>
        <p:nvSpPr>
          <p:cNvPr id="103" name="Oval 11"/>
          <p:cNvSpPr/>
          <p:nvPr/>
        </p:nvSpPr>
        <p:spPr>
          <a:xfrm>
            <a:off x="2853626" y="1564016"/>
            <a:ext cx="296649" cy="2708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26789" tIns="26789" rIns="26789" bIns="26789" spcCol="38100" anchor="ctr">
            <a:spAutoFit/>
          </a:bodyPr>
          <a:lstStyle/>
          <a:p>
            <a:pPr latinLnBrk="1">
              <a:defRPr/>
            </a:pPr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119" name="Rectángulo 118"/>
          <p:cNvSpPr/>
          <p:nvPr/>
        </p:nvSpPr>
        <p:spPr>
          <a:xfrm>
            <a:off x="3803803" y="1846498"/>
            <a:ext cx="1017734" cy="512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Coiled tubing up to 2”OD </a:t>
            </a:r>
          </a:p>
          <a:p>
            <a:pPr algn="ctr">
              <a:defRPr/>
            </a:pPr>
            <a:endParaRPr lang="en-US" sz="731" kern="0" dirty="0">
              <a:latin typeface="Lato" panose="020B0604020202020204" charset="0"/>
            </a:endParaRPr>
          </a:p>
        </p:txBody>
      </p:sp>
      <p:sp>
        <p:nvSpPr>
          <p:cNvPr id="125" name="Rectángulo 124"/>
          <p:cNvSpPr/>
          <p:nvPr/>
        </p:nvSpPr>
        <p:spPr>
          <a:xfrm>
            <a:off x="2068860" y="2861685"/>
            <a:ext cx="897466" cy="42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Seamless and welded from ½” to 72”</a:t>
            </a:r>
            <a:endParaRPr lang="es-ES" sz="731" i="1" kern="0" dirty="0">
              <a:solidFill>
                <a:schemeClr val="bg1">
                  <a:lumMod val="50000"/>
                </a:schemeClr>
              </a:solidFill>
              <a:latin typeface="Lato" panose="020B0604020202020204" charset="0"/>
            </a:endParaRPr>
          </a:p>
        </p:txBody>
      </p:sp>
      <p:sp>
        <p:nvSpPr>
          <p:cNvPr id="131" name="Shape 166"/>
          <p:cNvSpPr/>
          <p:nvPr/>
        </p:nvSpPr>
        <p:spPr>
          <a:xfrm>
            <a:off x="2891746" y="1592366"/>
            <a:ext cx="219289" cy="21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13"/>
                </a:moveTo>
                <a:cubicBezTo>
                  <a:pt x="5624" y="1413"/>
                  <a:pt x="1413" y="5624"/>
                  <a:pt x="1413" y="10800"/>
                </a:cubicBezTo>
                <a:cubicBezTo>
                  <a:pt x="1413" y="15976"/>
                  <a:pt x="5624" y="20187"/>
                  <a:pt x="10800" y="20187"/>
                </a:cubicBezTo>
                <a:cubicBezTo>
                  <a:pt x="15976" y="20187"/>
                  <a:pt x="20187" y="15976"/>
                  <a:pt x="20187" y="10800"/>
                </a:cubicBezTo>
                <a:cubicBezTo>
                  <a:pt x="20187" y="5624"/>
                  <a:pt x="15976" y="1413"/>
                  <a:pt x="10800" y="1413"/>
                </a:cubicBezTo>
                <a:close/>
                <a:moveTo>
                  <a:pt x="10800" y="21600"/>
                </a:moveTo>
                <a:cubicBezTo>
                  <a:pt x="4845" y="21600"/>
                  <a:pt x="0" y="16755"/>
                  <a:pt x="0" y="10800"/>
                </a:cubicBezTo>
                <a:cubicBezTo>
                  <a:pt x="0" y="4845"/>
                  <a:pt x="4845" y="0"/>
                  <a:pt x="10800" y="0"/>
                </a:cubicBezTo>
                <a:cubicBezTo>
                  <a:pt x="16755" y="0"/>
                  <a:pt x="21600" y="4845"/>
                  <a:pt x="21600" y="10800"/>
                </a:cubicBezTo>
                <a:cubicBezTo>
                  <a:pt x="21600" y="16755"/>
                  <a:pt x="16755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2438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32" name="Rectángulo 131"/>
          <p:cNvSpPr/>
          <p:nvPr/>
        </p:nvSpPr>
        <p:spPr>
          <a:xfrm>
            <a:off x="3077196" y="2953074"/>
            <a:ext cx="1093407" cy="2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Special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components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endParaRPr lang="es-ES" sz="731" kern="0" dirty="0">
              <a:solidFill>
                <a:sysClr val="windowText" lastClr="000000"/>
              </a:solidFill>
              <a:latin typeface="Lato" panose="020B060402020202020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2332899" y="4585272"/>
            <a:ext cx="296649" cy="274189"/>
            <a:chOff x="10580093" y="3151412"/>
            <a:chExt cx="365106" cy="337462"/>
          </a:xfrm>
        </p:grpSpPr>
        <p:sp>
          <p:nvSpPr>
            <p:cNvPr id="134" name="Oval 11"/>
            <p:cNvSpPr/>
            <p:nvPr/>
          </p:nvSpPr>
          <p:spPr>
            <a:xfrm>
              <a:off x="10580093" y="3155542"/>
              <a:ext cx="365106" cy="333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26789" tIns="26789" rIns="26789" bIns="26789" spcCol="38100" anchor="ctr">
              <a:spAutoFit/>
            </a:bodyPr>
            <a:lstStyle/>
            <a:p>
              <a:pPr latinLnBrk="1">
                <a:defRPr/>
              </a:pPr>
              <a:endParaRPr lang="en-US" sz="900" kern="0" dirty="0">
                <a:solidFill>
                  <a:srgbClr val="FFFFFF"/>
                </a:solidFill>
              </a:endParaRPr>
            </a:p>
          </p:txBody>
        </p:sp>
        <p:sp>
          <p:nvSpPr>
            <p:cNvPr id="136" name="Oval 11"/>
            <p:cNvSpPr/>
            <p:nvPr/>
          </p:nvSpPr>
          <p:spPr>
            <a:xfrm>
              <a:off x="10685389" y="3151412"/>
              <a:ext cx="173270" cy="333332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26789" tIns="26789" rIns="26789" bIns="26789" spcCol="38100" anchor="ctr">
              <a:spAutoFit/>
            </a:bodyPr>
            <a:lstStyle/>
            <a:p>
              <a:pPr latinLnBrk="1">
                <a:defRPr/>
              </a:pPr>
              <a:endParaRPr lang="en-US" sz="900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138164" y="4588926"/>
            <a:ext cx="296649" cy="270833"/>
            <a:chOff x="11008304" y="3168975"/>
            <a:chExt cx="365106" cy="333333"/>
          </a:xfrm>
        </p:grpSpPr>
        <p:sp>
          <p:nvSpPr>
            <p:cNvPr id="137" name="Oval 11"/>
            <p:cNvSpPr/>
            <p:nvPr/>
          </p:nvSpPr>
          <p:spPr>
            <a:xfrm>
              <a:off x="11008304" y="3168975"/>
              <a:ext cx="365106" cy="3333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26789" tIns="26789" rIns="26789" bIns="26789" spcCol="38100" anchor="ctr">
              <a:spAutoFit/>
            </a:bodyPr>
            <a:lstStyle/>
            <a:p>
              <a:pPr latinLnBrk="1">
                <a:defRPr/>
              </a:pPr>
              <a:endParaRPr lang="en-US" sz="900" kern="0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1114361" y="3259145"/>
              <a:ext cx="152992" cy="152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1463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7" name="Rectángulo 26"/>
          <p:cNvSpPr/>
          <p:nvPr/>
        </p:nvSpPr>
        <p:spPr>
          <a:xfrm>
            <a:off x="2910364" y="4859758"/>
            <a:ext cx="745691" cy="42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Square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: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from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120 to 700mm</a:t>
            </a:r>
          </a:p>
        </p:txBody>
      </p:sp>
      <p:grpSp>
        <p:nvGrpSpPr>
          <p:cNvPr id="63" name="Grupo 62"/>
          <p:cNvGrpSpPr/>
          <p:nvPr/>
        </p:nvGrpSpPr>
        <p:grpSpPr>
          <a:xfrm>
            <a:off x="3929100" y="4569068"/>
            <a:ext cx="296649" cy="270833"/>
            <a:chOff x="11008304" y="3168975"/>
            <a:chExt cx="365106" cy="333333"/>
          </a:xfrm>
        </p:grpSpPr>
        <p:sp>
          <p:nvSpPr>
            <p:cNvPr id="68" name="Oval 11"/>
            <p:cNvSpPr/>
            <p:nvPr/>
          </p:nvSpPr>
          <p:spPr>
            <a:xfrm>
              <a:off x="11008304" y="3168975"/>
              <a:ext cx="365106" cy="3333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26789" tIns="26789" rIns="26789" bIns="26789" spcCol="38100" anchor="ctr">
              <a:spAutoFit/>
            </a:bodyPr>
            <a:lstStyle/>
            <a:p>
              <a:pPr latinLnBrk="1">
                <a:defRPr/>
              </a:pPr>
              <a:endParaRPr lang="en-US" sz="900" kern="0" dirty="0">
                <a:solidFill>
                  <a:srgbClr val="FFFFFF"/>
                </a:solidFill>
              </a:endParaRPr>
            </a:p>
          </p:txBody>
        </p:sp>
        <p:sp>
          <p:nvSpPr>
            <p:cNvPr id="69" name="Rectángulo 68"/>
            <p:cNvSpPr/>
            <p:nvPr/>
          </p:nvSpPr>
          <p:spPr>
            <a:xfrm>
              <a:off x="11076931" y="3278518"/>
              <a:ext cx="227851" cy="1142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1463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0" name="Rectángulo 69"/>
          <p:cNvSpPr/>
          <p:nvPr/>
        </p:nvSpPr>
        <p:spPr>
          <a:xfrm>
            <a:off x="3618260" y="4849240"/>
            <a:ext cx="967179" cy="42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Rectangular and flat bar: up to 600mm</a:t>
            </a:r>
          </a:p>
        </p:txBody>
      </p:sp>
      <p:sp>
        <p:nvSpPr>
          <p:cNvPr id="81" name="Rectángulo 80"/>
          <p:cNvSpPr/>
          <p:nvPr/>
        </p:nvSpPr>
        <p:spPr>
          <a:xfrm>
            <a:off x="4461199" y="4966330"/>
            <a:ext cx="620517" cy="317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Ingot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up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to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20tons</a:t>
            </a:r>
          </a:p>
        </p:txBody>
      </p:sp>
      <p:sp>
        <p:nvSpPr>
          <p:cNvPr id="98" name="Triángulo isósceles 1">
            <a:extLst>
              <a:ext uri="{FF2B5EF4-FFF2-40B4-BE49-F238E27FC236}">
                <a16:creationId xmlns:a16="http://schemas.microsoft.com/office/drawing/2014/main" id="{2DFCB054-C6A3-4B98-80D5-B4891AF9DB2A}"/>
              </a:ext>
            </a:extLst>
          </p:cNvPr>
          <p:cNvSpPr/>
          <p:nvPr/>
        </p:nvSpPr>
        <p:spPr>
          <a:xfrm rot="5400000">
            <a:off x="5027907" y="1731239"/>
            <a:ext cx="630687" cy="195797"/>
          </a:xfrm>
          <a:prstGeom prst="triangle">
            <a:avLst/>
          </a:prstGeom>
          <a:solidFill>
            <a:srgbClr val="283565"/>
          </a:solidFill>
          <a:ln>
            <a:solidFill>
              <a:srgbClr val="283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463" kern="0" dirty="0">
              <a:solidFill>
                <a:srgbClr val="283565"/>
              </a:solidFill>
            </a:endParaRPr>
          </a:p>
        </p:txBody>
      </p:sp>
      <p:sp>
        <p:nvSpPr>
          <p:cNvPr id="2" name="Cubo 1">
            <a:extLst>
              <a:ext uri="{FF2B5EF4-FFF2-40B4-BE49-F238E27FC236}">
                <a16:creationId xmlns:a16="http://schemas.microsoft.com/office/drawing/2014/main" id="{BEE3ACF4-43F8-4334-AA4E-DD87215015DD}"/>
              </a:ext>
            </a:extLst>
          </p:cNvPr>
          <p:cNvSpPr/>
          <p:nvPr/>
        </p:nvSpPr>
        <p:spPr>
          <a:xfrm>
            <a:off x="4652949" y="4532247"/>
            <a:ext cx="237017" cy="335740"/>
          </a:xfrm>
          <a:prstGeom prst="cube">
            <a:avLst/>
          </a:prstGeom>
          <a:solidFill>
            <a:schemeClr val="bg2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6986804F-9003-43E9-88D7-45CBB56B0996}"/>
              </a:ext>
            </a:extLst>
          </p:cNvPr>
          <p:cNvGrpSpPr/>
          <p:nvPr/>
        </p:nvGrpSpPr>
        <p:grpSpPr>
          <a:xfrm>
            <a:off x="4134408" y="1533201"/>
            <a:ext cx="296649" cy="270833"/>
            <a:chOff x="5542563" y="1077911"/>
            <a:chExt cx="365106" cy="333333"/>
          </a:xfrm>
        </p:grpSpPr>
        <p:sp>
          <p:nvSpPr>
            <p:cNvPr id="113" name="Oval 11"/>
            <p:cNvSpPr/>
            <p:nvPr/>
          </p:nvSpPr>
          <p:spPr>
            <a:xfrm>
              <a:off x="5542563" y="1077911"/>
              <a:ext cx="365106" cy="3333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26789" tIns="26789" rIns="26789" bIns="26789" spcCol="38100" anchor="ctr">
              <a:spAutoFit/>
            </a:bodyPr>
            <a:lstStyle/>
            <a:p>
              <a:pPr latinLnBrk="1">
                <a:defRPr/>
              </a:pPr>
              <a:endParaRPr lang="en-US" sz="900" kern="0">
                <a:solidFill>
                  <a:srgbClr val="FFFFFF"/>
                </a:solidFill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728ED36-9B92-49E6-AEDF-EAC1B4F44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4458" y="1104105"/>
              <a:ext cx="288884" cy="288000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0B25386-7825-4C2C-902B-E210ECFDFF04}"/>
              </a:ext>
            </a:extLst>
          </p:cNvPr>
          <p:cNvGrpSpPr/>
          <p:nvPr/>
        </p:nvGrpSpPr>
        <p:grpSpPr>
          <a:xfrm>
            <a:off x="2663807" y="3588925"/>
            <a:ext cx="286848" cy="270833"/>
            <a:chOff x="4117339" y="3338777"/>
            <a:chExt cx="353044" cy="333333"/>
          </a:xfrm>
        </p:grpSpPr>
        <p:sp>
          <p:nvSpPr>
            <p:cNvPr id="93" name="Oval 11"/>
            <p:cNvSpPr/>
            <p:nvPr/>
          </p:nvSpPr>
          <p:spPr>
            <a:xfrm>
              <a:off x="4117339" y="3338777"/>
              <a:ext cx="353044" cy="3333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26789" tIns="26789" rIns="26789" bIns="26789" spcCol="38100" anchor="ctr">
              <a:spAutoFit/>
            </a:bodyPr>
            <a:lstStyle/>
            <a:p>
              <a:pPr latinLnBrk="1">
                <a:defRPr/>
              </a:pPr>
              <a:endParaRPr lang="en-US" sz="900" kern="0">
                <a:solidFill>
                  <a:srgbClr val="FFFFFF"/>
                </a:solidFill>
              </a:endParaRP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C6FEC18-90D4-44DE-A563-B1C44366A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4483" y="3378808"/>
              <a:ext cx="273048" cy="252000"/>
            </a:xfrm>
            <a:prstGeom prst="rect">
              <a:avLst/>
            </a:prstGeom>
          </p:spPr>
        </p:pic>
      </p:grpSp>
      <p:sp>
        <p:nvSpPr>
          <p:cNvPr id="101" name="Oval 11">
            <a:extLst>
              <a:ext uri="{FF2B5EF4-FFF2-40B4-BE49-F238E27FC236}">
                <a16:creationId xmlns:a16="http://schemas.microsoft.com/office/drawing/2014/main" id="{BAD701D1-6703-40A7-835D-7EF1B43DAFAA}"/>
              </a:ext>
            </a:extLst>
          </p:cNvPr>
          <p:cNvSpPr/>
          <p:nvPr/>
        </p:nvSpPr>
        <p:spPr>
          <a:xfrm>
            <a:off x="4435307" y="2621121"/>
            <a:ext cx="296649" cy="2708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26789" tIns="26789" rIns="26789" bIns="26789" spcCol="38100" anchor="ctr">
            <a:spAutoFit/>
          </a:bodyPr>
          <a:lstStyle/>
          <a:p>
            <a:pPr latinLnBrk="1">
              <a:defRPr/>
            </a:pPr>
            <a:endParaRPr lang="en-US" sz="900" kern="0">
              <a:solidFill>
                <a:srgbClr val="FFFFFF"/>
              </a:solidFill>
            </a:endParaRP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D373B0D0-65F4-4E7B-82A9-948FA115AE6B}"/>
              </a:ext>
            </a:extLst>
          </p:cNvPr>
          <p:cNvSpPr/>
          <p:nvPr/>
        </p:nvSpPr>
        <p:spPr>
          <a:xfrm>
            <a:off x="4005883" y="2953074"/>
            <a:ext cx="1093407" cy="2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Spools</a:t>
            </a:r>
            <a:endParaRPr lang="es-ES" sz="731" kern="0" dirty="0">
              <a:solidFill>
                <a:sysClr val="windowText" lastClr="000000"/>
              </a:solidFill>
              <a:latin typeface="Lato" panose="020B0604020202020204" charset="0"/>
            </a:endParaRPr>
          </a:p>
        </p:txBody>
      </p:sp>
      <p:sp>
        <p:nvSpPr>
          <p:cNvPr id="74" name="Oval 11">
            <a:extLst>
              <a:ext uri="{FF2B5EF4-FFF2-40B4-BE49-F238E27FC236}">
                <a16:creationId xmlns:a16="http://schemas.microsoft.com/office/drawing/2014/main" id="{84D2C191-BD7B-49F1-A6A2-99AFC5F69449}"/>
              </a:ext>
            </a:extLst>
          </p:cNvPr>
          <p:cNvSpPr/>
          <p:nvPr/>
        </p:nvSpPr>
        <p:spPr>
          <a:xfrm>
            <a:off x="2419637" y="2591459"/>
            <a:ext cx="296649" cy="2708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26789" tIns="26789" rIns="26789" bIns="26789" spcCol="38100" anchor="ctr">
            <a:spAutoFit/>
          </a:bodyPr>
          <a:lstStyle/>
          <a:p>
            <a:pPr latinLnBrk="1">
              <a:defRPr/>
            </a:pPr>
            <a:endParaRPr lang="en-US" sz="900" kern="0">
              <a:solidFill>
                <a:srgbClr val="FFFFFF"/>
              </a:solidFill>
            </a:endParaRPr>
          </a:p>
        </p:txBody>
      </p:sp>
      <p:sp>
        <p:nvSpPr>
          <p:cNvPr id="76" name="Oval 11">
            <a:extLst>
              <a:ext uri="{FF2B5EF4-FFF2-40B4-BE49-F238E27FC236}">
                <a16:creationId xmlns:a16="http://schemas.microsoft.com/office/drawing/2014/main" id="{B49D5F5A-B178-4619-85C3-7AD4F9EB6627}"/>
              </a:ext>
            </a:extLst>
          </p:cNvPr>
          <p:cNvSpPr/>
          <p:nvPr/>
        </p:nvSpPr>
        <p:spPr>
          <a:xfrm>
            <a:off x="2419637" y="2591459"/>
            <a:ext cx="296649" cy="2708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26789" tIns="26789" rIns="26789" bIns="26789" spcCol="38100" anchor="ctr">
            <a:spAutoFit/>
          </a:bodyPr>
          <a:lstStyle/>
          <a:p>
            <a:pPr latinLnBrk="1">
              <a:defRPr/>
            </a:pPr>
            <a:endParaRPr lang="en-US" sz="900" kern="0">
              <a:solidFill>
                <a:srgbClr val="FFFFFF"/>
              </a:solidFill>
            </a:endParaRPr>
          </a:p>
        </p:txBody>
      </p:sp>
      <p:pic>
        <p:nvPicPr>
          <p:cNvPr id="82" name="Imagen 81">
            <a:extLst>
              <a:ext uri="{FF2B5EF4-FFF2-40B4-BE49-F238E27FC236}">
                <a16:creationId xmlns:a16="http://schemas.microsoft.com/office/drawing/2014/main" id="{8FD39A94-EDCD-4A2C-B247-57CBE888C6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189" y="2705226"/>
            <a:ext cx="149849" cy="146753"/>
          </a:xfrm>
          <a:prstGeom prst="rect">
            <a:avLst/>
          </a:prstGeom>
        </p:spPr>
      </p:pic>
      <p:sp>
        <p:nvSpPr>
          <p:cNvPr id="84" name="Oval 11">
            <a:extLst>
              <a:ext uri="{FF2B5EF4-FFF2-40B4-BE49-F238E27FC236}">
                <a16:creationId xmlns:a16="http://schemas.microsoft.com/office/drawing/2014/main" id="{D386EA93-B1CE-4012-AAFF-C2443054FD56}"/>
              </a:ext>
            </a:extLst>
          </p:cNvPr>
          <p:cNvSpPr/>
          <p:nvPr/>
        </p:nvSpPr>
        <p:spPr>
          <a:xfrm>
            <a:off x="3462924" y="2613413"/>
            <a:ext cx="296649" cy="2708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26789" tIns="26789" rIns="26789" bIns="26789" spcCol="38100" anchor="ctr">
            <a:spAutoFit/>
          </a:bodyPr>
          <a:lstStyle/>
          <a:p>
            <a:pPr latinLnBrk="1">
              <a:defRPr/>
            </a:pPr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61A51345-CDE2-48CE-9245-325E2A20D5AC}"/>
              </a:ext>
            </a:extLst>
          </p:cNvPr>
          <p:cNvSpPr txBox="1"/>
          <p:nvPr/>
        </p:nvSpPr>
        <p:spPr>
          <a:xfrm>
            <a:off x="3475896" y="2600267"/>
            <a:ext cx="18523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25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6" name="Arco de bloque 15">
            <a:extLst>
              <a:ext uri="{FF2B5EF4-FFF2-40B4-BE49-F238E27FC236}">
                <a16:creationId xmlns:a16="http://schemas.microsoft.com/office/drawing/2014/main" id="{38473279-2949-4187-ABC2-9472243EB54A}"/>
              </a:ext>
            </a:extLst>
          </p:cNvPr>
          <p:cNvSpPr/>
          <p:nvPr/>
        </p:nvSpPr>
        <p:spPr>
          <a:xfrm>
            <a:off x="2454179" y="2683426"/>
            <a:ext cx="196991" cy="178046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BA217340-4E64-4D46-A4CD-D072670B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824" y="4474686"/>
            <a:ext cx="1731492" cy="771275"/>
          </a:xfrm>
          <a:prstGeom prst="rect">
            <a:avLst/>
          </a:prstGeom>
          <a:solidFill>
            <a:srgbClr val="F2F2F4"/>
          </a:solidFill>
          <a:ln w="9525">
            <a:solidFill>
              <a:srgbClr val="F2F2F4"/>
            </a:solidFill>
            <a:miter lim="800000"/>
            <a:headEnd/>
            <a:tailEnd/>
          </a:ln>
        </p:spPr>
        <p:txBody>
          <a:bodyPr anchor="ctr"/>
          <a:lstStyle/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Rolled and Forged</a:t>
            </a:r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A8182A73-2DA5-4A14-A3C4-0F374FFC2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824" y="1482164"/>
            <a:ext cx="1735223" cy="771275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Extrusion/Cold </a:t>
            </a:r>
            <a:r>
              <a:rPr lang="en-US" altLang="zh-CN" sz="1100" kern="0" dirty="0" err="1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Pilgered</a:t>
            </a: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/Cold </a:t>
            </a:r>
            <a:r>
              <a:rPr lang="en-US" altLang="zh-CN" sz="1100" kern="0" dirty="0" err="1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Drawning</a:t>
            </a: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/Trepanning/ </a:t>
            </a:r>
            <a:r>
              <a:rPr lang="en-US" altLang="zh-CN" sz="1100" kern="0" dirty="0" err="1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Flowforming</a:t>
            </a:r>
            <a:endParaRPr lang="en-US" altLang="zh-CN" sz="1100" kern="0" dirty="0">
              <a:latin typeface="Lato" panose="020B0604020202020204" charset="0"/>
              <a:ea typeface="宋体" charset="-122"/>
              <a:cs typeface="Arial" pitchFamily="34" charset="0"/>
              <a:sym typeface="Wingdings" pitchFamily="2" charset="2"/>
            </a:endParaRPr>
          </a:p>
        </p:txBody>
      </p:sp>
      <p:sp>
        <p:nvSpPr>
          <p:cNvPr id="94" name="Rectangle 3">
            <a:extLst>
              <a:ext uri="{FF2B5EF4-FFF2-40B4-BE49-F238E27FC236}">
                <a16:creationId xmlns:a16="http://schemas.microsoft.com/office/drawing/2014/main" id="{FEBB5BD8-5644-41ED-90C6-C92B1A2C5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093" y="2454354"/>
            <a:ext cx="1735223" cy="771275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Hot and Cold Bending</a:t>
            </a:r>
          </a:p>
        </p:txBody>
      </p:sp>
      <p:sp>
        <p:nvSpPr>
          <p:cNvPr id="102" name="Rectangle 3">
            <a:extLst>
              <a:ext uri="{FF2B5EF4-FFF2-40B4-BE49-F238E27FC236}">
                <a16:creationId xmlns:a16="http://schemas.microsoft.com/office/drawing/2014/main" id="{31A8E8E5-1061-4AAC-99E0-EC15D1A39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093" y="3477973"/>
            <a:ext cx="1738954" cy="771275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CNC Turning and Milling / Axis / Additive Manufacturing</a:t>
            </a:r>
          </a:p>
        </p:txBody>
      </p:sp>
      <p:sp>
        <p:nvSpPr>
          <p:cNvPr id="109" name="Rectangle 3">
            <a:extLst>
              <a:ext uri="{FF2B5EF4-FFF2-40B4-BE49-F238E27FC236}">
                <a16:creationId xmlns:a16="http://schemas.microsoft.com/office/drawing/2014/main" id="{5FEA0917-FDED-45C9-9F0F-2F58E59D1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2012" y="4450730"/>
            <a:ext cx="1849533" cy="819091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Austenitic Grades</a:t>
            </a:r>
          </a:p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Duplex/</a:t>
            </a:r>
            <a:r>
              <a:rPr lang="en-US" altLang="zh-CN" sz="1100" kern="0" dirty="0" err="1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Superduplex</a:t>
            </a:r>
            <a:endParaRPr lang="en-US" altLang="zh-CN" sz="1100" kern="0" dirty="0">
              <a:latin typeface="Lato" panose="020B0604020202020204" charset="0"/>
              <a:ea typeface="宋体" charset="-122"/>
              <a:cs typeface="Arial" pitchFamily="34" charset="0"/>
              <a:sym typeface="Wingdings" pitchFamily="2" charset="2"/>
            </a:endParaRPr>
          </a:p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High Nickel Alloys</a:t>
            </a:r>
          </a:p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Ferritic-Martensitic </a:t>
            </a:r>
          </a:p>
        </p:txBody>
      </p:sp>
      <p:sp>
        <p:nvSpPr>
          <p:cNvPr id="110" name="Rectangle 3">
            <a:extLst>
              <a:ext uri="{FF2B5EF4-FFF2-40B4-BE49-F238E27FC236}">
                <a16:creationId xmlns:a16="http://schemas.microsoft.com/office/drawing/2014/main" id="{DCCB2C16-942A-42BF-968E-7DE60C7EE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2973" y="1467562"/>
            <a:ext cx="1848572" cy="771275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Austenitic Grades</a:t>
            </a:r>
          </a:p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Duplex/</a:t>
            </a:r>
            <a:r>
              <a:rPr lang="en-US" altLang="zh-CN" sz="1100" kern="0" dirty="0" err="1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Superduplex</a:t>
            </a:r>
            <a:endParaRPr lang="en-US" altLang="zh-CN" sz="1100" kern="0" dirty="0">
              <a:latin typeface="Lato" panose="020B0604020202020204" charset="0"/>
              <a:ea typeface="宋体" charset="-122"/>
              <a:cs typeface="Arial" pitchFamily="34" charset="0"/>
              <a:sym typeface="Wingdings" pitchFamily="2" charset="2"/>
            </a:endParaRPr>
          </a:p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High Nickel Alloys</a:t>
            </a:r>
          </a:p>
        </p:txBody>
      </p:sp>
      <p:sp>
        <p:nvSpPr>
          <p:cNvPr id="111" name="Rectangle 3">
            <a:extLst>
              <a:ext uri="{FF2B5EF4-FFF2-40B4-BE49-F238E27FC236}">
                <a16:creationId xmlns:a16="http://schemas.microsoft.com/office/drawing/2014/main" id="{4F388CC6-FA77-48EC-AD71-DAB8835BD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552" y="2478623"/>
            <a:ext cx="1827993" cy="771275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Austenitic Grades</a:t>
            </a:r>
          </a:p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Duplex/</a:t>
            </a:r>
            <a:r>
              <a:rPr lang="en-US" altLang="zh-CN" sz="1100" kern="0" dirty="0" err="1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Superduplex</a:t>
            </a:r>
            <a:endParaRPr lang="en-US" altLang="zh-CN" sz="1100" kern="0" dirty="0">
              <a:latin typeface="Lato" panose="020B0604020202020204" charset="0"/>
              <a:ea typeface="宋体" charset="-122"/>
              <a:cs typeface="Arial" pitchFamily="34" charset="0"/>
              <a:sym typeface="Wingdings" pitchFamily="2" charset="2"/>
            </a:endParaRPr>
          </a:p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High Nickel Alloys</a:t>
            </a:r>
            <a:endParaRPr lang="en-US" altLang="zh-CN" sz="975" kern="0" dirty="0">
              <a:latin typeface="Lato" panose="020B0604020202020204" charset="0"/>
              <a:ea typeface="宋体" charset="-122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2" name="Rectangle 3">
            <a:extLst>
              <a:ext uri="{FF2B5EF4-FFF2-40B4-BE49-F238E27FC236}">
                <a16:creationId xmlns:a16="http://schemas.microsoft.com/office/drawing/2014/main" id="{7D359A0C-C25D-4F8F-BD92-78E0C4433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036" y="3501138"/>
            <a:ext cx="1831510" cy="771275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Austenitic /Duplex/</a:t>
            </a:r>
            <a:r>
              <a:rPr lang="en-US" altLang="zh-CN" sz="1100" kern="0" dirty="0" err="1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Superduplex</a:t>
            </a: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/High Nickel Alloys / Tool Steels /  </a:t>
            </a:r>
            <a:r>
              <a:rPr lang="en-US" altLang="zh-CN" sz="1100" kern="0" dirty="0" err="1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Ti</a:t>
            </a: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 &amp; Al Alloys</a:t>
            </a:r>
          </a:p>
        </p:txBody>
      </p:sp>
      <p:sp>
        <p:nvSpPr>
          <p:cNvPr id="114" name="Rectángulo 113">
            <a:extLst>
              <a:ext uri="{FF2B5EF4-FFF2-40B4-BE49-F238E27FC236}">
                <a16:creationId xmlns:a16="http://schemas.microsoft.com/office/drawing/2014/main" id="{DF929650-72C7-4A40-96CE-1861C7DA3412}"/>
              </a:ext>
            </a:extLst>
          </p:cNvPr>
          <p:cNvSpPr/>
          <p:nvPr/>
        </p:nvSpPr>
        <p:spPr>
          <a:xfrm>
            <a:off x="8088529" y="1159785"/>
            <a:ext cx="9907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400" b="1" kern="0" dirty="0">
                <a:solidFill>
                  <a:srgbClr val="283565"/>
                </a:solidFill>
                <a:latin typeface="Lato" panose="020B0604020202020204" charset="0"/>
              </a:rPr>
              <a:t>GRADES</a:t>
            </a:r>
          </a:p>
        </p:txBody>
      </p: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EECD142F-E505-4180-A618-A23F46E42C06}"/>
              </a:ext>
            </a:extLst>
          </p:cNvPr>
          <p:cNvSpPr/>
          <p:nvPr/>
        </p:nvSpPr>
        <p:spPr>
          <a:xfrm>
            <a:off x="5911468" y="1179982"/>
            <a:ext cx="1764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400" b="1" kern="0" dirty="0">
                <a:solidFill>
                  <a:srgbClr val="283565"/>
                </a:solidFill>
                <a:latin typeface="Lato" panose="020B0604020202020204" charset="0"/>
              </a:rPr>
              <a:t>PROCESS</a:t>
            </a:r>
          </a:p>
        </p:txBody>
      </p: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73021F2A-D86D-4803-96C3-966C60962765}"/>
              </a:ext>
            </a:extLst>
          </p:cNvPr>
          <p:cNvSpPr/>
          <p:nvPr/>
        </p:nvSpPr>
        <p:spPr>
          <a:xfrm>
            <a:off x="2605688" y="1160828"/>
            <a:ext cx="22705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400" b="1" kern="0" dirty="0">
                <a:solidFill>
                  <a:srgbClr val="283565"/>
                </a:solidFill>
                <a:latin typeface="Lato" panose="020B0604020202020204" charset="0"/>
              </a:rPr>
              <a:t>SERVICES/PRODUCTS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15201EB5-CB68-4CDC-8AEF-8E6517A5029E}"/>
              </a:ext>
            </a:extLst>
          </p:cNvPr>
          <p:cNvSpPr/>
          <p:nvPr/>
        </p:nvSpPr>
        <p:spPr>
          <a:xfrm>
            <a:off x="10248523" y="1159360"/>
            <a:ext cx="689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400" b="1" kern="0" dirty="0">
                <a:solidFill>
                  <a:srgbClr val="283565"/>
                </a:solidFill>
                <a:latin typeface="Lato" panose="020B0604020202020204" charset="0"/>
              </a:rPr>
              <a:t>MILLS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B491690-C93E-469E-9905-2F11F3ADE9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087" y="4605178"/>
            <a:ext cx="943011" cy="47887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F2E3A22-5171-40C2-A217-99C152E687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564" y="1527882"/>
            <a:ext cx="543414" cy="2865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7534800-8F0C-43B1-B57F-B8115CD1126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951" y="1513546"/>
            <a:ext cx="522411" cy="30589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B210D97-D628-405D-A764-BBDFF0F50CE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340" y="1882224"/>
            <a:ext cx="569393" cy="294187"/>
          </a:xfrm>
          <a:prstGeom prst="rect">
            <a:avLst/>
          </a:prstGeom>
        </p:spPr>
      </p:pic>
      <p:pic>
        <p:nvPicPr>
          <p:cNvPr id="9218" name="Picture 2" descr="About us - Tubacex Durant">
            <a:extLst>
              <a:ext uri="{FF2B5EF4-FFF2-40B4-BE49-F238E27FC236}">
                <a16:creationId xmlns:a16="http://schemas.microsoft.com/office/drawing/2014/main" id="{081D36F6-7572-4CA4-82A2-C926AAB92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3753" y="-289039"/>
            <a:ext cx="6892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ompañías del grupo - Tubacex">
            <a:extLst>
              <a:ext uri="{FF2B5EF4-FFF2-40B4-BE49-F238E27FC236}">
                <a16:creationId xmlns:a16="http://schemas.microsoft.com/office/drawing/2014/main" id="{8976D513-2605-49BE-AA88-02BEFB2C2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31" t="13919" r="13223" b="15709"/>
          <a:stretch/>
        </p:blipFill>
        <p:spPr bwMode="auto">
          <a:xfrm>
            <a:off x="10226398" y="3674079"/>
            <a:ext cx="859757" cy="43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UBACEX TAYLOR ACCESORIOS - Tubacex">
            <a:extLst>
              <a:ext uri="{FF2B5EF4-FFF2-40B4-BE49-F238E27FC236}">
                <a16:creationId xmlns:a16="http://schemas.microsoft.com/office/drawing/2014/main" id="{CB5F8037-F0B8-4141-9D6D-C1803CEDE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66691" y="2743188"/>
            <a:ext cx="551465" cy="2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ectangle 3">
            <a:extLst>
              <a:ext uri="{FF2B5EF4-FFF2-40B4-BE49-F238E27FC236}">
                <a16:creationId xmlns:a16="http://schemas.microsoft.com/office/drawing/2014/main" id="{960A4F14-CCDF-4192-9B78-DEC8DE593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25" y="5447565"/>
            <a:ext cx="1491003" cy="771275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0249" algn="ctr" eaLnBrk="0" hangingPunct="0">
              <a:spcBef>
                <a:spcPts val="450"/>
              </a:spcBef>
              <a:buClr>
                <a:srgbClr val="C00000"/>
              </a:buClr>
              <a:defRPr/>
            </a:pPr>
            <a:r>
              <a:rPr lang="en-US" altLang="zh-CN" sz="16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Services</a:t>
            </a: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5971332F-6FAD-4A13-98E4-71141F97BFFD}"/>
              </a:ext>
            </a:extLst>
          </p:cNvPr>
          <p:cNvSpPr/>
          <p:nvPr/>
        </p:nvSpPr>
        <p:spPr>
          <a:xfrm>
            <a:off x="2055130" y="5505268"/>
            <a:ext cx="3100845" cy="7712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731" kern="0">
              <a:solidFill>
                <a:sysClr val="windowText" lastClr="000000"/>
              </a:solidFill>
              <a:latin typeface="Lato" panose="020B0604020202020204" charset="0"/>
            </a:endParaRPr>
          </a:p>
        </p:txBody>
      </p:sp>
      <p:sp>
        <p:nvSpPr>
          <p:cNvPr id="122" name="Rectangle 3">
            <a:extLst>
              <a:ext uri="{FF2B5EF4-FFF2-40B4-BE49-F238E27FC236}">
                <a16:creationId xmlns:a16="http://schemas.microsoft.com/office/drawing/2014/main" id="{24A55D69-23BC-4FA3-AE93-811FE8D53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344" y="5483716"/>
            <a:ext cx="1735223" cy="771275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Clr>
                <a:srgbClr val="C00000"/>
              </a:buClr>
              <a:defRPr/>
            </a:pP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Package Compiler</a:t>
            </a:r>
          </a:p>
          <a:p>
            <a:pPr algn="ctr" eaLnBrk="0" hangingPunct="0">
              <a:buClr>
                <a:srgbClr val="C00000"/>
              </a:buClr>
              <a:defRPr/>
            </a:pP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Trading</a:t>
            </a:r>
          </a:p>
          <a:p>
            <a:pPr algn="ctr" eaLnBrk="0" hangingPunct="0">
              <a:buClr>
                <a:srgbClr val="C00000"/>
              </a:buClr>
              <a:defRPr/>
            </a:pPr>
            <a:r>
              <a:rPr lang="en-US" altLang="zh-CN" sz="1100" kern="0" dirty="0">
                <a:latin typeface="Lato" panose="020B0604020202020204" charset="0"/>
                <a:ea typeface="宋体" charset="-122"/>
                <a:cs typeface="Arial" pitchFamily="34" charset="0"/>
                <a:sym typeface="Wingdings" pitchFamily="2" charset="2"/>
              </a:rPr>
              <a:t>Fabrication</a:t>
            </a:r>
            <a:endParaRPr lang="en-US" altLang="zh-CN" sz="1050" kern="0" dirty="0">
              <a:latin typeface="Lato" panose="020B0604020202020204" charset="0"/>
              <a:ea typeface="宋体" charset="-122"/>
              <a:cs typeface="Arial" pitchFamily="34" charset="0"/>
              <a:sym typeface="Wingdings" pitchFamily="2" charset="2"/>
            </a:endParaRPr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7CB16CB1-4CAB-4D70-B0D1-46DEC60E9098}"/>
              </a:ext>
            </a:extLst>
          </p:cNvPr>
          <p:cNvSpPr/>
          <p:nvPr/>
        </p:nvSpPr>
        <p:spPr>
          <a:xfrm>
            <a:off x="2039609" y="5866191"/>
            <a:ext cx="785959" cy="42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8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Strategically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located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Serv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.  Centers </a:t>
            </a:r>
          </a:p>
        </p:txBody>
      </p:sp>
      <p:sp>
        <p:nvSpPr>
          <p:cNvPr id="127" name="Rectángulo 126">
            <a:extLst>
              <a:ext uri="{FF2B5EF4-FFF2-40B4-BE49-F238E27FC236}">
                <a16:creationId xmlns:a16="http://schemas.microsoft.com/office/drawing/2014/main" id="{97F89FC6-33DA-4816-AA6D-BF7DD2FAEDEB}"/>
              </a:ext>
            </a:extLst>
          </p:cNvPr>
          <p:cNvSpPr/>
          <p:nvPr/>
        </p:nvSpPr>
        <p:spPr>
          <a:xfrm>
            <a:off x="2777304" y="5850004"/>
            <a:ext cx="1047441" cy="42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Stock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of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65M€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of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Seamless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Stainless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Pipes and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Tubes</a:t>
            </a:r>
            <a:endParaRPr lang="es-ES" sz="731" i="1" kern="0" dirty="0">
              <a:solidFill>
                <a:schemeClr val="bg1">
                  <a:lumMod val="50000"/>
                </a:schemeClr>
              </a:solidFill>
              <a:latin typeface="Lato" panose="020B0604020202020204" charset="0"/>
            </a:endParaRPr>
          </a:p>
        </p:txBody>
      </p:sp>
      <p:sp>
        <p:nvSpPr>
          <p:cNvPr id="128" name="Rectángulo 127">
            <a:extLst>
              <a:ext uri="{FF2B5EF4-FFF2-40B4-BE49-F238E27FC236}">
                <a16:creationId xmlns:a16="http://schemas.microsoft.com/office/drawing/2014/main" id="{8FAC950F-8990-43B2-A5D8-A894E0C824DB}"/>
              </a:ext>
            </a:extLst>
          </p:cNvPr>
          <p:cNvSpPr/>
          <p:nvPr/>
        </p:nvSpPr>
        <p:spPr>
          <a:xfrm>
            <a:off x="4445889" y="5919566"/>
            <a:ext cx="761913" cy="317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Ceramic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Coatings</a:t>
            </a:r>
            <a:endParaRPr lang="es-ES" sz="731" i="1" kern="0" dirty="0">
              <a:solidFill>
                <a:schemeClr val="bg1">
                  <a:lumMod val="50000"/>
                </a:schemeClr>
              </a:solidFill>
              <a:latin typeface="Lato" panose="020B0604020202020204" charset="0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E988AFEA-F42C-4B1F-B0A8-A5B1CEBC09B6}"/>
              </a:ext>
            </a:extLst>
          </p:cNvPr>
          <p:cNvGrpSpPr/>
          <p:nvPr/>
        </p:nvGrpSpPr>
        <p:grpSpPr>
          <a:xfrm>
            <a:off x="2319967" y="5592103"/>
            <a:ext cx="296649" cy="311511"/>
            <a:chOff x="10580093" y="3155542"/>
            <a:chExt cx="365106" cy="383397"/>
          </a:xfrm>
        </p:grpSpPr>
        <p:sp>
          <p:nvSpPr>
            <p:cNvPr id="133" name="Oval 11">
              <a:extLst>
                <a:ext uri="{FF2B5EF4-FFF2-40B4-BE49-F238E27FC236}">
                  <a16:creationId xmlns:a16="http://schemas.microsoft.com/office/drawing/2014/main" id="{EEBC2900-8057-4F22-83DA-86C2C07C52A3}"/>
                </a:ext>
              </a:extLst>
            </p:cNvPr>
            <p:cNvSpPr/>
            <p:nvPr/>
          </p:nvSpPr>
          <p:spPr>
            <a:xfrm>
              <a:off x="10580093" y="3155542"/>
              <a:ext cx="365106" cy="3333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26789" tIns="26789" rIns="26789" bIns="26789" spcCol="38100" anchor="ctr">
              <a:spAutoFit/>
            </a:bodyPr>
            <a:lstStyle/>
            <a:p>
              <a:pPr latinLnBrk="1">
                <a:defRPr/>
              </a:pPr>
              <a:endParaRPr lang="en-US" sz="900" kern="0" dirty="0">
                <a:solidFill>
                  <a:srgbClr val="FFFFFF"/>
                </a:solidFill>
              </a:endParaRPr>
            </a:p>
          </p:txBody>
        </p:sp>
        <p:sp>
          <p:nvSpPr>
            <p:cNvPr id="135" name="Oval 11">
              <a:extLst>
                <a:ext uri="{FF2B5EF4-FFF2-40B4-BE49-F238E27FC236}">
                  <a16:creationId xmlns:a16="http://schemas.microsoft.com/office/drawing/2014/main" id="{CB1E161C-0BB9-44D0-823F-49760D1C5A58}"/>
                </a:ext>
              </a:extLst>
            </p:cNvPr>
            <p:cNvSpPr/>
            <p:nvPr/>
          </p:nvSpPr>
          <p:spPr>
            <a:xfrm>
              <a:off x="10685389" y="3205607"/>
              <a:ext cx="66629" cy="333332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26789" tIns="26789" rIns="26789" bIns="26789" spcCol="38100" anchor="ctr">
              <a:spAutoFit/>
            </a:bodyPr>
            <a:lstStyle/>
            <a:p>
              <a:pPr latinLnBrk="1">
                <a:defRPr/>
              </a:pPr>
              <a:endParaRPr lang="en-US" sz="900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38" name="Oval 11">
            <a:extLst>
              <a:ext uri="{FF2B5EF4-FFF2-40B4-BE49-F238E27FC236}">
                <a16:creationId xmlns:a16="http://schemas.microsoft.com/office/drawing/2014/main" id="{44ADFA27-B047-4FCB-8048-05F2D7D8DEEA}"/>
              </a:ext>
            </a:extLst>
          </p:cNvPr>
          <p:cNvSpPr/>
          <p:nvPr/>
        </p:nvSpPr>
        <p:spPr>
          <a:xfrm>
            <a:off x="3223866" y="5588722"/>
            <a:ext cx="296649" cy="2708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26789" tIns="26789" rIns="26789" bIns="26789" spcCol="38100" anchor="ctr">
            <a:spAutoFit/>
          </a:bodyPr>
          <a:lstStyle/>
          <a:p>
            <a:pPr latinLnBrk="1">
              <a:defRPr/>
            </a:pPr>
            <a:endParaRPr lang="en-US" sz="900" kern="0">
              <a:solidFill>
                <a:srgbClr val="FFFFFF"/>
              </a:solidFill>
            </a:endParaRPr>
          </a:p>
        </p:txBody>
      </p:sp>
      <p:sp>
        <p:nvSpPr>
          <p:cNvPr id="139" name="Oval 11">
            <a:extLst>
              <a:ext uri="{FF2B5EF4-FFF2-40B4-BE49-F238E27FC236}">
                <a16:creationId xmlns:a16="http://schemas.microsoft.com/office/drawing/2014/main" id="{E101661F-1B49-46C2-801B-978739DD4343}"/>
              </a:ext>
            </a:extLst>
          </p:cNvPr>
          <p:cNvSpPr/>
          <p:nvPr/>
        </p:nvSpPr>
        <p:spPr>
          <a:xfrm>
            <a:off x="4686459" y="5588722"/>
            <a:ext cx="296649" cy="2708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26789" tIns="26789" rIns="26789" bIns="26789" spcCol="38100" anchor="ctr">
            <a:spAutoFit/>
          </a:bodyPr>
          <a:lstStyle/>
          <a:p>
            <a:pPr latinLnBrk="1">
              <a:defRPr/>
            </a:pPr>
            <a:endParaRPr lang="en-US" sz="900" kern="0">
              <a:solidFill>
                <a:srgbClr val="FFFFFF"/>
              </a:solidFill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08E0509C-92ED-4371-AF90-8F6FDFCE71B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05" y="5652053"/>
            <a:ext cx="697447" cy="370073"/>
          </a:xfrm>
          <a:prstGeom prst="rect">
            <a:avLst/>
          </a:prstGeom>
        </p:spPr>
      </p:pic>
      <p:sp>
        <p:nvSpPr>
          <p:cNvPr id="140" name="Oval 11">
            <a:extLst>
              <a:ext uri="{FF2B5EF4-FFF2-40B4-BE49-F238E27FC236}">
                <a16:creationId xmlns:a16="http://schemas.microsoft.com/office/drawing/2014/main" id="{7726E022-D006-4466-BB5D-3A85CF91708A}"/>
              </a:ext>
            </a:extLst>
          </p:cNvPr>
          <p:cNvSpPr/>
          <p:nvPr/>
        </p:nvSpPr>
        <p:spPr>
          <a:xfrm>
            <a:off x="3988075" y="5589633"/>
            <a:ext cx="296649" cy="2708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26789" tIns="26789" rIns="26789" bIns="26789" spcCol="38100" anchor="ctr">
            <a:spAutoFit/>
          </a:bodyPr>
          <a:lstStyle/>
          <a:p>
            <a:pPr latinLnBrk="1">
              <a:defRPr/>
            </a:pPr>
            <a:endParaRPr lang="en-US" sz="900" kern="0">
              <a:solidFill>
                <a:srgbClr val="FFFFFF"/>
              </a:solidFill>
            </a:endParaRPr>
          </a:p>
        </p:txBody>
      </p:sp>
      <p:sp>
        <p:nvSpPr>
          <p:cNvPr id="144" name="Oval 11">
            <a:extLst>
              <a:ext uri="{FF2B5EF4-FFF2-40B4-BE49-F238E27FC236}">
                <a16:creationId xmlns:a16="http://schemas.microsoft.com/office/drawing/2014/main" id="{CA2A8615-BFA6-49D7-BC2F-D53F1E349903}"/>
              </a:ext>
            </a:extLst>
          </p:cNvPr>
          <p:cNvSpPr/>
          <p:nvPr/>
        </p:nvSpPr>
        <p:spPr>
          <a:xfrm>
            <a:off x="2405520" y="5560268"/>
            <a:ext cx="54136" cy="270833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26789" tIns="26789" rIns="26789" bIns="26789" spcCol="38100" anchor="ctr">
            <a:spAutoFit/>
          </a:bodyPr>
          <a:lstStyle/>
          <a:p>
            <a:pPr latinLnBrk="1">
              <a:defRPr/>
            </a:pPr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145" name="Oval 11">
            <a:extLst>
              <a:ext uri="{FF2B5EF4-FFF2-40B4-BE49-F238E27FC236}">
                <a16:creationId xmlns:a16="http://schemas.microsoft.com/office/drawing/2014/main" id="{35132BB0-6E0B-4336-A91E-97CB88737420}"/>
              </a:ext>
            </a:extLst>
          </p:cNvPr>
          <p:cNvSpPr/>
          <p:nvPr/>
        </p:nvSpPr>
        <p:spPr>
          <a:xfrm>
            <a:off x="2482239" y="5560268"/>
            <a:ext cx="54136" cy="270833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26789" tIns="26789" rIns="26789" bIns="26789" spcCol="38100" anchor="ctr">
            <a:spAutoFit/>
          </a:bodyPr>
          <a:lstStyle/>
          <a:p>
            <a:pPr latinLnBrk="1">
              <a:defRPr/>
            </a:pPr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146" name="Oval 11">
            <a:extLst>
              <a:ext uri="{FF2B5EF4-FFF2-40B4-BE49-F238E27FC236}">
                <a16:creationId xmlns:a16="http://schemas.microsoft.com/office/drawing/2014/main" id="{34B573F7-9916-4C3D-828D-738FF41FA13C}"/>
              </a:ext>
            </a:extLst>
          </p:cNvPr>
          <p:cNvSpPr/>
          <p:nvPr/>
        </p:nvSpPr>
        <p:spPr>
          <a:xfrm>
            <a:off x="2483032" y="5632736"/>
            <a:ext cx="54136" cy="270833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26789" tIns="26789" rIns="26789" bIns="26789" spcCol="38100" anchor="ctr">
            <a:spAutoFit/>
          </a:bodyPr>
          <a:lstStyle/>
          <a:p>
            <a:pPr latinLnBrk="1">
              <a:defRPr/>
            </a:pPr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147" name="Freeform 64">
            <a:extLst>
              <a:ext uri="{FF2B5EF4-FFF2-40B4-BE49-F238E27FC236}">
                <a16:creationId xmlns:a16="http://schemas.microsoft.com/office/drawing/2014/main" id="{C21D2114-E3E2-4DEA-8F53-D04264947AD1}"/>
              </a:ext>
            </a:extLst>
          </p:cNvPr>
          <p:cNvSpPr>
            <a:spLocks noEditPoints="1"/>
          </p:cNvSpPr>
          <p:nvPr/>
        </p:nvSpPr>
        <p:spPr bwMode="auto">
          <a:xfrm>
            <a:off x="3277604" y="5626930"/>
            <a:ext cx="199279" cy="190394"/>
          </a:xfrm>
          <a:custGeom>
            <a:avLst/>
            <a:gdLst>
              <a:gd name="T0" fmla="*/ 84 w 119"/>
              <a:gd name="T1" fmla="*/ 19 h 124"/>
              <a:gd name="T2" fmla="*/ 84 w 119"/>
              <a:gd name="T3" fmla="*/ 17 h 124"/>
              <a:gd name="T4" fmla="*/ 84 w 119"/>
              <a:gd name="T5" fmla="*/ 12 h 124"/>
              <a:gd name="T6" fmla="*/ 82 w 119"/>
              <a:gd name="T7" fmla="*/ 12 h 124"/>
              <a:gd name="T8" fmla="*/ 79 w 119"/>
              <a:gd name="T9" fmla="*/ 12 h 124"/>
              <a:gd name="T10" fmla="*/ 79 w 119"/>
              <a:gd name="T11" fmla="*/ 16 h 124"/>
              <a:gd name="T12" fmla="*/ 81 w 119"/>
              <a:gd name="T13" fmla="*/ 20 h 124"/>
              <a:gd name="T14" fmla="*/ 87 w 119"/>
              <a:gd name="T15" fmla="*/ 25 h 124"/>
              <a:gd name="T16" fmla="*/ 93 w 119"/>
              <a:gd name="T17" fmla="*/ 28 h 124"/>
              <a:gd name="T18" fmla="*/ 96 w 119"/>
              <a:gd name="T19" fmla="*/ 33 h 124"/>
              <a:gd name="T20" fmla="*/ 98 w 119"/>
              <a:gd name="T21" fmla="*/ 40 h 124"/>
              <a:gd name="T22" fmla="*/ 94 w 119"/>
              <a:gd name="T23" fmla="*/ 50 h 124"/>
              <a:gd name="T24" fmla="*/ 91 w 119"/>
              <a:gd name="T25" fmla="*/ 53 h 124"/>
              <a:gd name="T26" fmla="*/ 70 w 119"/>
              <a:gd name="T27" fmla="*/ 50 h 124"/>
              <a:gd name="T28" fmla="*/ 67 w 119"/>
              <a:gd name="T29" fmla="*/ 45 h 124"/>
              <a:gd name="T30" fmla="*/ 67 w 119"/>
              <a:gd name="T31" fmla="*/ 37 h 124"/>
              <a:gd name="T32" fmla="*/ 79 w 119"/>
              <a:gd name="T33" fmla="*/ 40 h 124"/>
              <a:gd name="T34" fmla="*/ 79 w 119"/>
              <a:gd name="T35" fmla="*/ 47 h 124"/>
              <a:gd name="T36" fmla="*/ 81 w 119"/>
              <a:gd name="T37" fmla="*/ 48 h 124"/>
              <a:gd name="T38" fmla="*/ 84 w 119"/>
              <a:gd name="T39" fmla="*/ 47 h 124"/>
              <a:gd name="T40" fmla="*/ 84 w 119"/>
              <a:gd name="T41" fmla="*/ 43 h 124"/>
              <a:gd name="T42" fmla="*/ 84 w 119"/>
              <a:gd name="T43" fmla="*/ 37 h 124"/>
              <a:gd name="T44" fmla="*/ 79 w 119"/>
              <a:gd name="T45" fmla="*/ 34 h 124"/>
              <a:gd name="T46" fmla="*/ 71 w 119"/>
              <a:gd name="T47" fmla="*/ 30 h 124"/>
              <a:gd name="T48" fmla="*/ 68 w 119"/>
              <a:gd name="T49" fmla="*/ 25 h 124"/>
              <a:gd name="T50" fmla="*/ 67 w 119"/>
              <a:gd name="T51" fmla="*/ 17 h 124"/>
              <a:gd name="T52" fmla="*/ 67 w 119"/>
              <a:gd name="T53" fmla="*/ 12 h 124"/>
              <a:gd name="T54" fmla="*/ 70 w 119"/>
              <a:gd name="T55" fmla="*/ 8 h 124"/>
              <a:gd name="T56" fmla="*/ 79 w 119"/>
              <a:gd name="T57" fmla="*/ 5 h 124"/>
              <a:gd name="T58" fmla="*/ 85 w 119"/>
              <a:gd name="T59" fmla="*/ 0 h 124"/>
              <a:gd name="T60" fmla="*/ 85 w 119"/>
              <a:gd name="T61" fmla="*/ 5 h 124"/>
              <a:gd name="T62" fmla="*/ 93 w 119"/>
              <a:gd name="T63" fmla="*/ 8 h 124"/>
              <a:gd name="T64" fmla="*/ 96 w 119"/>
              <a:gd name="T65" fmla="*/ 12 h 124"/>
              <a:gd name="T66" fmla="*/ 96 w 119"/>
              <a:gd name="T67" fmla="*/ 17 h 124"/>
              <a:gd name="T68" fmla="*/ 96 w 119"/>
              <a:gd name="T69" fmla="*/ 19 h 124"/>
              <a:gd name="T70" fmla="*/ 23 w 119"/>
              <a:gd name="T71" fmla="*/ 124 h 124"/>
              <a:gd name="T72" fmla="*/ 40 w 119"/>
              <a:gd name="T73" fmla="*/ 105 h 124"/>
              <a:gd name="T74" fmla="*/ 45 w 119"/>
              <a:gd name="T75" fmla="*/ 98 h 124"/>
              <a:gd name="T76" fmla="*/ 84 w 119"/>
              <a:gd name="T77" fmla="*/ 98 h 124"/>
              <a:gd name="T78" fmla="*/ 91 w 119"/>
              <a:gd name="T79" fmla="*/ 93 h 124"/>
              <a:gd name="T80" fmla="*/ 115 w 119"/>
              <a:gd name="T81" fmla="*/ 74 h 124"/>
              <a:gd name="T82" fmla="*/ 119 w 119"/>
              <a:gd name="T83" fmla="*/ 70 h 124"/>
              <a:gd name="T84" fmla="*/ 119 w 119"/>
              <a:gd name="T85" fmla="*/ 67 h 124"/>
              <a:gd name="T86" fmla="*/ 115 w 119"/>
              <a:gd name="T87" fmla="*/ 64 h 124"/>
              <a:gd name="T88" fmla="*/ 105 w 119"/>
              <a:gd name="T89" fmla="*/ 68 h 124"/>
              <a:gd name="T90" fmla="*/ 88 w 119"/>
              <a:gd name="T91" fmla="*/ 76 h 124"/>
              <a:gd name="T92" fmla="*/ 79 w 119"/>
              <a:gd name="T93" fmla="*/ 78 h 124"/>
              <a:gd name="T94" fmla="*/ 67 w 119"/>
              <a:gd name="T95" fmla="*/ 73 h 124"/>
              <a:gd name="T96" fmla="*/ 64 w 119"/>
              <a:gd name="T97" fmla="*/ 68 h 124"/>
              <a:gd name="T98" fmla="*/ 90 w 119"/>
              <a:gd name="T99" fmla="*/ 67 h 124"/>
              <a:gd name="T100" fmla="*/ 93 w 119"/>
              <a:gd name="T101" fmla="*/ 65 h 124"/>
              <a:gd name="T102" fmla="*/ 93 w 119"/>
              <a:gd name="T103" fmla="*/ 59 h 124"/>
              <a:gd name="T104" fmla="*/ 91 w 119"/>
              <a:gd name="T105" fmla="*/ 57 h 124"/>
              <a:gd name="T106" fmla="*/ 60 w 119"/>
              <a:gd name="T107" fmla="*/ 54 h 124"/>
              <a:gd name="T108" fmla="*/ 45 w 119"/>
              <a:gd name="T109" fmla="*/ 56 h 124"/>
              <a:gd name="T110" fmla="*/ 34 w 119"/>
              <a:gd name="T111" fmla="*/ 65 h 124"/>
              <a:gd name="T112" fmla="*/ 23 w 119"/>
              <a:gd name="T113" fmla="*/ 73 h 124"/>
              <a:gd name="T114" fmla="*/ 0 w 119"/>
              <a:gd name="T115" fmla="*/ 7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9" h="124">
                <a:moveTo>
                  <a:pt x="96" y="19"/>
                </a:moveTo>
                <a:lnTo>
                  <a:pt x="84" y="19"/>
                </a:lnTo>
                <a:lnTo>
                  <a:pt x="84" y="17"/>
                </a:lnTo>
                <a:lnTo>
                  <a:pt x="84" y="17"/>
                </a:lnTo>
                <a:lnTo>
                  <a:pt x="84" y="12"/>
                </a:lnTo>
                <a:lnTo>
                  <a:pt x="84" y="12"/>
                </a:lnTo>
                <a:lnTo>
                  <a:pt x="82" y="12"/>
                </a:lnTo>
                <a:lnTo>
                  <a:pt x="82" y="12"/>
                </a:lnTo>
                <a:lnTo>
                  <a:pt x="79" y="12"/>
                </a:lnTo>
                <a:lnTo>
                  <a:pt x="79" y="12"/>
                </a:lnTo>
                <a:lnTo>
                  <a:pt x="79" y="16"/>
                </a:lnTo>
                <a:lnTo>
                  <a:pt x="79" y="16"/>
                </a:lnTo>
                <a:lnTo>
                  <a:pt x="81" y="20"/>
                </a:lnTo>
                <a:lnTo>
                  <a:pt x="81" y="20"/>
                </a:lnTo>
                <a:lnTo>
                  <a:pt x="87" y="25"/>
                </a:lnTo>
                <a:lnTo>
                  <a:pt x="87" y="25"/>
                </a:lnTo>
                <a:lnTo>
                  <a:pt x="93" y="28"/>
                </a:lnTo>
                <a:lnTo>
                  <a:pt x="93" y="28"/>
                </a:lnTo>
                <a:lnTo>
                  <a:pt x="96" y="33"/>
                </a:lnTo>
                <a:lnTo>
                  <a:pt x="96" y="33"/>
                </a:lnTo>
                <a:lnTo>
                  <a:pt x="98" y="40"/>
                </a:lnTo>
                <a:lnTo>
                  <a:pt x="98" y="40"/>
                </a:lnTo>
                <a:lnTo>
                  <a:pt x="96" y="45"/>
                </a:lnTo>
                <a:lnTo>
                  <a:pt x="94" y="50"/>
                </a:lnTo>
                <a:lnTo>
                  <a:pt x="94" y="50"/>
                </a:lnTo>
                <a:lnTo>
                  <a:pt x="91" y="53"/>
                </a:lnTo>
                <a:lnTo>
                  <a:pt x="91" y="53"/>
                </a:lnTo>
                <a:lnTo>
                  <a:pt x="70" y="50"/>
                </a:lnTo>
                <a:lnTo>
                  <a:pt x="70" y="50"/>
                </a:lnTo>
                <a:lnTo>
                  <a:pt x="67" y="45"/>
                </a:lnTo>
                <a:lnTo>
                  <a:pt x="67" y="39"/>
                </a:lnTo>
                <a:lnTo>
                  <a:pt x="67" y="37"/>
                </a:lnTo>
                <a:lnTo>
                  <a:pt x="79" y="37"/>
                </a:lnTo>
                <a:lnTo>
                  <a:pt x="79" y="40"/>
                </a:lnTo>
                <a:lnTo>
                  <a:pt x="79" y="40"/>
                </a:lnTo>
                <a:lnTo>
                  <a:pt x="79" y="47"/>
                </a:lnTo>
                <a:lnTo>
                  <a:pt x="79" y="47"/>
                </a:lnTo>
                <a:lnTo>
                  <a:pt x="81" y="48"/>
                </a:lnTo>
                <a:lnTo>
                  <a:pt x="81" y="48"/>
                </a:lnTo>
                <a:lnTo>
                  <a:pt x="84" y="47"/>
                </a:lnTo>
                <a:lnTo>
                  <a:pt x="84" y="47"/>
                </a:lnTo>
                <a:lnTo>
                  <a:pt x="84" y="43"/>
                </a:lnTo>
                <a:lnTo>
                  <a:pt x="84" y="43"/>
                </a:lnTo>
                <a:lnTo>
                  <a:pt x="84" y="37"/>
                </a:lnTo>
                <a:lnTo>
                  <a:pt x="84" y="37"/>
                </a:lnTo>
                <a:lnTo>
                  <a:pt x="79" y="34"/>
                </a:lnTo>
                <a:lnTo>
                  <a:pt x="79" y="34"/>
                </a:lnTo>
                <a:lnTo>
                  <a:pt x="71" y="30"/>
                </a:lnTo>
                <a:lnTo>
                  <a:pt x="71" y="30"/>
                </a:lnTo>
                <a:lnTo>
                  <a:pt x="68" y="25"/>
                </a:lnTo>
                <a:lnTo>
                  <a:pt x="68" y="25"/>
                </a:lnTo>
                <a:lnTo>
                  <a:pt x="67" y="17"/>
                </a:lnTo>
                <a:lnTo>
                  <a:pt x="67" y="17"/>
                </a:lnTo>
                <a:lnTo>
                  <a:pt x="67" y="12"/>
                </a:lnTo>
                <a:lnTo>
                  <a:pt x="70" y="8"/>
                </a:lnTo>
                <a:lnTo>
                  <a:pt x="70" y="8"/>
                </a:lnTo>
                <a:lnTo>
                  <a:pt x="73" y="6"/>
                </a:lnTo>
                <a:lnTo>
                  <a:pt x="79" y="5"/>
                </a:lnTo>
                <a:lnTo>
                  <a:pt x="79" y="0"/>
                </a:lnTo>
                <a:lnTo>
                  <a:pt x="85" y="0"/>
                </a:lnTo>
                <a:lnTo>
                  <a:pt x="85" y="5"/>
                </a:lnTo>
                <a:lnTo>
                  <a:pt x="85" y="5"/>
                </a:lnTo>
                <a:lnTo>
                  <a:pt x="90" y="6"/>
                </a:lnTo>
                <a:lnTo>
                  <a:pt x="93" y="8"/>
                </a:lnTo>
                <a:lnTo>
                  <a:pt x="93" y="8"/>
                </a:lnTo>
                <a:lnTo>
                  <a:pt x="96" y="12"/>
                </a:lnTo>
                <a:lnTo>
                  <a:pt x="96" y="17"/>
                </a:lnTo>
                <a:lnTo>
                  <a:pt x="96" y="17"/>
                </a:lnTo>
                <a:lnTo>
                  <a:pt x="96" y="19"/>
                </a:lnTo>
                <a:lnTo>
                  <a:pt x="96" y="19"/>
                </a:lnTo>
                <a:close/>
                <a:moveTo>
                  <a:pt x="0" y="78"/>
                </a:moveTo>
                <a:lnTo>
                  <a:pt x="23" y="124"/>
                </a:lnTo>
                <a:lnTo>
                  <a:pt x="45" y="113"/>
                </a:lnTo>
                <a:lnTo>
                  <a:pt x="40" y="105"/>
                </a:lnTo>
                <a:lnTo>
                  <a:pt x="45" y="98"/>
                </a:lnTo>
                <a:lnTo>
                  <a:pt x="45" y="98"/>
                </a:lnTo>
                <a:lnTo>
                  <a:pt x="67" y="98"/>
                </a:lnTo>
                <a:lnTo>
                  <a:pt x="84" y="98"/>
                </a:lnTo>
                <a:lnTo>
                  <a:pt x="84" y="98"/>
                </a:lnTo>
                <a:lnTo>
                  <a:pt x="91" y="93"/>
                </a:lnTo>
                <a:lnTo>
                  <a:pt x="104" y="84"/>
                </a:lnTo>
                <a:lnTo>
                  <a:pt x="115" y="74"/>
                </a:lnTo>
                <a:lnTo>
                  <a:pt x="118" y="71"/>
                </a:lnTo>
                <a:lnTo>
                  <a:pt x="119" y="70"/>
                </a:lnTo>
                <a:lnTo>
                  <a:pt x="119" y="70"/>
                </a:lnTo>
                <a:lnTo>
                  <a:pt x="119" y="67"/>
                </a:lnTo>
                <a:lnTo>
                  <a:pt x="118" y="65"/>
                </a:lnTo>
                <a:lnTo>
                  <a:pt x="115" y="64"/>
                </a:lnTo>
                <a:lnTo>
                  <a:pt x="115" y="64"/>
                </a:lnTo>
                <a:lnTo>
                  <a:pt x="105" y="68"/>
                </a:lnTo>
                <a:lnTo>
                  <a:pt x="98" y="73"/>
                </a:lnTo>
                <a:lnTo>
                  <a:pt x="88" y="76"/>
                </a:lnTo>
                <a:lnTo>
                  <a:pt x="88" y="76"/>
                </a:lnTo>
                <a:lnTo>
                  <a:pt x="79" y="78"/>
                </a:lnTo>
                <a:lnTo>
                  <a:pt x="73" y="76"/>
                </a:lnTo>
                <a:lnTo>
                  <a:pt x="67" y="73"/>
                </a:lnTo>
                <a:lnTo>
                  <a:pt x="64" y="68"/>
                </a:lnTo>
                <a:lnTo>
                  <a:pt x="64" y="68"/>
                </a:lnTo>
                <a:lnTo>
                  <a:pt x="74" y="67"/>
                </a:lnTo>
                <a:lnTo>
                  <a:pt x="90" y="67"/>
                </a:lnTo>
                <a:lnTo>
                  <a:pt x="90" y="67"/>
                </a:lnTo>
                <a:lnTo>
                  <a:pt x="93" y="65"/>
                </a:lnTo>
                <a:lnTo>
                  <a:pt x="93" y="62"/>
                </a:lnTo>
                <a:lnTo>
                  <a:pt x="93" y="59"/>
                </a:lnTo>
                <a:lnTo>
                  <a:pt x="91" y="57"/>
                </a:lnTo>
                <a:lnTo>
                  <a:pt x="91" y="57"/>
                </a:lnTo>
                <a:lnTo>
                  <a:pt x="76" y="54"/>
                </a:lnTo>
                <a:lnTo>
                  <a:pt x="60" y="54"/>
                </a:lnTo>
                <a:lnTo>
                  <a:pt x="53" y="54"/>
                </a:lnTo>
                <a:lnTo>
                  <a:pt x="45" y="56"/>
                </a:lnTo>
                <a:lnTo>
                  <a:pt x="39" y="60"/>
                </a:lnTo>
                <a:lnTo>
                  <a:pt x="34" y="65"/>
                </a:lnTo>
                <a:lnTo>
                  <a:pt x="34" y="65"/>
                </a:lnTo>
                <a:lnTo>
                  <a:pt x="23" y="73"/>
                </a:lnTo>
                <a:lnTo>
                  <a:pt x="20" y="67"/>
                </a:lnTo>
                <a:lnTo>
                  <a:pt x="0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300" dirty="0"/>
          </a:p>
        </p:txBody>
      </p:sp>
      <p:sp>
        <p:nvSpPr>
          <p:cNvPr id="148" name="Freeform 3050">
            <a:extLst>
              <a:ext uri="{FF2B5EF4-FFF2-40B4-BE49-F238E27FC236}">
                <a16:creationId xmlns:a16="http://schemas.microsoft.com/office/drawing/2014/main" id="{016BEB15-B8EF-490D-BA80-58BB647361C6}"/>
              </a:ext>
            </a:extLst>
          </p:cNvPr>
          <p:cNvSpPr>
            <a:spLocks noEditPoints="1"/>
          </p:cNvSpPr>
          <p:nvPr/>
        </p:nvSpPr>
        <p:spPr bwMode="auto">
          <a:xfrm>
            <a:off x="4031580" y="5628514"/>
            <a:ext cx="213540" cy="189488"/>
          </a:xfrm>
          <a:custGeom>
            <a:avLst/>
            <a:gdLst/>
            <a:ahLst/>
            <a:cxnLst>
              <a:cxn ang="0">
                <a:pos x="559" y="237"/>
              </a:cxn>
              <a:cxn ang="0">
                <a:pos x="468" y="152"/>
              </a:cxn>
              <a:cxn ang="0">
                <a:pos x="446" y="52"/>
              </a:cxn>
              <a:cxn ang="0">
                <a:pos x="323" y="56"/>
              </a:cxn>
              <a:cxn ang="0">
                <a:pos x="236" y="0"/>
              </a:cxn>
              <a:cxn ang="0">
                <a:pos x="152" y="91"/>
              </a:cxn>
              <a:cxn ang="0">
                <a:pos x="51" y="113"/>
              </a:cxn>
              <a:cxn ang="0">
                <a:pos x="55" y="237"/>
              </a:cxn>
              <a:cxn ang="0">
                <a:pos x="0" y="323"/>
              </a:cxn>
              <a:cxn ang="0">
                <a:pos x="90" y="408"/>
              </a:cxn>
              <a:cxn ang="0">
                <a:pos x="112" y="508"/>
              </a:cxn>
              <a:cxn ang="0">
                <a:pos x="236" y="504"/>
              </a:cxn>
              <a:cxn ang="0">
                <a:pos x="323" y="559"/>
              </a:cxn>
              <a:cxn ang="0">
                <a:pos x="407" y="469"/>
              </a:cxn>
              <a:cxn ang="0">
                <a:pos x="508" y="447"/>
              </a:cxn>
              <a:cxn ang="0">
                <a:pos x="503" y="323"/>
              </a:cxn>
              <a:cxn ang="0">
                <a:pos x="279" y="458"/>
              </a:cxn>
              <a:cxn ang="0">
                <a:pos x="279" y="101"/>
              </a:cxn>
              <a:cxn ang="0">
                <a:pos x="279" y="458"/>
              </a:cxn>
              <a:cxn ang="0">
                <a:pos x="144" y="280"/>
              </a:cxn>
              <a:cxn ang="0">
                <a:pos x="414" y="280"/>
              </a:cxn>
              <a:cxn ang="0">
                <a:pos x="279" y="338"/>
              </a:cxn>
              <a:cxn ang="0">
                <a:pos x="279" y="221"/>
              </a:cxn>
              <a:cxn ang="0">
                <a:pos x="279" y="338"/>
              </a:cxn>
              <a:cxn ang="0">
                <a:pos x="841" y="532"/>
              </a:cxn>
              <a:cxn ang="0">
                <a:pos x="787" y="467"/>
              </a:cxn>
              <a:cxn ang="0">
                <a:pos x="761" y="380"/>
              </a:cxn>
              <a:cxn ang="0">
                <a:pos x="678" y="394"/>
              </a:cxn>
              <a:cxn ang="0">
                <a:pos x="590" y="373"/>
              </a:cxn>
              <a:cxn ang="0">
                <a:pos x="560" y="452"/>
              </a:cxn>
              <a:cxn ang="0">
                <a:pos x="498" y="518"/>
              </a:cxn>
              <a:cxn ang="0">
                <a:pos x="551" y="583"/>
              </a:cxn>
              <a:cxn ang="0">
                <a:pos x="577" y="670"/>
              </a:cxn>
              <a:cxn ang="0">
                <a:pos x="661" y="656"/>
              </a:cxn>
              <a:cxn ang="0">
                <a:pos x="749" y="677"/>
              </a:cxn>
              <a:cxn ang="0">
                <a:pos x="778" y="598"/>
              </a:cxn>
              <a:cxn ang="0">
                <a:pos x="691" y="572"/>
              </a:cxn>
              <a:cxn ang="0">
                <a:pos x="647" y="478"/>
              </a:cxn>
              <a:cxn ang="0">
                <a:pos x="691" y="572"/>
              </a:cxn>
            </a:cxnLst>
            <a:rect l="0" t="0" r="r" b="b"/>
            <a:pathLst>
              <a:path w="841" h="695">
                <a:moveTo>
                  <a:pt x="559" y="323"/>
                </a:moveTo>
                <a:cubicBezTo>
                  <a:pt x="559" y="237"/>
                  <a:pt x="559" y="237"/>
                  <a:pt x="559" y="237"/>
                </a:cubicBezTo>
                <a:cubicBezTo>
                  <a:pt x="503" y="237"/>
                  <a:pt x="503" y="237"/>
                  <a:pt x="503" y="237"/>
                </a:cubicBezTo>
                <a:cubicBezTo>
                  <a:pt x="497" y="206"/>
                  <a:pt x="485" y="177"/>
                  <a:pt x="468" y="152"/>
                </a:cubicBezTo>
                <a:cubicBezTo>
                  <a:pt x="508" y="113"/>
                  <a:pt x="508" y="113"/>
                  <a:pt x="508" y="113"/>
                </a:cubicBezTo>
                <a:cubicBezTo>
                  <a:pt x="446" y="52"/>
                  <a:pt x="446" y="52"/>
                  <a:pt x="446" y="52"/>
                </a:cubicBezTo>
                <a:cubicBezTo>
                  <a:pt x="407" y="91"/>
                  <a:pt x="407" y="91"/>
                  <a:pt x="407" y="91"/>
                </a:cubicBezTo>
                <a:cubicBezTo>
                  <a:pt x="382" y="74"/>
                  <a:pt x="353" y="62"/>
                  <a:pt x="323" y="56"/>
                </a:cubicBezTo>
                <a:cubicBezTo>
                  <a:pt x="323" y="0"/>
                  <a:pt x="323" y="0"/>
                  <a:pt x="323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36" y="56"/>
                  <a:pt x="236" y="56"/>
                  <a:pt x="236" y="56"/>
                </a:cubicBezTo>
                <a:cubicBezTo>
                  <a:pt x="205" y="62"/>
                  <a:pt x="177" y="74"/>
                  <a:pt x="152" y="91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51" y="113"/>
                  <a:pt x="51" y="113"/>
                  <a:pt x="51" y="113"/>
                </a:cubicBezTo>
                <a:cubicBezTo>
                  <a:pt x="90" y="152"/>
                  <a:pt x="90" y="152"/>
                  <a:pt x="90" y="152"/>
                </a:cubicBezTo>
                <a:cubicBezTo>
                  <a:pt x="73" y="177"/>
                  <a:pt x="61" y="206"/>
                  <a:pt x="55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323"/>
                  <a:pt x="0" y="323"/>
                  <a:pt x="0" y="323"/>
                </a:cubicBezTo>
                <a:cubicBezTo>
                  <a:pt x="55" y="323"/>
                  <a:pt x="55" y="323"/>
                  <a:pt x="55" y="323"/>
                </a:cubicBezTo>
                <a:cubicBezTo>
                  <a:pt x="61" y="354"/>
                  <a:pt x="73" y="382"/>
                  <a:pt x="90" y="408"/>
                </a:cubicBezTo>
                <a:cubicBezTo>
                  <a:pt x="51" y="447"/>
                  <a:pt x="51" y="447"/>
                  <a:pt x="51" y="447"/>
                </a:cubicBezTo>
                <a:cubicBezTo>
                  <a:pt x="112" y="508"/>
                  <a:pt x="112" y="508"/>
                  <a:pt x="112" y="508"/>
                </a:cubicBezTo>
                <a:cubicBezTo>
                  <a:pt x="152" y="469"/>
                  <a:pt x="152" y="469"/>
                  <a:pt x="152" y="469"/>
                </a:cubicBezTo>
                <a:cubicBezTo>
                  <a:pt x="177" y="486"/>
                  <a:pt x="205" y="498"/>
                  <a:pt x="236" y="504"/>
                </a:cubicBezTo>
                <a:cubicBezTo>
                  <a:pt x="236" y="559"/>
                  <a:pt x="236" y="559"/>
                  <a:pt x="236" y="559"/>
                </a:cubicBezTo>
                <a:cubicBezTo>
                  <a:pt x="323" y="559"/>
                  <a:pt x="323" y="559"/>
                  <a:pt x="323" y="559"/>
                </a:cubicBezTo>
                <a:cubicBezTo>
                  <a:pt x="323" y="504"/>
                  <a:pt x="323" y="504"/>
                  <a:pt x="323" y="504"/>
                </a:cubicBezTo>
                <a:cubicBezTo>
                  <a:pt x="353" y="498"/>
                  <a:pt x="382" y="486"/>
                  <a:pt x="407" y="469"/>
                </a:cubicBezTo>
                <a:cubicBezTo>
                  <a:pt x="446" y="508"/>
                  <a:pt x="446" y="508"/>
                  <a:pt x="446" y="508"/>
                </a:cubicBezTo>
                <a:cubicBezTo>
                  <a:pt x="508" y="447"/>
                  <a:pt x="508" y="447"/>
                  <a:pt x="508" y="447"/>
                </a:cubicBezTo>
                <a:cubicBezTo>
                  <a:pt x="468" y="408"/>
                  <a:pt x="468" y="408"/>
                  <a:pt x="468" y="408"/>
                </a:cubicBezTo>
                <a:cubicBezTo>
                  <a:pt x="485" y="383"/>
                  <a:pt x="497" y="354"/>
                  <a:pt x="503" y="323"/>
                </a:cubicBezTo>
                <a:lnTo>
                  <a:pt x="559" y="323"/>
                </a:lnTo>
                <a:close/>
                <a:moveTo>
                  <a:pt x="279" y="458"/>
                </a:moveTo>
                <a:cubicBezTo>
                  <a:pt x="181" y="458"/>
                  <a:pt x="101" y="378"/>
                  <a:pt x="101" y="280"/>
                </a:cubicBezTo>
                <a:cubicBezTo>
                  <a:pt x="101" y="181"/>
                  <a:pt x="181" y="101"/>
                  <a:pt x="279" y="101"/>
                </a:cubicBezTo>
                <a:cubicBezTo>
                  <a:pt x="378" y="101"/>
                  <a:pt x="458" y="181"/>
                  <a:pt x="458" y="280"/>
                </a:cubicBezTo>
                <a:cubicBezTo>
                  <a:pt x="458" y="378"/>
                  <a:pt x="378" y="458"/>
                  <a:pt x="279" y="458"/>
                </a:cubicBezTo>
                <a:close/>
                <a:moveTo>
                  <a:pt x="279" y="145"/>
                </a:moveTo>
                <a:cubicBezTo>
                  <a:pt x="205" y="145"/>
                  <a:pt x="144" y="205"/>
                  <a:pt x="144" y="280"/>
                </a:cubicBezTo>
                <a:cubicBezTo>
                  <a:pt x="144" y="354"/>
                  <a:pt x="205" y="415"/>
                  <a:pt x="279" y="415"/>
                </a:cubicBezTo>
                <a:cubicBezTo>
                  <a:pt x="354" y="415"/>
                  <a:pt x="414" y="354"/>
                  <a:pt x="414" y="280"/>
                </a:cubicBezTo>
                <a:cubicBezTo>
                  <a:pt x="414" y="205"/>
                  <a:pt x="354" y="145"/>
                  <a:pt x="279" y="145"/>
                </a:cubicBezTo>
                <a:close/>
                <a:moveTo>
                  <a:pt x="279" y="338"/>
                </a:moveTo>
                <a:cubicBezTo>
                  <a:pt x="247" y="338"/>
                  <a:pt x="221" y="312"/>
                  <a:pt x="221" y="280"/>
                </a:cubicBezTo>
                <a:cubicBezTo>
                  <a:pt x="221" y="247"/>
                  <a:pt x="247" y="221"/>
                  <a:pt x="279" y="221"/>
                </a:cubicBezTo>
                <a:cubicBezTo>
                  <a:pt x="312" y="221"/>
                  <a:pt x="338" y="247"/>
                  <a:pt x="338" y="280"/>
                </a:cubicBezTo>
                <a:cubicBezTo>
                  <a:pt x="338" y="312"/>
                  <a:pt x="312" y="338"/>
                  <a:pt x="279" y="338"/>
                </a:cubicBezTo>
                <a:close/>
                <a:moveTo>
                  <a:pt x="800" y="540"/>
                </a:moveTo>
                <a:cubicBezTo>
                  <a:pt x="841" y="532"/>
                  <a:pt x="841" y="532"/>
                  <a:pt x="841" y="532"/>
                </a:cubicBezTo>
                <a:cubicBezTo>
                  <a:pt x="828" y="460"/>
                  <a:pt x="828" y="460"/>
                  <a:pt x="828" y="460"/>
                </a:cubicBezTo>
                <a:cubicBezTo>
                  <a:pt x="787" y="467"/>
                  <a:pt x="787" y="467"/>
                  <a:pt x="787" y="467"/>
                </a:cubicBezTo>
                <a:cubicBezTo>
                  <a:pt x="777" y="447"/>
                  <a:pt x="764" y="431"/>
                  <a:pt x="747" y="419"/>
                </a:cubicBezTo>
                <a:cubicBezTo>
                  <a:pt x="761" y="380"/>
                  <a:pt x="761" y="380"/>
                  <a:pt x="761" y="380"/>
                </a:cubicBezTo>
                <a:cubicBezTo>
                  <a:pt x="692" y="355"/>
                  <a:pt x="692" y="355"/>
                  <a:pt x="692" y="355"/>
                </a:cubicBezTo>
                <a:cubicBezTo>
                  <a:pt x="678" y="394"/>
                  <a:pt x="678" y="394"/>
                  <a:pt x="678" y="394"/>
                </a:cubicBezTo>
                <a:cubicBezTo>
                  <a:pt x="657" y="392"/>
                  <a:pt x="636" y="396"/>
                  <a:pt x="616" y="405"/>
                </a:cubicBezTo>
                <a:cubicBezTo>
                  <a:pt x="590" y="373"/>
                  <a:pt x="590" y="373"/>
                  <a:pt x="590" y="373"/>
                </a:cubicBezTo>
                <a:cubicBezTo>
                  <a:pt x="533" y="420"/>
                  <a:pt x="533" y="420"/>
                  <a:pt x="533" y="420"/>
                </a:cubicBezTo>
                <a:cubicBezTo>
                  <a:pt x="560" y="452"/>
                  <a:pt x="560" y="452"/>
                  <a:pt x="560" y="452"/>
                </a:cubicBezTo>
                <a:cubicBezTo>
                  <a:pt x="548" y="470"/>
                  <a:pt x="541" y="490"/>
                  <a:pt x="539" y="511"/>
                </a:cubicBezTo>
                <a:cubicBezTo>
                  <a:pt x="498" y="518"/>
                  <a:pt x="498" y="518"/>
                  <a:pt x="498" y="518"/>
                </a:cubicBezTo>
                <a:cubicBezTo>
                  <a:pt x="510" y="591"/>
                  <a:pt x="510" y="591"/>
                  <a:pt x="510" y="591"/>
                </a:cubicBezTo>
                <a:cubicBezTo>
                  <a:pt x="551" y="583"/>
                  <a:pt x="551" y="583"/>
                  <a:pt x="551" y="583"/>
                </a:cubicBezTo>
                <a:cubicBezTo>
                  <a:pt x="561" y="603"/>
                  <a:pt x="575" y="619"/>
                  <a:pt x="591" y="631"/>
                </a:cubicBezTo>
                <a:cubicBezTo>
                  <a:pt x="577" y="670"/>
                  <a:pt x="577" y="670"/>
                  <a:pt x="577" y="670"/>
                </a:cubicBezTo>
                <a:cubicBezTo>
                  <a:pt x="647" y="695"/>
                  <a:pt x="647" y="695"/>
                  <a:pt x="647" y="695"/>
                </a:cubicBezTo>
                <a:cubicBezTo>
                  <a:pt x="661" y="656"/>
                  <a:pt x="661" y="656"/>
                  <a:pt x="661" y="656"/>
                </a:cubicBezTo>
                <a:cubicBezTo>
                  <a:pt x="681" y="658"/>
                  <a:pt x="702" y="654"/>
                  <a:pt x="722" y="646"/>
                </a:cubicBezTo>
                <a:cubicBezTo>
                  <a:pt x="749" y="677"/>
                  <a:pt x="749" y="677"/>
                  <a:pt x="749" y="677"/>
                </a:cubicBezTo>
                <a:cubicBezTo>
                  <a:pt x="805" y="630"/>
                  <a:pt x="805" y="630"/>
                  <a:pt x="805" y="630"/>
                </a:cubicBezTo>
                <a:cubicBezTo>
                  <a:pt x="778" y="598"/>
                  <a:pt x="778" y="598"/>
                  <a:pt x="778" y="598"/>
                </a:cubicBezTo>
                <a:cubicBezTo>
                  <a:pt x="790" y="581"/>
                  <a:pt x="797" y="560"/>
                  <a:pt x="800" y="540"/>
                </a:cubicBezTo>
                <a:close/>
                <a:moveTo>
                  <a:pt x="691" y="572"/>
                </a:moveTo>
                <a:cubicBezTo>
                  <a:pt x="665" y="584"/>
                  <a:pt x="634" y="573"/>
                  <a:pt x="622" y="547"/>
                </a:cubicBezTo>
                <a:cubicBezTo>
                  <a:pt x="610" y="521"/>
                  <a:pt x="621" y="490"/>
                  <a:pt x="647" y="478"/>
                </a:cubicBezTo>
                <a:cubicBezTo>
                  <a:pt x="673" y="466"/>
                  <a:pt x="704" y="477"/>
                  <a:pt x="716" y="503"/>
                </a:cubicBezTo>
                <a:cubicBezTo>
                  <a:pt x="728" y="529"/>
                  <a:pt x="717" y="560"/>
                  <a:pt x="691" y="57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5119" tIns="32560" rIns="65119" bIns="32560" numCol="1" anchor="t" anchorCtr="0" compatLnSpc="1">
            <a:prstTxWarp prst="textNoShape">
              <a:avLst/>
            </a:prstTxWarp>
          </a:bodyPr>
          <a:lstStyle/>
          <a:p>
            <a:endParaRPr lang="en-US" sz="1300"/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FF392B60-BED7-42E4-8E0F-2C7E438251B0}"/>
              </a:ext>
            </a:extLst>
          </p:cNvPr>
          <p:cNvSpPr/>
          <p:nvPr/>
        </p:nvSpPr>
        <p:spPr>
          <a:xfrm>
            <a:off x="3737494" y="5899149"/>
            <a:ext cx="761913" cy="317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Special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Added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value</a:t>
            </a:r>
            <a:r>
              <a:rPr lang="es-ES" sz="731" i="1" kern="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es-ES" sz="731" i="1" kern="0" dirty="0" err="1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</a:rPr>
              <a:t>activities</a:t>
            </a:r>
            <a:endParaRPr lang="es-ES" sz="731" i="1" kern="0" dirty="0">
              <a:solidFill>
                <a:schemeClr val="bg1">
                  <a:lumMod val="50000"/>
                </a:schemeClr>
              </a:solidFill>
              <a:latin typeface="Lato" panose="020B0604020202020204" charset="0"/>
            </a:endParaRPr>
          </a:p>
        </p:txBody>
      </p:sp>
      <p:pic>
        <p:nvPicPr>
          <p:cNvPr id="9224" name="Picture 8" descr="Compañías del grupo - Tubacex">
            <a:extLst>
              <a:ext uri="{FF2B5EF4-FFF2-40B4-BE49-F238E27FC236}">
                <a16:creationId xmlns:a16="http://schemas.microsoft.com/office/drawing/2014/main" id="{5C6C8037-8252-46E0-A247-D0D15E5A4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2390" y="5658598"/>
            <a:ext cx="656446" cy="3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TUBACEX SERVICES SOLUTIONS - Tubacex">
            <a:extLst>
              <a:ext uri="{FF2B5EF4-FFF2-40B4-BE49-F238E27FC236}">
                <a16:creationId xmlns:a16="http://schemas.microsoft.com/office/drawing/2014/main" id="{A1A8F030-90A6-4DB2-BDBD-5F4510A16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6894" y="5658599"/>
            <a:ext cx="697447" cy="3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14" descr="Compañías del grupo - Tubacex">
            <a:extLst>
              <a:ext uri="{FF2B5EF4-FFF2-40B4-BE49-F238E27FC236}">
                <a16:creationId xmlns:a16="http://schemas.microsoft.com/office/drawing/2014/main" id="{3750DB0D-B473-444F-BF0F-818A0FD85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56830" y="1519415"/>
            <a:ext cx="561326" cy="28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AWAJI STAINLES - Tubacex">
            <a:extLst>
              <a:ext uri="{FF2B5EF4-FFF2-40B4-BE49-F238E27FC236}">
                <a16:creationId xmlns:a16="http://schemas.microsoft.com/office/drawing/2014/main" id="{46E0FDE4-B416-4908-8F36-5E62FCCC6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47744" y="2741371"/>
            <a:ext cx="527455" cy="2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CuadroTexto 155">
            <a:extLst>
              <a:ext uri="{FF2B5EF4-FFF2-40B4-BE49-F238E27FC236}">
                <a16:creationId xmlns:a16="http://schemas.microsoft.com/office/drawing/2014/main" id="{5765ACB0-FF32-4522-A1E1-85A16C8167F9}"/>
              </a:ext>
            </a:extLst>
          </p:cNvPr>
          <p:cNvSpPr txBox="1"/>
          <p:nvPr/>
        </p:nvSpPr>
        <p:spPr>
          <a:xfrm>
            <a:off x="7618420" y="5526943"/>
            <a:ext cx="1848571" cy="691896"/>
          </a:xfrm>
          <a:prstGeom prst="rect">
            <a:avLst/>
          </a:prstGeom>
          <a:solidFill>
            <a:srgbClr val="F2F2F4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marL="86460" algn="ctr" eaLnBrk="0" fontAlgn="auto" hangingPunct="0">
              <a:spcBef>
                <a:spcPts val="554"/>
              </a:spcBef>
              <a:spcAft>
                <a:spcPts val="0"/>
              </a:spcAft>
              <a:buClr>
                <a:srgbClr val="C00000"/>
              </a:buClr>
              <a:defRPr sz="1200" b="0" kern="0">
                <a:solidFill>
                  <a:schemeClr val="bg1"/>
                </a:solidFill>
                <a:latin typeface="Lato" panose="020B0604020202020204" charset="0"/>
                <a:ea typeface="宋体" charset="-122"/>
                <a:cs typeface="Arial" pitchFamily="34" charset="0"/>
              </a:defRPr>
            </a:lvl1pPr>
          </a:lstStyle>
          <a:p>
            <a:r>
              <a:rPr lang="en-US" altLang="zh-CN" sz="1100" dirty="0">
                <a:solidFill>
                  <a:schemeClr val="tx1"/>
                </a:solidFill>
                <a:sym typeface="Wingdings" pitchFamily="2" charset="2"/>
              </a:rPr>
              <a:t>Austenitic Grades</a:t>
            </a:r>
          </a:p>
          <a:p>
            <a:r>
              <a:rPr lang="en-US" altLang="zh-CN" sz="1100" dirty="0">
                <a:solidFill>
                  <a:schemeClr val="tx1"/>
                </a:solidFill>
                <a:sym typeface="Wingdings" pitchFamily="2" charset="2"/>
              </a:rPr>
              <a:t>Duplex/</a:t>
            </a:r>
            <a:r>
              <a:rPr lang="en-US" altLang="zh-CN" sz="1100" dirty="0" err="1">
                <a:solidFill>
                  <a:schemeClr val="tx1"/>
                </a:solidFill>
                <a:sym typeface="Wingdings" pitchFamily="2" charset="2"/>
              </a:rPr>
              <a:t>Superduplex</a:t>
            </a:r>
            <a:endParaRPr lang="en-US" altLang="zh-CN" sz="1100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altLang="zh-CN" sz="1100" dirty="0">
                <a:solidFill>
                  <a:schemeClr val="tx1"/>
                </a:solidFill>
                <a:sym typeface="Wingdings" pitchFamily="2" charset="2"/>
              </a:rPr>
              <a:t>High Nickel Alloys</a:t>
            </a:r>
          </a:p>
        </p:txBody>
      </p:sp>
      <p:sp>
        <p:nvSpPr>
          <p:cNvPr id="15" name="Triángulo isósceles 1">
            <a:extLst>
              <a:ext uri="{FF2B5EF4-FFF2-40B4-BE49-F238E27FC236}">
                <a16:creationId xmlns:a16="http://schemas.microsoft.com/office/drawing/2014/main" id="{93A82018-7B41-B59E-F94A-1B6EBBEDFA11}"/>
              </a:ext>
            </a:extLst>
          </p:cNvPr>
          <p:cNvSpPr/>
          <p:nvPr/>
        </p:nvSpPr>
        <p:spPr>
          <a:xfrm rot="5400000">
            <a:off x="5035325" y="2744632"/>
            <a:ext cx="630687" cy="195797"/>
          </a:xfrm>
          <a:prstGeom prst="triangle">
            <a:avLst/>
          </a:prstGeom>
          <a:solidFill>
            <a:srgbClr val="283565"/>
          </a:solidFill>
          <a:ln>
            <a:solidFill>
              <a:srgbClr val="283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463" kern="0" dirty="0">
              <a:solidFill>
                <a:srgbClr val="283565"/>
              </a:solidFill>
            </a:endParaRPr>
          </a:p>
        </p:txBody>
      </p:sp>
      <p:sp>
        <p:nvSpPr>
          <p:cNvPr id="18" name="Triángulo isósceles 1">
            <a:extLst>
              <a:ext uri="{FF2B5EF4-FFF2-40B4-BE49-F238E27FC236}">
                <a16:creationId xmlns:a16="http://schemas.microsoft.com/office/drawing/2014/main" id="{BCCBF9F6-B100-767D-718D-8813C16DDCE4}"/>
              </a:ext>
            </a:extLst>
          </p:cNvPr>
          <p:cNvSpPr/>
          <p:nvPr/>
        </p:nvSpPr>
        <p:spPr>
          <a:xfrm rot="5400000">
            <a:off x="5034191" y="3754195"/>
            <a:ext cx="630687" cy="195797"/>
          </a:xfrm>
          <a:prstGeom prst="triangle">
            <a:avLst/>
          </a:prstGeom>
          <a:solidFill>
            <a:srgbClr val="283565"/>
          </a:solidFill>
          <a:ln>
            <a:solidFill>
              <a:srgbClr val="283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463" kern="0" dirty="0">
              <a:solidFill>
                <a:srgbClr val="283565"/>
              </a:solidFill>
            </a:endParaRPr>
          </a:p>
        </p:txBody>
      </p:sp>
      <p:sp>
        <p:nvSpPr>
          <p:cNvPr id="20" name="Triángulo isósceles 1">
            <a:extLst>
              <a:ext uri="{FF2B5EF4-FFF2-40B4-BE49-F238E27FC236}">
                <a16:creationId xmlns:a16="http://schemas.microsoft.com/office/drawing/2014/main" id="{819D290E-08E4-9AB8-B908-7829003E0F46}"/>
              </a:ext>
            </a:extLst>
          </p:cNvPr>
          <p:cNvSpPr/>
          <p:nvPr/>
        </p:nvSpPr>
        <p:spPr>
          <a:xfrm rot="5400000">
            <a:off x="7109375" y="1765512"/>
            <a:ext cx="630687" cy="195797"/>
          </a:xfrm>
          <a:prstGeom prst="triangle">
            <a:avLst/>
          </a:prstGeom>
          <a:solidFill>
            <a:srgbClr val="283565"/>
          </a:solidFill>
          <a:ln>
            <a:solidFill>
              <a:srgbClr val="283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463" kern="0" dirty="0">
              <a:solidFill>
                <a:srgbClr val="283565"/>
              </a:solidFill>
            </a:endParaRPr>
          </a:p>
        </p:txBody>
      </p:sp>
      <p:sp>
        <p:nvSpPr>
          <p:cNvPr id="29" name="Triángulo isósceles 1">
            <a:extLst>
              <a:ext uri="{FF2B5EF4-FFF2-40B4-BE49-F238E27FC236}">
                <a16:creationId xmlns:a16="http://schemas.microsoft.com/office/drawing/2014/main" id="{B1BB781A-E0D2-AA21-41F7-CAD052F9CE6F}"/>
              </a:ext>
            </a:extLst>
          </p:cNvPr>
          <p:cNvSpPr/>
          <p:nvPr/>
        </p:nvSpPr>
        <p:spPr>
          <a:xfrm rot="5400000">
            <a:off x="5041410" y="4768170"/>
            <a:ext cx="630687" cy="195797"/>
          </a:xfrm>
          <a:prstGeom prst="triangle">
            <a:avLst/>
          </a:prstGeom>
          <a:solidFill>
            <a:srgbClr val="283565"/>
          </a:solidFill>
          <a:ln>
            <a:solidFill>
              <a:srgbClr val="283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463" kern="0" dirty="0">
              <a:solidFill>
                <a:srgbClr val="283565"/>
              </a:solidFill>
            </a:endParaRPr>
          </a:p>
        </p:txBody>
      </p:sp>
      <p:sp>
        <p:nvSpPr>
          <p:cNvPr id="30" name="Triángulo isósceles 1">
            <a:extLst>
              <a:ext uri="{FF2B5EF4-FFF2-40B4-BE49-F238E27FC236}">
                <a16:creationId xmlns:a16="http://schemas.microsoft.com/office/drawing/2014/main" id="{B52C72F3-20E7-58F9-3F0F-5093306C52CC}"/>
              </a:ext>
            </a:extLst>
          </p:cNvPr>
          <p:cNvSpPr/>
          <p:nvPr/>
        </p:nvSpPr>
        <p:spPr>
          <a:xfrm rot="5400000">
            <a:off x="5042830" y="5793006"/>
            <a:ext cx="630687" cy="195797"/>
          </a:xfrm>
          <a:prstGeom prst="triangle">
            <a:avLst/>
          </a:prstGeom>
          <a:solidFill>
            <a:srgbClr val="283565"/>
          </a:solidFill>
          <a:ln>
            <a:solidFill>
              <a:srgbClr val="283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463" kern="0" dirty="0">
              <a:solidFill>
                <a:srgbClr val="283565"/>
              </a:solidFill>
            </a:endParaRPr>
          </a:p>
        </p:txBody>
      </p:sp>
      <p:sp>
        <p:nvSpPr>
          <p:cNvPr id="31" name="Triángulo isósceles 1">
            <a:extLst>
              <a:ext uri="{FF2B5EF4-FFF2-40B4-BE49-F238E27FC236}">
                <a16:creationId xmlns:a16="http://schemas.microsoft.com/office/drawing/2014/main" id="{01017E4D-F0CF-E474-5860-C3829686D4A8}"/>
              </a:ext>
            </a:extLst>
          </p:cNvPr>
          <p:cNvSpPr/>
          <p:nvPr/>
        </p:nvSpPr>
        <p:spPr>
          <a:xfrm rot="5400000">
            <a:off x="7118850" y="2712577"/>
            <a:ext cx="630687" cy="195797"/>
          </a:xfrm>
          <a:prstGeom prst="triangle">
            <a:avLst/>
          </a:prstGeom>
          <a:solidFill>
            <a:srgbClr val="283565"/>
          </a:solidFill>
          <a:ln>
            <a:solidFill>
              <a:srgbClr val="283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463" kern="0" dirty="0">
              <a:solidFill>
                <a:srgbClr val="283565"/>
              </a:solidFill>
            </a:endParaRPr>
          </a:p>
        </p:txBody>
      </p:sp>
      <p:sp>
        <p:nvSpPr>
          <p:cNvPr id="32" name="Triángulo isósceles 1">
            <a:extLst>
              <a:ext uri="{FF2B5EF4-FFF2-40B4-BE49-F238E27FC236}">
                <a16:creationId xmlns:a16="http://schemas.microsoft.com/office/drawing/2014/main" id="{3EDB6E7B-60AF-300A-0202-0AADCCD7051A}"/>
              </a:ext>
            </a:extLst>
          </p:cNvPr>
          <p:cNvSpPr/>
          <p:nvPr/>
        </p:nvSpPr>
        <p:spPr>
          <a:xfrm rot="5400000">
            <a:off x="7109325" y="3804024"/>
            <a:ext cx="630687" cy="195797"/>
          </a:xfrm>
          <a:prstGeom prst="triangle">
            <a:avLst/>
          </a:prstGeom>
          <a:solidFill>
            <a:srgbClr val="283565"/>
          </a:solidFill>
          <a:ln>
            <a:solidFill>
              <a:srgbClr val="283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463" kern="0" dirty="0">
              <a:solidFill>
                <a:srgbClr val="283565"/>
              </a:solidFill>
            </a:endParaRPr>
          </a:p>
        </p:txBody>
      </p:sp>
      <p:sp>
        <p:nvSpPr>
          <p:cNvPr id="33" name="Triángulo isósceles 1">
            <a:extLst>
              <a:ext uri="{FF2B5EF4-FFF2-40B4-BE49-F238E27FC236}">
                <a16:creationId xmlns:a16="http://schemas.microsoft.com/office/drawing/2014/main" id="{2C393B48-4778-8EA3-C015-5A07730DB8A1}"/>
              </a:ext>
            </a:extLst>
          </p:cNvPr>
          <p:cNvSpPr/>
          <p:nvPr/>
        </p:nvSpPr>
        <p:spPr>
          <a:xfrm rot="5400000">
            <a:off x="7116296" y="4824818"/>
            <a:ext cx="630687" cy="195797"/>
          </a:xfrm>
          <a:prstGeom prst="triangle">
            <a:avLst/>
          </a:prstGeom>
          <a:solidFill>
            <a:srgbClr val="283565"/>
          </a:solidFill>
          <a:ln>
            <a:solidFill>
              <a:srgbClr val="283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463" kern="0" dirty="0">
              <a:solidFill>
                <a:srgbClr val="283565"/>
              </a:solidFill>
            </a:endParaRPr>
          </a:p>
        </p:txBody>
      </p:sp>
      <p:sp>
        <p:nvSpPr>
          <p:cNvPr id="34" name="Triángulo isósceles 1">
            <a:extLst>
              <a:ext uri="{FF2B5EF4-FFF2-40B4-BE49-F238E27FC236}">
                <a16:creationId xmlns:a16="http://schemas.microsoft.com/office/drawing/2014/main" id="{649782A9-53C2-0DB5-4DCF-2B3CE7C2A92B}"/>
              </a:ext>
            </a:extLst>
          </p:cNvPr>
          <p:cNvSpPr/>
          <p:nvPr/>
        </p:nvSpPr>
        <p:spPr>
          <a:xfrm rot="5400000">
            <a:off x="7131948" y="5823590"/>
            <a:ext cx="630687" cy="195797"/>
          </a:xfrm>
          <a:prstGeom prst="triangle">
            <a:avLst/>
          </a:prstGeom>
          <a:solidFill>
            <a:srgbClr val="283565"/>
          </a:solidFill>
          <a:ln>
            <a:solidFill>
              <a:srgbClr val="283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463" kern="0" dirty="0">
              <a:solidFill>
                <a:srgbClr val="283565"/>
              </a:solidFill>
            </a:endParaRPr>
          </a:p>
        </p:txBody>
      </p:sp>
      <p:pic>
        <p:nvPicPr>
          <p:cNvPr id="1026" name="Picture 2" descr="Tubacex Durant Inc | Durant OK">
            <a:extLst>
              <a:ext uri="{FF2B5EF4-FFF2-40B4-BE49-F238E27FC236}">
                <a16:creationId xmlns:a16="http://schemas.microsoft.com/office/drawing/2014/main" id="{C6D55E82-AD0D-6102-0A98-60D0A9D3B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3584" y="1882925"/>
            <a:ext cx="525291" cy="28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Compañías del grupo - Tubacex">
            <a:extLst>
              <a:ext uri="{FF2B5EF4-FFF2-40B4-BE49-F238E27FC236}">
                <a16:creationId xmlns:a16="http://schemas.microsoft.com/office/drawing/2014/main" id="{A81AEA55-B683-30BA-75E3-7CD60C70F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09697" y="2740488"/>
            <a:ext cx="561326" cy="28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8059392-3FE5-4853-F9C4-C85F8A0B9370}"/>
              </a:ext>
            </a:extLst>
          </p:cNvPr>
          <p:cNvSpPr txBox="1"/>
          <p:nvPr/>
        </p:nvSpPr>
        <p:spPr>
          <a:xfrm>
            <a:off x="508336" y="315751"/>
            <a:ext cx="7480104" cy="431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20"/>
              </a:lnSpc>
            </a:pPr>
            <a:r>
              <a:rPr lang="en-US" sz="2200" b="1" dirty="0">
                <a:solidFill>
                  <a:srgbClr val="F94273"/>
                </a:solidFill>
                <a:latin typeface="Lato Black" panose="020F0502020204030203" pitchFamily="34" charset="77"/>
              </a:rPr>
              <a:t>SERVICES, PRODUCTS, PROCESSES AND GRADES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27C5B5-679D-FD84-4BAC-BED3D3A65AE4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1997" y="1856304"/>
            <a:ext cx="500575" cy="2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2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>
            <a:extLst>
              <a:ext uri="{FF2B5EF4-FFF2-40B4-BE49-F238E27FC236}">
                <a16:creationId xmlns:a16="http://schemas.microsoft.com/office/drawing/2014/main" id="{72980BF4-7441-034D-F5C1-90C56EE387EC}"/>
              </a:ext>
            </a:extLst>
          </p:cNvPr>
          <p:cNvSpPr/>
          <p:nvPr/>
        </p:nvSpPr>
        <p:spPr>
          <a:xfrm>
            <a:off x="6327026" y="4389860"/>
            <a:ext cx="45094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B97D17D-08BB-8914-20C7-20CFAA7C826A}"/>
              </a:ext>
            </a:extLst>
          </p:cNvPr>
          <p:cNvSpPr/>
          <p:nvPr/>
        </p:nvSpPr>
        <p:spPr>
          <a:xfrm>
            <a:off x="952682" y="1187512"/>
            <a:ext cx="45094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3620E27-8935-B92D-196A-3FDE3354A033}"/>
              </a:ext>
            </a:extLst>
          </p:cNvPr>
          <p:cNvSpPr/>
          <p:nvPr/>
        </p:nvSpPr>
        <p:spPr>
          <a:xfrm>
            <a:off x="952682" y="2925993"/>
            <a:ext cx="45094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2F29467-6041-DFC1-7434-09E1B95374B2}"/>
              </a:ext>
            </a:extLst>
          </p:cNvPr>
          <p:cNvSpPr/>
          <p:nvPr/>
        </p:nvSpPr>
        <p:spPr>
          <a:xfrm>
            <a:off x="6376478" y="2826109"/>
            <a:ext cx="45094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739EA13-4C36-DA72-FEF0-21F15CE01F11}"/>
              </a:ext>
            </a:extLst>
          </p:cNvPr>
          <p:cNvSpPr/>
          <p:nvPr/>
        </p:nvSpPr>
        <p:spPr>
          <a:xfrm>
            <a:off x="6331415" y="1254775"/>
            <a:ext cx="45094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A1A8FE8-B3E7-9895-0928-3AAA28A0DF2F}"/>
              </a:ext>
            </a:extLst>
          </p:cNvPr>
          <p:cNvSpPr txBox="1"/>
          <p:nvPr/>
        </p:nvSpPr>
        <p:spPr>
          <a:xfrm>
            <a:off x="2527474" y="1445873"/>
            <a:ext cx="356489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 err="1">
                <a:solidFill>
                  <a:srgbClr val="434343"/>
                </a:solidFill>
                <a:effectLst/>
                <a:latin typeface="Lato Light"/>
                <a:ea typeface="Lato Light"/>
                <a:cs typeface="Lato Light"/>
              </a:rPr>
              <a:t>Uremium</a:t>
            </a:r>
            <a:r>
              <a:rPr lang="en-US" sz="1400" b="0" i="0" dirty="0">
                <a:solidFill>
                  <a:srgbClr val="434343"/>
                </a:solidFill>
                <a:effectLst/>
                <a:latin typeface="Lato Light"/>
                <a:ea typeface="Lato Light"/>
                <a:cs typeface="Lato Light"/>
              </a:rPr>
              <a:t> 29 is a super-duplex material specifically developed for Urea service by </a:t>
            </a:r>
            <a:r>
              <a:rPr lang="en-US" sz="1400" b="0" i="0" dirty="0" err="1">
                <a:solidFill>
                  <a:srgbClr val="434343"/>
                </a:solidFill>
                <a:effectLst/>
                <a:latin typeface="Lato Light"/>
                <a:ea typeface="Lato Light"/>
                <a:cs typeface="Lato Light"/>
              </a:rPr>
              <a:t>Casale</a:t>
            </a:r>
            <a:r>
              <a:rPr lang="en-US" sz="1400" b="0" i="0" dirty="0">
                <a:solidFill>
                  <a:srgbClr val="434343"/>
                </a:solidFill>
                <a:effectLst/>
                <a:latin typeface="Lato Light"/>
                <a:ea typeface="Lato Light"/>
                <a:cs typeface="Lato Light"/>
              </a:rPr>
              <a:t> and </a:t>
            </a:r>
            <a:r>
              <a:rPr lang="en-US" sz="1400" b="0" i="0" dirty="0" err="1">
                <a:solidFill>
                  <a:srgbClr val="434343"/>
                </a:solidFill>
                <a:effectLst/>
                <a:latin typeface="Lato Light"/>
                <a:ea typeface="Lato Light"/>
                <a:cs typeface="Lato Light"/>
              </a:rPr>
              <a:t>Tubacex</a:t>
            </a:r>
            <a:r>
              <a:rPr lang="en-US" sz="1400" b="0" i="0" dirty="0">
                <a:solidFill>
                  <a:srgbClr val="434343"/>
                </a:solidFill>
                <a:effectLst/>
                <a:latin typeface="Lato Light"/>
                <a:ea typeface="Lato Light"/>
                <a:cs typeface="Lato Light"/>
              </a:rPr>
              <a:t>, a global leader of S.S. and high Ni-alloys tubular solution.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Light"/>
              <a:ea typeface="Lato Light"/>
              <a:cs typeface="Lato Light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86C5F3E-E618-DBC2-DA67-80E994F30B5C}"/>
              </a:ext>
            </a:extLst>
          </p:cNvPr>
          <p:cNvSpPr txBox="1"/>
          <p:nvPr/>
        </p:nvSpPr>
        <p:spPr>
          <a:xfrm>
            <a:off x="2590893" y="3363926"/>
            <a:ext cx="335116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Lato Light"/>
                <a:cs typeface="Lato Light"/>
              </a:rPr>
              <a:t>Tubacoat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Lato Light"/>
                <a:cs typeface="Lato Light"/>
              </a:rPr>
              <a:t> Advanced Coating Technology agreement with Wood for delayed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Lato Light"/>
                <a:cs typeface="Lato Light"/>
              </a:rPr>
              <a:t>coker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Lato Light"/>
                <a:cs typeface="Lato Light"/>
              </a:rPr>
              <a:t> furnace application in Refinery 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540B48-F76C-4DDF-E332-A45E7742F430}"/>
              </a:ext>
            </a:extLst>
          </p:cNvPr>
          <p:cNvSpPr txBox="1"/>
          <p:nvPr/>
        </p:nvSpPr>
        <p:spPr>
          <a:xfrm>
            <a:off x="2539590" y="1150937"/>
            <a:ext cx="2389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83564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UREMIUM 29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68939FE-9777-CDA8-BF50-C906B84C9725}"/>
              </a:ext>
            </a:extLst>
          </p:cNvPr>
          <p:cNvSpPr txBox="1"/>
          <p:nvPr/>
        </p:nvSpPr>
        <p:spPr>
          <a:xfrm>
            <a:off x="2599666" y="2858183"/>
            <a:ext cx="238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283564"/>
                </a:solidFill>
                <a:latin typeface="Lato" panose="020F0502020204030203" pitchFamily="34" charset="77"/>
              </a:rPr>
              <a:t>ADVANCED COATING TECHNOLOGY</a:t>
            </a: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C521E6BA-0269-7A3A-9A5D-E425B4AB0D3F}"/>
              </a:ext>
            </a:extLst>
          </p:cNvPr>
          <p:cNvGrpSpPr/>
          <p:nvPr/>
        </p:nvGrpSpPr>
        <p:grpSpPr>
          <a:xfrm>
            <a:off x="8012920" y="1263229"/>
            <a:ext cx="3219249" cy="1061822"/>
            <a:chOff x="9142044" y="589882"/>
            <a:chExt cx="3219249" cy="1061822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297560F5-B7B3-2C52-8D4B-F4CDA817A663}"/>
                </a:ext>
              </a:extLst>
            </p:cNvPr>
            <p:cNvSpPr txBox="1"/>
            <p:nvPr/>
          </p:nvSpPr>
          <p:spPr>
            <a:xfrm>
              <a:off x="9142044" y="913040"/>
              <a:ext cx="32192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Light" panose="020F0302020204030203" pitchFamily="34" charset="77"/>
                  <a:ea typeface="+mn-ea"/>
                  <a:cs typeface="+mn-cs"/>
                </a:rPr>
                <a:t>Metal-dusting resistance material 699XA in collaboration with VDM, for Syngas, Ammonia &amp; other applications.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302020204030203" pitchFamily="34" charset="77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7EC5EB35-5BCB-2166-0262-63C236591353}"/>
                </a:ext>
              </a:extLst>
            </p:cNvPr>
            <p:cNvSpPr txBox="1"/>
            <p:nvPr/>
          </p:nvSpPr>
          <p:spPr>
            <a:xfrm>
              <a:off x="9156983" y="589882"/>
              <a:ext cx="27783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600" b="1" dirty="0">
                  <a:solidFill>
                    <a:srgbClr val="283564"/>
                  </a:solidFill>
                  <a:latin typeface="Lato" panose="020F0502020204030203" pitchFamily="34" charset="77"/>
                </a:rPr>
                <a:t>ALLOY 699 XA</a:t>
              </a: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715C4119-0C45-40F4-F8CF-CE714A53A83C}"/>
              </a:ext>
            </a:extLst>
          </p:cNvPr>
          <p:cNvGrpSpPr/>
          <p:nvPr/>
        </p:nvGrpSpPr>
        <p:grpSpPr>
          <a:xfrm>
            <a:off x="8054173" y="2842283"/>
            <a:ext cx="3291447" cy="1029786"/>
            <a:chOff x="9142044" y="2246997"/>
            <a:chExt cx="3291447" cy="1029786"/>
          </a:xfrm>
        </p:grpSpPr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50C475B8-AFEF-57A5-8261-BD8BA877BB62}"/>
                </a:ext>
              </a:extLst>
            </p:cNvPr>
            <p:cNvSpPr txBox="1"/>
            <p:nvPr/>
          </p:nvSpPr>
          <p:spPr>
            <a:xfrm>
              <a:off x="9142044" y="2538119"/>
              <a:ext cx="329144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Lato Light" panose="020F0302020204030203" pitchFamily="34" charset="77"/>
                </a:rPr>
                <a:t>SATURN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Light" panose="020F0302020204030203" pitchFamily="34" charset="77"/>
                  <a:ea typeface="+mn-ea"/>
                  <a:cs typeface="+mn-cs"/>
                </a:rPr>
                <a:t> 31 development in collaboration with Saipem for High Pressure Urea Synthesis Application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302020204030203" pitchFamily="34" charset="77"/>
                <a:ea typeface="+mn-ea"/>
                <a:cs typeface="+mn-cs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61E6F257-EEE8-3C95-E569-F2A7C9DB1214}"/>
                </a:ext>
              </a:extLst>
            </p:cNvPr>
            <p:cNvSpPr txBox="1"/>
            <p:nvPr/>
          </p:nvSpPr>
          <p:spPr>
            <a:xfrm>
              <a:off x="9156983" y="2246997"/>
              <a:ext cx="25910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283564"/>
                  </a:solidFill>
                  <a:latin typeface="Lato" panose="020F0502020204030203" pitchFamily="34" charset="77"/>
                </a:rPr>
                <a:t>SATURN 31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B9B6B16-6302-B5FA-C5DB-33A150941DD5}"/>
              </a:ext>
            </a:extLst>
          </p:cNvPr>
          <p:cNvSpPr/>
          <p:nvPr/>
        </p:nvSpPr>
        <p:spPr>
          <a:xfrm>
            <a:off x="1020204" y="1258016"/>
            <a:ext cx="1322691" cy="1117544"/>
          </a:xfrm>
          <a:prstGeom prst="rect">
            <a:avLst/>
          </a:prstGeom>
          <a:solidFill>
            <a:schemeClr val="bg1"/>
          </a:solidFill>
          <a:ln>
            <a:solidFill>
              <a:srgbClr val="2835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E4F3F42-7F4B-46DA-3068-DC74E2A060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997" y="1333498"/>
            <a:ext cx="1240023" cy="32627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534847F-2FBA-84E7-490B-FF89ECFF4FEF}"/>
              </a:ext>
            </a:extLst>
          </p:cNvPr>
          <p:cNvSpPr/>
          <p:nvPr/>
        </p:nvSpPr>
        <p:spPr>
          <a:xfrm>
            <a:off x="1022399" y="2991980"/>
            <a:ext cx="1322691" cy="1117544"/>
          </a:xfrm>
          <a:prstGeom prst="rect">
            <a:avLst/>
          </a:prstGeom>
          <a:solidFill>
            <a:schemeClr val="bg1"/>
          </a:solidFill>
          <a:ln>
            <a:solidFill>
              <a:srgbClr val="2835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1878FE2-3DAD-3B87-42D6-96C60E8EC0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670" y="3025774"/>
            <a:ext cx="1092302" cy="3322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F3E666E-AEFD-81DE-5B11-5BE86077F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202" y="3433592"/>
            <a:ext cx="831081" cy="60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D38B72-5240-F9F0-70F6-F4C1EFD24D65}"/>
              </a:ext>
            </a:extLst>
          </p:cNvPr>
          <p:cNvSpPr/>
          <p:nvPr/>
        </p:nvSpPr>
        <p:spPr>
          <a:xfrm>
            <a:off x="6396469" y="1322045"/>
            <a:ext cx="1322691" cy="1117544"/>
          </a:xfrm>
          <a:prstGeom prst="rect">
            <a:avLst/>
          </a:prstGeom>
          <a:solidFill>
            <a:schemeClr val="bg1"/>
          </a:solidFill>
          <a:ln>
            <a:solidFill>
              <a:srgbClr val="2835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3E6B9-AD24-4DF0-4E61-84002E3A48CF}"/>
              </a:ext>
            </a:extLst>
          </p:cNvPr>
          <p:cNvSpPr/>
          <p:nvPr/>
        </p:nvSpPr>
        <p:spPr>
          <a:xfrm>
            <a:off x="6438035" y="2889958"/>
            <a:ext cx="1322691" cy="1117544"/>
          </a:xfrm>
          <a:prstGeom prst="rect">
            <a:avLst/>
          </a:prstGeom>
          <a:solidFill>
            <a:schemeClr val="bg1"/>
          </a:solidFill>
          <a:ln>
            <a:solidFill>
              <a:srgbClr val="2835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VDM Metals International GmbH in Werdohl auf wlw.de">
            <a:extLst>
              <a:ext uri="{FF2B5EF4-FFF2-40B4-BE49-F238E27FC236}">
                <a16:creationId xmlns:a16="http://schemas.microsoft.com/office/drawing/2014/main" id="{7791B855-3166-E392-7E38-0AC325B37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5898" y="1503297"/>
            <a:ext cx="1303832" cy="1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affinerie">
            <a:extLst>
              <a:ext uri="{FF2B5EF4-FFF2-40B4-BE49-F238E27FC236}">
                <a16:creationId xmlns:a16="http://schemas.microsoft.com/office/drawing/2014/main" id="{124F8E7F-5696-4138-7991-9A5AB07B7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2598" y="1727260"/>
            <a:ext cx="1059253" cy="6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aipem | IOGP">
            <a:extLst>
              <a:ext uri="{FF2B5EF4-FFF2-40B4-BE49-F238E27FC236}">
                <a16:creationId xmlns:a16="http://schemas.microsoft.com/office/drawing/2014/main" id="{E805ECFE-A9A5-90B3-24B2-0D4CAB093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3851" y="2939737"/>
            <a:ext cx="1121624" cy="34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81DB8BC-9C07-FCA4-7DE4-B1E4AAB479B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049" y="3342477"/>
            <a:ext cx="1115426" cy="600597"/>
          </a:xfrm>
          <a:prstGeom prst="rect">
            <a:avLst/>
          </a:prstGeom>
        </p:spPr>
      </p:pic>
      <p:pic>
        <p:nvPicPr>
          <p:cNvPr id="1038" name="Picture 14" descr="Casale new High Pressure stripper for urea plant on its way to Poland -  Casale SA">
            <a:extLst>
              <a:ext uri="{FF2B5EF4-FFF2-40B4-BE49-F238E27FC236}">
                <a16:creationId xmlns:a16="http://schemas.microsoft.com/office/drawing/2014/main" id="{1EBE1E61-9192-7DB0-6E19-130BDD36B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468" y="1691944"/>
            <a:ext cx="1200367" cy="6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55872C8-1117-286B-820B-0001FFE56D8D}"/>
              </a:ext>
            </a:extLst>
          </p:cNvPr>
          <p:cNvSpPr/>
          <p:nvPr/>
        </p:nvSpPr>
        <p:spPr>
          <a:xfrm>
            <a:off x="670712" y="652292"/>
            <a:ext cx="10793578" cy="5337028"/>
          </a:xfrm>
          <a:prstGeom prst="rect">
            <a:avLst/>
          </a:prstGeom>
          <a:noFill/>
          <a:ln>
            <a:solidFill>
              <a:srgbClr val="F942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582632B-2E64-DE7A-2F69-067D46FE6552}"/>
              </a:ext>
            </a:extLst>
          </p:cNvPr>
          <p:cNvSpPr txBox="1"/>
          <p:nvPr/>
        </p:nvSpPr>
        <p:spPr>
          <a:xfrm>
            <a:off x="3918766" y="444731"/>
            <a:ext cx="4347212" cy="430887"/>
          </a:xfrm>
          <a:prstGeom prst="rect">
            <a:avLst/>
          </a:prstGeom>
          <a:solidFill>
            <a:schemeClr val="bg1"/>
          </a:solidFill>
          <a:ln>
            <a:solidFill>
              <a:srgbClr val="F9427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2700" marR="0" lvl="0" indent="0" algn="ctr" fontAlgn="auto"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solidFill>
                  <a:schemeClr val="accent1"/>
                </a:solidFill>
                <a:latin typeface="Lato Black"/>
                <a:ea typeface="Lato Black"/>
                <a:cs typeface="Lato Black"/>
              </a:rPr>
              <a:t>RESEARCH &amp; DEVELOPMENT</a:t>
            </a:r>
          </a:p>
        </p:txBody>
      </p:sp>
      <p:sp>
        <p:nvSpPr>
          <p:cNvPr id="9" name="CuadroTexto 17">
            <a:extLst>
              <a:ext uri="{FF2B5EF4-FFF2-40B4-BE49-F238E27FC236}">
                <a16:creationId xmlns:a16="http://schemas.microsoft.com/office/drawing/2014/main" id="{E5864CA4-F24F-A2CD-AD4E-F542AA8B9D27}"/>
              </a:ext>
            </a:extLst>
          </p:cNvPr>
          <p:cNvSpPr txBox="1"/>
          <p:nvPr/>
        </p:nvSpPr>
        <p:spPr>
          <a:xfrm>
            <a:off x="7962018" y="4825091"/>
            <a:ext cx="3051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302020204030203" pitchFamily="34" charset="77"/>
                <a:ea typeface="+mn-ea"/>
                <a:cs typeface="+mn-cs"/>
              </a:rPr>
              <a:t>Collaboration agreement with Special Metals to supply localized High Nickel Alloy Heat Exchanger tubes for critical applications</a:t>
            </a:r>
          </a:p>
        </p:txBody>
      </p:sp>
      <p:sp>
        <p:nvSpPr>
          <p:cNvPr id="15" name="CuadroTexto 12">
            <a:extLst>
              <a:ext uri="{FF2B5EF4-FFF2-40B4-BE49-F238E27FC236}">
                <a16:creationId xmlns:a16="http://schemas.microsoft.com/office/drawing/2014/main" id="{FFA14101-25FE-1DEF-C017-8CF8E7751320}"/>
              </a:ext>
            </a:extLst>
          </p:cNvPr>
          <p:cNvSpPr txBox="1"/>
          <p:nvPr/>
        </p:nvSpPr>
        <p:spPr>
          <a:xfrm>
            <a:off x="7939969" y="4337714"/>
            <a:ext cx="238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83564"/>
                </a:solidFill>
                <a:latin typeface="Lato" panose="020F0502020204030203" pitchFamily="34" charset="77"/>
              </a:rPr>
              <a:t>LOCALIZATION COLLABORATION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B17D99-C7C3-1DAD-DFF7-B0531942898C}"/>
              </a:ext>
            </a:extLst>
          </p:cNvPr>
          <p:cNvSpPr/>
          <p:nvPr/>
        </p:nvSpPr>
        <p:spPr>
          <a:xfrm>
            <a:off x="6362702" y="4471511"/>
            <a:ext cx="1322691" cy="11175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adroTexto 25">
            <a:extLst>
              <a:ext uri="{FF2B5EF4-FFF2-40B4-BE49-F238E27FC236}">
                <a16:creationId xmlns:a16="http://schemas.microsoft.com/office/drawing/2014/main" id="{6459906D-2AE9-55D2-2F61-E3A02E3D4EB6}"/>
              </a:ext>
            </a:extLst>
          </p:cNvPr>
          <p:cNvSpPr txBox="1"/>
          <p:nvPr/>
        </p:nvSpPr>
        <p:spPr>
          <a:xfrm>
            <a:off x="7680745" y="4462549"/>
            <a:ext cx="87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5184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+mn-ea"/>
                <a:cs typeface="+mn-cs"/>
              </a:rPr>
              <a:t>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D9E2F2A-2D66-B398-6C15-AA22BA6C65E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537" y="4504378"/>
            <a:ext cx="1108865" cy="414365"/>
          </a:xfrm>
          <a:prstGeom prst="rect">
            <a:avLst/>
          </a:prstGeom>
        </p:spPr>
      </p:pic>
      <p:pic>
        <p:nvPicPr>
          <p:cNvPr id="26" name="Picture 2" descr="Heat Exchanger tube manufacturer India | Superheater/ Condenser Tubing">
            <a:extLst>
              <a:ext uri="{FF2B5EF4-FFF2-40B4-BE49-F238E27FC236}">
                <a16:creationId xmlns:a16="http://schemas.microsoft.com/office/drawing/2014/main" id="{E3F46BED-91BA-4E2D-9169-97DC0C09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0194" y="4925062"/>
            <a:ext cx="794747" cy="5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E938E2AF-7E2A-A2D7-B4F1-FF70E05F0AB5}"/>
              </a:ext>
            </a:extLst>
          </p:cNvPr>
          <p:cNvSpPr/>
          <p:nvPr/>
        </p:nvSpPr>
        <p:spPr>
          <a:xfrm>
            <a:off x="975685" y="4338117"/>
            <a:ext cx="45094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upo 40">
            <a:extLst>
              <a:ext uri="{FF2B5EF4-FFF2-40B4-BE49-F238E27FC236}">
                <a16:creationId xmlns:a16="http://schemas.microsoft.com/office/drawing/2014/main" id="{8AA9DEA2-82D7-BA79-BA2E-95ED2E3DC67B}"/>
              </a:ext>
            </a:extLst>
          </p:cNvPr>
          <p:cNvGrpSpPr/>
          <p:nvPr/>
        </p:nvGrpSpPr>
        <p:grpSpPr>
          <a:xfrm>
            <a:off x="2657190" y="4346571"/>
            <a:ext cx="3459708" cy="1277265"/>
            <a:chOff x="9142044" y="589882"/>
            <a:chExt cx="3459708" cy="1277265"/>
          </a:xfrm>
        </p:grpSpPr>
        <p:sp>
          <p:nvSpPr>
            <p:cNvPr id="36" name="CuadroTexto 18">
              <a:extLst>
                <a:ext uri="{FF2B5EF4-FFF2-40B4-BE49-F238E27FC236}">
                  <a16:creationId xmlns:a16="http://schemas.microsoft.com/office/drawing/2014/main" id="{61F758C1-15A5-4797-3352-3AE82F8A8FB2}"/>
                </a:ext>
              </a:extLst>
            </p:cNvPr>
            <p:cNvSpPr txBox="1"/>
            <p:nvPr/>
          </p:nvSpPr>
          <p:spPr>
            <a:xfrm>
              <a:off x="9142044" y="913040"/>
              <a:ext cx="34597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>
                  <a:solidFill>
                    <a:srgbClr val="000000"/>
                  </a:solidFill>
                  <a:latin typeface="Lato Light" panose="020F0302020204030203" pitchFamily="34" charset="77"/>
                </a:rPr>
                <a:t>Nickel-Iron-Chromium-Molybdenum alloy with a controlled addition of nitrogen excellent corrosion resistance to sulfuric acids and phosphoric acids </a:t>
              </a:r>
            </a:p>
          </p:txBody>
        </p:sp>
        <p:sp>
          <p:nvSpPr>
            <p:cNvPr id="37" name="CuadroTexto 13">
              <a:extLst>
                <a:ext uri="{FF2B5EF4-FFF2-40B4-BE49-F238E27FC236}">
                  <a16:creationId xmlns:a16="http://schemas.microsoft.com/office/drawing/2014/main" id="{B4B2A691-475D-A8B7-F6D1-D3422F8EDF52}"/>
                </a:ext>
              </a:extLst>
            </p:cNvPr>
            <p:cNvSpPr txBox="1"/>
            <p:nvPr/>
          </p:nvSpPr>
          <p:spPr>
            <a:xfrm>
              <a:off x="9156983" y="589882"/>
              <a:ext cx="27783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600" b="1" dirty="0">
                  <a:solidFill>
                    <a:srgbClr val="283564"/>
                  </a:solidFill>
                  <a:latin typeface="Lato" panose="020F0502020204030203" pitchFamily="34" charset="77"/>
                </a:rPr>
                <a:t>ALLOY 31 PLUS 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0CF4C5E-EDF7-8D3C-D113-573AD469DAA0}"/>
              </a:ext>
            </a:extLst>
          </p:cNvPr>
          <p:cNvSpPr/>
          <p:nvPr/>
        </p:nvSpPr>
        <p:spPr>
          <a:xfrm>
            <a:off x="1040739" y="4405387"/>
            <a:ext cx="1322691" cy="1117544"/>
          </a:xfrm>
          <a:prstGeom prst="rect">
            <a:avLst/>
          </a:prstGeom>
          <a:solidFill>
            <a:schemeClr val="bg1"/>
          </a:solidFill>
          <a:ln>
            <a:solidFill>
              <a:srgbClr val="2835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6" descr="VDM Metals International GmbH in Werdohl auf wlw.de">
            <a:extLst>
              <a:ext uri="{FF2B5EF4-FFF2-40B4-BE49-F238E27FC236}">
                <a16:creationId xmlns:a16="http://schemas.microsoft.com/office/drawing/2014/main" id="{04709913-6514-F187-9AC8-366C339FF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0168" y="4586639"/>
            <a:ext cx="1303832" cy="1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Raffinerie">
            <a:extLst>
              <a:ext uri="{FF2B5EF4-FFF2-40B4-BE49-F238E27FC236}">
                <a16:creationId xmlns:a16="http://schemas.microsoft.com/office/drawing/2014/main" id="{7CCBAC37-703E-F9F2-0734-081F2BB96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6868" y="4810602"/>
            <a:ext cx="1059253" cy="6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91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16">
            <a:extLst>
              <a:ext uri="{FF2B5EF4-FFF2-40B4-BE49-F238E27FC236}">
                <a16:creationId xmlns:a16="http://schemas.microsoft.com/office/drawing/2014/main" id="{ED246711-1B20-F3B4-658A-B23AECF3DD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7538" y="1417059"/>
            <a:ext cx="1705184" cy="1524087"/>
          </a:xfrm>
          <a:prstGeom prst="round2SameRect">
            <a:avLst/>
          </a:prstGeom>
        </p:spPr>
      </p:pic>
      <p:pic>
        <p:nvPicPr>
          <p:cNvPr id="68" name="Imagen 12">
            <a:extLst>
              <a:ext uri="{FF2B5EF4-FFF2-40B4-BE49-F238E27FC236}">
                <a16:creationId xmlns:a16="http://schemas.microsoft.com/office/drawing/2014/main" id="{9826F960-4448-34A4-A6B5-FC8E724604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4848" y="1414272"/>
            <a:ext cx="1698489" cy="1526874"/>
          </a:xfrm>
          <a:prstGeom prst="round2SameRect">
            <a:avLst/>
          </a:prstGeom>
        </p:spPr>
      </p:pic>
      <p:pic>
        <p:nvPicPr>
          <p:cNvPr id="67" name="Imagen 14">
            <a:extLst>
              <a:ext uri="{FF2B5EF4-FFF2-40B4-BE49-F238E27FC236}">
                <a16:creationId xmlns:a16="http://schemas.microsoft.com/office/drawing/2014/main" id="{D6D3C095-D8C9-CE2C-9844-DFDCB0AD7D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2883" y="1410219"/>
            <a:ext cx="1692074" cy="1534149"/>
          </a:xfrm>
          <a:prstGeom prst="round2SameRect">
            <a:avLst/>
          </a:prstGeom>
        </p:spPr>
      </p:pic>
      <p:pic>
        <p:nvPicPr>
          <p:cNvPr id="66" name="Imagen 10">
            <a:extLst>
              <a:ext uri="{FF2B5EF4-FFF2-40B4-BE49-F238E27FC236}">
                <a16:creationId xmlns:a16="http://schemas.microsoft.com/office/drawing/2014/main" id="{85D04FBA-2651-DFB3-626E-0BB7F23DDE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2543" y="1404365"/>
            <a:ext cx="1704605" cy="1528065"/>
          </a:xfrm>
          <a:prstGeom prst="round2SameRect">
            <a:avLst/>
          </a:prstGeom>
        </p:spPr>
      </p:pic>
      <p:pic>
        <p:nvPicPr>
          <p:cNvPr id="65" name="Imagen 8">
            <a:extLst>
              <a:ext uri="{FF2B5EF4-FFF2-40B4-BE49-F238E27FC236}">
                <a16:creationId xmlns:a16="http://schemas.microsoft.com/office/drawing/2014/main" id="{59A54003-DFA8-9EA6-7806-92FF55DBE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6370" y="1387220"/>
            <a:ext cx="1720152" cy="1548432"/>
          </a:xfrm>
          <a:prstGeom prst="round2SameRect">
            <a:avLst/>
          </a:prstGeom>
        </p:spPr>
      </p:pic>
      <p:pic>
        <p:nvPicPr>
          <p:cNvPr id="64" name="Imagen 5">
            <a:extLst>
              <a:ext uri="{FF2B5EF4-FFF2-40B4-BE49-F238E27FC236}">
                <a16:creationId xmlns:a16="http://schemas.microsoft.com/office/drawing/2014/main" id="{7D08B754-2DAE-4F60-F794-601B994600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688" y="1404365"/>
            <a:ext cx="1712449" cy="1563053"/>
          </a:xfrm>
          <a:prstGeom prst="round2Same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12192000" cy="2932430"/>
          </a:xfrm>
          <a:custGeom>
            <a:avLst/>
            <a:gdLst/>
            <a:ahLst/>
            <a:cxnLst/>
            <a:rect l="l" t="t" r="r" b="b"/>
            <a:pathLst>
              <a:path w="12192000" h="2932430">
                <a:moveTo>
                  <a:pt x="12192000" y="0"/>
                </a:moveTo>
                <a:lnTo>
                  <a:pt x="0" y="0"/>
                </a:lnTo>
                <a:lnTo>
                  <a:pt x="0" y="2932176"/>
                </a:lnTo>
                <a:lnTo>
                  <a:pt x="12192000" y="2932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939F">
              <a:alpha val="12156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4260" y="279007"/>
            <a:ext cx="6870700" cy="511037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accent1"/>
                </a:solidFill>
                <a:latin typeface="Lato Black"/>
              </a:rPr>
              <a:t>TUBACEX INDUSTRIES</a:t>
            </a:r>
            <a:endParaRPr sz="2200" b="1" dirty="0">
              <a:solidFill>
                <a:schemeClr val="accent1"/>
              </a:solidFill>
              <a:latin typeface="Lat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0804" y="3514470"/>
            <a:ext cx="1605915" cy="22634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893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0"/>
                <a:cs typeface="Tahoma"/>
              </a:rPr>
              <a:t>Oil &amp; Gas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 panose="020F0502020204030203" pitchFamily="34" charset="0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7451" y="3514470"/>
            <a:ext cx="1569085" cy="228908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lvl="0" indent="307975" defTabSz="914400" eaLnBrk="1" fontAlgn="auto" latinLnBrk="0" hangingPunct="1">
              <a:lnSpc>
                <a:spcPts val="1510"/>
              </a:lnSpc>
              <a:spcBef>
                <a:spcPts val="2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0"/>
                <a:cs typeface="Tahoma"/>
              </a:rPr>
              <a:t>Industrial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 panose="020F0502020204030203" pitchFamily="34" charset="0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69638" y="3514470"/>
            <a:ext cx="1477645" cy="421268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lvl="0" indent="15240" algn="ctr" defTabSz="914400" eaLnBrk="1" fontAlgn="auto" latinLnBrk="0" hangingPunct="1">
              <a:lnSpc>
                <a:spcPts val="1510"/>
              </a:lnSpc>
              <a:spcBef>
                <a:spcPts val="2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0"/>
                <a:cs typeface="Tahoma"/>
              </a:rPr>
              <a:t>Downstream Process Industry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 panose="020F0502020204030203" pitchFamily="34" charset="0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74163" y="3514470"/>
            <a:ext cx="1489710" cy="228908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lvl="0" indent="5715" algn="ctr" defTabSz="914400" eaLnBrk="1" fontAlgn="auto" latinLnBrk="0" hangingPunct="1">
              <a:lnSpc>
                <a:spcPts val="1510"/>
              </a:lnSpc>
              <a:spcBef>
                <a:spcPts val="2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0"/>
                <a:cs typeface="Tahoma"/>
              </a:rPr>
              <a:t>Thermal &amp; Nuclear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 panose="020F0502020204030203" pitchFamily="34" charset="0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89903" y="3514470"/>
            <a:ext cx="1110615" cy="45974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73990" marR="5080" lvl="0" indent="-161925" algn="ctr" defTabSz="914400" eaLnBrk="1" fontAlgn="auto" latinLnBrk="0" hangingPunct="1">
              <a:lnSpc>
                <a:spcPts val="1510"/>
              </a:lnSpc>
              <a:spcBef>
                <a:spcPts val="2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0"/>
                <a:cs typeface="Tahoma"/>
              </a:rPr>
              <a:t>Aerospace</a:t>
            </a:r>
          </a:p>
          <a:p>
            <a:pPr marL="173990" marR="5080" lvl="0" indent="-161925" algn="ctr" defTabSz="914400" eaLnBrk="1" fontAlgn="auto" latinLnBrk="0" hangingPunct="1">
              <a:lnSpc>
                <a:spcPts val="1510"/>
              </a:lnSpc>
              <a:spcBef>
                <a:spcPts val="2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0"/>
                <a:cs typeface="Tahoma"/>
              </a:rPr>
              <a:t>&amp; Defense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 panose="020F0502020204030203" pitchFamily="34" charset="0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2756916"/>
            <a:ext cx="12192000" cy="607060"/>
            <a:chOff x="0" y="2756916"/>
            <a:chExt cx="12192000" cy="607060"/>
          </a:xfrm>
        </p:grpSpPr>
        <p:sp>
          <p:nvSpPr>
            <p:cNvPr id="22" name="object 22"/>
            <p:cNvSpPr/>
            <p:nvPr/>
          </p:nvSpPr>
          <p:spPr>
            <a:xfrm>
              <a:off x="0" y="2944368"/>
              <a:ext cx="12192000" cy="207645"/>
            </a:xfrm>
            <a:custGeom>
              <a:avLst/>
              <a:gdLst/>
              <a:ahLst/>
              <a:cxnLst/>
              <a:rect l="l" t="t" r="r" b="b"/>
              <a:pathLst>
                <a:path w="12192000" h="207644">
                  <a:moveTo>
                    <a:pt x="12192000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12192000" y="20726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068324" y="2756916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60" h="607060">
                  <a:moveTo>
                    <a:pt x="505459" y="0"/>
                  </a:moveTo>
                  <a:lnTo>
                    <a:pt x="101091" y="0"/>
                  </a:lnTo>
                  <a:lnTo>
                    <a:pt x="61743" y="7937"/>
                  </a:lnTo>
                  <a:lnTo>
                    <a:pt x="29610" y="29590"/>
                  </a:lnTo>
                  <a:lnTo>
                    <a:pt x="7944" y="61722"/>
                  </a:lnTo>
                  <a:lnTo>
                    <a:pt x="0" y="101092"/>
                  </a:lnTo>
                  <a:lnTo>
                    <a:pt x="0" y="505460"/>
                  </a:lnTo>
                  <a:lnTo>
                    <a:pt x="7944" y="544830"/>
                  </a:lnTo>
                  <a:lnTo>
                    <a:pt x="29610" y="576961"/>
                  </a:lnTo>
                  <a:lnTo>
                    <a:pt x="61743" y="598614"/>
                  </a:lnTo>
                  <a:lnTo>
                    <a:pt x="101091" y="606551"/>
                  </a:lnTo>
                  <a:lnTo>
                    <a:pt x="505459" y="606551"/>
                  </a:lnTo>
                  <a:lnTo>
                    <a:pt x="544829" y="598614"/>
                  </a:lnTo>
                  <a:lnTo>
                    <a:pt x="576960" y="576960"/>
                  </a:lnTo>
                  <a:lnTo>
                    <a:pt x="598614" y="544829"/>
                  </a:lnTo>
                  <a:lnTo>
                    <a:pt x="606551" y="505460"/>
                  </a:lnTo>
                  <a:lnTo>
                    <a:pt x="606551" y="101092"/>
                  </a:lnTo>
                  <a:lnTo>
                    <a:pt x="598614" y="61722"/>
                  </a:lnTo>
                  <a:lnTo>
                    <a:pt x="576961" y="29590"/>
                  </a:lnTo>
                  <a:lnTo>
                    <a:pt x="544829" y="7937"/>
                  </a:lnTo>
                  <a:lnTo>
                    <a:pt x="505459" y="0"/>
                  </a:lnTo>
                  <a:close/>
                </a:path>
              </a:pathLst>
            </a:custGeom>
            <a:solidFill>
              <a:srgbClr val="01747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068324" y="2756916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60" h="607060">
                  <a:moveTo>
                    <a:pt x="505459" y="0"/>
                  </a:moveTo>
                  <a:lnTo>
                    <a:pt x="544829" y="7937"/>
                  </a:lnTo>
                  <a:lnTo>
                    <a:pt x="576961" y="29590"/>
                  </a:lnTo>
                  <a:lnTo>
                    <a:pt x="598614" y="61722"/>
                  </a:lnTo>
                  <a:lnTo>
                    <a:pt x="606551" y="101092"/>
                  </a:lnTo>
                  <a:lnTo>
                    <a:pt x="606551" y="505460"/>
                  </a:lnTo>
                  <a:lnTo>
                    <a:pt x="598614" y="544829"/>
                  </a:lnTo>
                  <a:lnTo>
                    <a:pt x="576960" y="576960"/>
                  </a:lnTo>
                  <a:lnTo>
                    <a:pt x="544829" y="598614"/>
                  </a:lnTo>
                  <a:lnTo>
                    <a:pt x="505459" y="606551"/>
                  </a:lnTo>
                  <a:lnTo>
                    <a:pt x="101091" y="606551"/>
                  </a:lnTo>
                  <a:lnTo>
                    <a:pt x="61743" y="598614"/>
                  </a:lnTo>
                  <a:lnTo>
                    <a:pt x="29610" y="576961"/>
                  </a:lnTo>
                  <a:lnTo>
                    <a:pt x="7944" y="544830"/>
                  </a:lnTo>
                  <a:lnTo>
                    <a:pt x="0" y="505460"/>
                  </a:lnTo>
                  <a:lnTo>
                    <a:pt x="0" y="101092"/>
                  </a:lnTo>
                  <a:lnTo>
                    <a:pt x="7944" y="61722"/>
                  </a:lnTo>
                  <a:lnTo>
                    <a:pt x="29610" y="29590"/>
                  </a:lnTo>
                  <a:lnTo>
                    <a:pt x="61743" y="7937"/>
                  </a:lnTo>
                  <a:lnTo>
                    <a:pt x="101091" y="0"/>
                  </a:lnTo>
                  <a:lnTo>
                    <a:pt x="505459" y="0"/>
                  </a:lnTo>
                  <a:close/>
                </a:path>
              </a:pathLst>
            </a:custGeom>
            <a:ln w="10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006851" y="2756916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60" h="607060">
                  <a:moveTo>
                    <a:pt x="505460" y="0"/>
                  </a:moveTo>
                  <a:lnTo>
                    <a:pt x="101092" y="0"/>
                  </a:lnTo>
                  <a:lnTo>
                    <a:pt x="61722" y="7937"/>
                  </a:lnTo>
                  <a:lnTo>
                    <a:pt x="29591" y="29590"/>
                  </a:lnTo>
                  <a:lnTo>
                    <a:pt x="7937" y="61722"/>
                  </a:lnTo>
                  <a:lnTo>
                    <a:pt x="0" y="101092"/>
                  </a:lnTo>
                  <a:lnTo>
                    <a:pt x="0" y="505460"/>
                  </a:lnTo>
                  <a:lnTo>
                    <a:pt x="7937" y="544830"/>
                  </a:lnTo>
                  <a:lnTo>
                    <a:pt x="29591" y="576961"/>
                  </a:lnTo>
                  <a:lnTo>
                    <a:pt x="61722" y="598614"/>
                  </a:lnTo>
                  <a:lnTo>
                    <a:pt x="101092" y="606551"/>
                  </a:lnTo>
                  <a:lnTo>
                    <a:pt x="505460" y="606551"/>
                  </a:lnTo>
                  <a:lnTo>
                    <a:pt x="544830" y="598614"/>
                  </a:lnTo>
                  <a:lnTo>
                    <a:pt x="576961" y="576960"/>
                  </a:lnTo>
                  <a:lnTo>
                    <a:pt x="598614" y="544829"/>
                  </a:lnTo>
                  <a:lnTo>
                    <a:pt x="606551" y="505460"/>
                  </a:lnTo>
                  <a:lnTo>
                    <a:pt x="606551" y="101092"/>
                  </a:lnTo>
                  <a:lnTo>
                    <a:pt x="598614" y="61722"/>
                  </a:lnTo>
                  <a:lnTo>
                    <a:pt x="576960" y="29590"/>
                  </a:lnTo>
                  <a:lnTo>
                    <a:pt x="544829" y="7937"/>
                  </a:lnTo>
                  <a:lnTo>
                    <a:pt x="505460" y="0"/>
                  </a:lnTo>
                  <a:close/>
                </a:path>
              </a:pathLst>
            </a:custGeom>
            <a:solidFill>
              <a:srgbClr val="1F56A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006851" y="2756916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60" h="607060">
                  <a:moveTo>
                    <a:pt x="505460" y="0"/>
                  </a:moveTo>
                  <a:lnTo>
                    <a:pt x="544829" y="7937"/>
                  </a:lnTo>
                  <a:lnTo>
                    <a:pt x="576960" y="29590"/>
                  </a:lnTo>
                  <a:lnTo>
                    <a:pt x="598614" y="61722"/>
                  </a:lnTo>
                  <a:lnTo>
                    <a:pt x="606551" y="101092"/>
                  </a:lnTo>
                  <a:lnTo>
                    <a:pt x="606551" y="505460"/>
                  </a:lnTo>
                  <a:lnTo>
                    <a:pt x="598614" y="544829"/>
                  </a:lnTo>
                  <a:lnTo>
                    <a:pt x="576961" y="576960"/>
                  </a:lnTo>
                  <a:lnTo>
                    <a:pt x="544830" y="598614"/>
                  </a:lnTo>
                  <a:lnTo>
                    <a:pt x="505460" y="606551"/>
                  </a:lnTo>
                  <a:lnTo>
                    <a:pt x="101092" y="606551"/>
                  </a:lnTo>
                  <a:lnTo>
                    <a:pt x="61722" y="598614"/>
                  </a:lnTo>
                  <a:lnTo>
                    <a:pt x="29591" y="576961"/>
                  </a:lnTo>
                  <a:lnTo>
                    <a:pt x="7937" y="544830"/>
                  </a:lnTo>
                  <a:lnTo>
                    <a:pt x="0" y="505460"/>
                  </a:lnTo>
                  <a:lnTo>
                    <a:pt x="0" y="101092"/>
                  </a:lnTo>
                  <a:lnTo>
                    <a:pt x="7937" y="61722"/>
                  </a:lnTo>
                  <a:lnTo>
                    <a:pt x="29591" y="29590"/>
                  </a:lnTo>
                  <a:lnTo>
                    <a:pt x="61722" y="7937"/>
                  </a:lnTo>
                  <a:lnTo>
                    <a:pt x="101092" y="0"/>
                  </a:lnTo>
                  <a:lnTo>
                    <a:pt x="505460" y="0"/>
                  </a:lnTo>
                  <a:close/>
                </a:path>
              </a:pathLst>
            </a:custGeom>
            <a:ln w="10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893564" y="2756916"/>
              <a:ext cx="603885" cy="607060"/>
            </a:xfrm>
            <a:custGeom>
              <a:avLst/>
              <a:gdLst/>
              <a:ahLst/>
              <a:cxnLst/>
              <a:rect l="l" t="t" r="r" b="b"/>
              <a:pathLst>
                <a:path w="603885" h="607060">
                  <a:moveTo>
                    <a:pt x="502920" y="0"/>
                  </a:moveTo>
                  <a:lnTo>
                    <a:pt x="100584" y="0"/>
                  </a:lnTo>
                  <a:lnTo>
                    <a:pt x="61454" y="7911"/>
                  </a:lnTo>
                  <a:lnTo>
                    <a:pt x="29479" y="29479"/>
                  </a:lnTo>
                  <a:lnTo>
                    <a:pt x="7911" y="61454"/>
                  </a:lnTo>
                  <a:lnTo>
                    <a:pt x="0" y="100584"/>
                  </a:lnTo>
                  <a:lnTo>
                    <a:pt x="0" y="505968"/>
                  </a:lnTo>
                  <a:lnTo>
                    <a:pt x="7911" y="545097"/>
                  </a:lnTo>
                  <a:lnTo>
                    <a:pt x="29479" y="577072"/>
                  </a:lnTo>
                  <a:lnTo>
                    <a:pt x="61454" y="598640"/>
                  </a:lnTo>
                  <a:lnTo>
                    <a:pt x="100584" y="606551"/>
                  </a:lnTo>
                  <a:lnTo>
                    <a:pt x="502920" y="606551"/>
                  </a:lnTo>
                  <a:lnTo>
                    <a:pt x="542049" y="598640"/>
                  </a:lnTo>
                  <a:lnTo>
                    <a:pt x="574024" y="577072"/>
                  </a:lnTo>
                  <a:lnTo>
                    <a:pt x="595592" y="545097"/>
                  </a:lnTo>
                  <a:lnTo>
                    <a:pt x="603503" y="505968"/>
                  </a:lnTo>
                  <a:lnTo>
                    <a:pt x="603503" y="100584"/>
                  </a:lnTo>
                  <a:lnTo>
                    <a:pt x="595592" y="61454"/>
                  </a:lnTo>
                  <a:lnTo>
                    <a:pt x="574024" y="29479"/>
                  </a:lnTo>
                  <a:lnTo>
                    <a:pt x="542049" y="7911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272D6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893564" y="2756916"/>
              <a:ext cx="603885" cy="607060"/>
            </a:xfrm>
            <a:custGeom>
              <a:avLst/>
              <a:gdLst/>
              <a:ahLst/>
              <a:cxnLst/>
              <a:rect l="l" t="t" r="r" b="b"/>
              <a:pathLst>
                <a:path w="603885" h="607060">
                  <a:moveTo>
                    <a:pt x="502920" y="0"/>
                  </a:moveTo>
                  <a:lnTo>
                    <a:pt x="542049" y="7911"/>
                  </a:lnTo>
                  <a:lnTo>
                    <a:pt x="574024" y="29479"/>
                  </a:lnTo>
                  <a:lnTo>
                    <a:pt x="595592" y="61454"/>
                  </a:lnTo>
                  <a:lnTo>
                    <a:pt x="603503" y="100584"/>
                  </a:lnTo>
                  <a:lnTo>
                    <a:pt x="603503" y="505968"/>
                  </a:lnTo>
                  <a:lnTo>
                    <a:pt x="595592" y="545097"/>
                  </a:lnTo>
                  <a:lnTo>
                    <a:pt x="574024" y="577072"/>
                  </a:lnTo>
                  <a:lnTo>
                    <a:pt x="542049" y="598640"/>
                  </a:lnTo>
                  <a:lnTo>
                    <a:pt x="502920" y="606551"/>
                  </a:lnTo>
                  <a:lnTo>
                    <a:pt x="100584" y="606551"/>
                  </a:lnTo>
                  <a:lnTo>
                    <a:pt x="61454" y="598640"/>
                  </a:lnTo>
                  <a:lnTo>
                    <a:pt x="29479" y="577072"/>
                  </a:lnTo>
                  <a:lnTo>
                    <a:pt x="7911" y="545097"/>
                  </a:lnTo>
                  <a:lnTo>
                    <a:pt x="0" y="505968"/>
                  </a:lnTo>
                  <a:lnTo>
                    <a:pt x="0" y="100584"/>
                  </a:lnTo>
                  <a:lnTo>
                    <a:pt x="7911" y="61454"/>
                  </a:lnTo>
                  <a:lnTo>
                    <a:pt x="29479" y="29479"/>
                  </a:lnTo>
                  <a:lnTo>
                    <a:pt x="61454" y="7911"/>
                  </a:lnTo>
                  <a:lnTo>
                    <a:pt x="100584" y="0"/>
                  </a:lnTo>
                  <a:lnTo>
                    <a:pt x="502920" y="0"/>
                  </a:lnTo>
                  <a:close/>
                </a:path>
              </a:pathLst>
            </a:custGeom>
            <a:ln w="1079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801611" y="2756916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59" h="607060">
                  <a:moveTo>
                    <a:pt x="505460" y="0"/>
                  </a:moveTo>
                  <a:lnTo>
                    <a:pt x="101092" y="0"/>
                  </a:lnTo>
                  <a:lnTo>
                    <a:pt x="61722" y="7937"/>
                  </a:lnTo>
                  <a:lnTo>
                    <a:pt x="29591" y="29590"/>
                  </a:lnTo>
                  <a:lnTo>
                    <a:pt x="7937" y="61722"/>
                  </a:lnTo>
                  <a:lnTo>
                    <a:pt x="0" y="101092"/>
                  </a:lnTo>
                  <a:lnTo>
                    <a:pt x="0" y="505460"/>
                  </a:lnTo>
                  <a:lnTo>
                    <a:pt x="7937" y="544830"/>
                  </a:lnTo>
                  <a:lnTo>
                    <a:pt x="29591" y="576961"/>
                  </a:lnTo>
                  <a:lnTo>
                    <a:pt x="61722" y="598614"/>
                  </a:lnTo>
                  <a:lnTo>
                    <a:pt x="101092" y="606551"/>
                  </a:lnTo>
                  <a:lnTo>
                    <a:pt x="505460" y="606551"/>
                  </a:lnTo>
                  <a:lnTo>
                    <a:pt x="544830" y="598614"/>
                  </a:lnTo>
                  <a:lnTo>
                    <a:pt x="576961" y="576960"/>
                  </a:lnTo>
                  <a:lnTo>
                    <a:pt x="598614" y="544829"/>
                  </a:lnTo>
                  <a:lnTo>
                    <a:pt x="606552" y="505460"/>
                  </a:lnTo>
                  <a:lnTo>
                    <a:pt x="606552" y="101092"/>
                  </a:lnTo>
                  <a:lnTo>
                    <a:pt x="598614" y="61722"/>
                  </a:lnTo>
                  <a:lnTo>
                    <a:pt x="576961" y="29590"/>
                  </a:lnTo>
                  <a:lnTo>
                    <a:pt x="544830" y="7937"/>
                  </a:lnTo>
                  <a:lnTo>
                    <a:pt x="505460" y="0"/>
                  </a:lnTo>
                  <a:close/>
                </a:path>
              </a:pathLst>
            </a:custGeom>
            <a:solidFill>
              <a:srgbClr val="E72C6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801611" y="2756916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59" h="607060">
                  <a:moveTo>
                    <a:pt x="505460" y="0"/>
                  </a:moveTo>
                  <a:lnTo>
                    <a:pt x="544830" y="7937"/>
                  </a:lnTo>
                  <a:lnTo>
                    <a:pt x="576961" y="29590"/>
                  </a:lnTo>
                  <a:lnTo>
                    <a:pt x="598614" y="61722"/>
                  </a:lnTo>
                  <a:lnTo>
                    <a:pt x="606552" y="101092"/>
                  </a:lnTo>
                  <a:lnTo>
                    <a:pt x="606552" y="505460"/>
                  </a:lnTo>
                  <a:lnTo>
                    <a:pt x="598614" y="544829"/>
                  </a:lnTo>
                  <a:lnTo>
                    <a:pt x="576961" y="576960"/>
                  </a:lnTo>
                  <a:lnTo>
                    <a:pt x="544830" y="598614"/>
                  </a:lnTo>
                  <a:lnTo>
                    <a:pt x="505460" y="606551"/>
                  </a:lnTo>
                  <a:lnTo>
                    <a:pt x="101092" y="606551"/>
                  </a:lnTo>
                  <a:lnTo>
                    <a:pt x="61722" y="598614"/>
                  </a:lnTo>
                  <a:lnTo>
                    <a:pt x="29591" y="576961"/>
                  </a:lnTo>
                  <a:lnTo>
                    <a:pt x="7937" y="544830"/>
                  </a:lnTo>
                  <a:lnTo>
                    <a:pt x="0" y="505460"/>
                  </a:lnTo>
                  <a:lnTo>
                    <a:pt x="0" y="101092"/>
                  </a:lnTo>
                  <a:lnTo>
                    <a:pt x="7937" y="61722"/>
                  </a:lnTo>
                  <a:lnTo>
                    <a:pt x="29591" y="29590"/>
                  </a:lnTo>
                  <a:lnTo>
                    <a:pt x="61722" y="7937"/>
                  </a:lnTo>
                  <a:lnTo>
                    <a:pt x="101092" y="0"/>
                  </a:lnTo>
                  <a:lnTo>
                    <a:pt x="505460" y="0"/>
                  </a:lnTo>
                  <a:close/>
                </a:path>
              </a:pathLst>
            </a:custGeom>
            <a:ln w="10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8795004" y="2756916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59" h="607060">
                  <a:moveTo>
                    <a:pt x="505460" y="0"/>
                  </a:moveTo>
                  <a:lnTo>
                    <a:pt x="101092" y="0"/>
                  </a:lnTo>
                  <a:lnTo>
                    <a:pt x="61722" y="7937"/>
                  </a:lnTo>
                  <a:lnTo>
                    <a:pt x="29591" y="29590"/>
                  </a:lnTo>
                  <a:lnTo>
                    <a:pt x="7937" y="61722"/>
                  </a:lnTo>
                  <a:lnTo>
                    <a:pt x="0" y="101092"/>
                  </a:lnTo>
                  <a:lnTo>
                    <a:pt x="0" y="505460"/>
                  </a:lnTo>
                  <a:lnTo>
                    <a:pt x="7937" y="544830"/>
                  </a:lnTo>
                  <a:lnTo>
                    <a:pt x="29591" y="576961"/>
                  </a:lnTo>
                  <a:lnTo>
                    <a:pt x="61722" y="598614"/>
                  </a:lnTo>
                  <a:lnTo>
                    <a:pt x="101092" y="606551"/>
                  </a:lnTo>
                  <a:lnTo>
                    <a:pt x="505460" y="606551"/>
                  </a:lnTo>
                  <a:lnTo>
                    <a:pt x="544830" y="598614"/>
                  </a:lnTo>
                  <a:lnTo>
                    <a:pt x="576961" y="576960"/>
                  </a:lnTo>
                  <a:lnTo>
                    <a:pt x="598614" y="544829"/>
                  </a:lnTo>
                  <a:lnTo>
                    <a:pt x="606551" y="505460"/>
                  </a:lnTo>
                  <a:lnTo>
                    <a:pt x="606551" y="101092"/>
                  </a:lnTo>
                  <a:lnTo>
                    <a:pt x="598614" y="61722"/>
                  </a:lnTo>
                  <a:lnTo>
                    <a:pt x="576961" y="29590"/>
                  </a:lnTo>
                  <a:lnTo>
                    <a:pt x="544830" y="7937"/>
                  </a:lnTo>
                  <a:lnTo>
                    <a:pt x="505460" y="0"/>
                  </a:lnTo>
                  <a:close/>
                </a:path>
              </a:pathLst>
            </a:custGeom>
            <a:solidFill>
              <a:srgbClr val="DA7D3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8795004" y="2756916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59" h="607060">
                  <a:moveTo>
                    <a:pt x="505460" y="0"/>
                  </a:moveTo>
                  <a:lnTo>
                    <a:pt x="544830" y="7937"/>
                  </a:lnTo>
                  <a:lnTo>
                    <a:pt x="576961" y="29590"/>
                  </a:lnTo>
                  <a:lnTo>
                    <a:pt x="598614" y="61722"/>
                  </a:lnTo>
                  <a:lnTo>
                    <a:pt x="606551" y="101092"/>
                  </a:lnTo>
                  <a:lnTo>
                    <a:pt x="606551" y="505460"/>
                  </a:lnTo>
                  <a:lnTo>
                    <a:pt x="598614" y="544829"/>
                  </a:lnTo>
                  <a:lnTo>
                    <a:pt x="576961" y="576960"/>
                  </a:lnTo>
                  <a:lnTo>
                    <a:pt x="544830" y="598614"/>
                  </a:lnTo>
                  <a:lnTo>
                    <a:pt x="505460" y="606551"/>
                  </a:lnTo>
                  <a:lnTo>
                    <a:pt x="101092" y="606551"/>
                  </a:lnTo>
                  <a:lnTo>
                    <a:pt x="61722" y="598614"/>
                  </a:lnTo>
                  <a:lnTo>
                    <a:pt x="29591" y="576961"/>
                  </a:lnTo>
                  <a:lnTo>
                    <a:pt x="7937" y="544830"/>
                  </a:lnTo>
                  <a:lnTo>
                    <a:pt x="0" y="505460"/>
                  </a:lnTo>
                  <a:lnTo>
                    <a:pt x="0" y="101092"/>
                  </a:lnTo>
                  <a:lnTo>
                    <a:pt x="7937" y="61722"/>
                  </a:lnTo>
                  <a:lnTo>
                    <a:pt x="29591" y="29590"/>
                  </a:lnTo>
                  <a:lnTo>
                    <a:pt x="61722" y="7937"/>
                  </a:lnTo>
                  <a:lnTo>
                    <a:pt x="101092" y="0"/>
                  </a:lnTo>
                  <a:lnTo>
                    <a:pt x="505460" y="0"/>
                  </a:lnTo>
                  <a:close/>
                </a:path>
              </a:pathLst>
            </a:custGeom>
            <a:ln w="10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403585" y="3514470"/>
            <a:ext cx="1228090" cy="228908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329565" marR="5080" lvl="0" indent="-317500" algn="ctr" defTabSz="914400" eaLnBrk="1" fontAlgn="auto" latinLnBrk="0" hangingPunct="1">
              <a:lnSpc>
                <a:spcPts val="1510"/>
              </a:lnSpc>
              <a:spcBef>
                <a:spcPts val="2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0"/>
                <a:cs typeface="Tahoma"/>
              </a:rPr>
              <a:t>Low carbon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 panose="020F0502020204030203" pitchFamily="34" charset="0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177530" y="5541604"/>
            <a:ext cx="7699006" cy="711712"/>
          </a:xfrm>
          <a:custGeom>
            <a:avLst/>
            <a:gdLst/>
            <a:ahLst/>
            <a:cxnLst/>
            <a:rect l="l" t="t" r="r" b="b"/>
            <a:pathLst>
              <a:path w="12192000" h="1155700">
                <a:moveTo>
                  <a:pt x="12192000" y="0"/>
                </a:moveTo>
                <a:lnTo>
                  <a:pt x="0" y="0"/>
                </a:lnTo>
                <a:lnTo>
                  <a:pt x="0" y="1155192"/>
                </a:lnTo>
                <a:lnTo>
                  <a:pt x="12192000" y="1155192"/>
                </a:lnTo>
                <a:lnTo>
                  <a:pt x="12192000" y="0"/>
                </a:lnTo>
                <a:close/>
              </a:path>
            </a:pathLst>
          </a:custGeom>
          <a:solidFill>
            <a:srgbClr val="28356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78382" y="2933827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01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12973" y="2933827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02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95113" y="2933827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03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008621" y="2933827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04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014586" y="2933827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05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0694796" y="2702941"/>
            <a:ext cx="711835" cy="715010"/>
            <a:chOff x="10694796" y="2702941"/>
            <a:chExt cx="711835" cy="715010"/>
          </a:xfrm>
        </p:grpSpPr>
        <p:sp>
          <p:nvSpPr>
            <p:cNvPr id="59" name="object 59"/>
            <p:cNvSpPr/>
            <p:nvPr/>
          </p:nvSpPr>
          <p:spPr>
            <a:xfrm>
              <a:off x="10748771" y="2756916"/>
              <a:ext cx="603885" cy="607060"/>
            </a:xfrm>
            <a:custGeom>
              <a:avLst/>
              <a:gdLst/>
              <a:ahLst/>
              <a:cxnLst/>
              <a:rect l="l" t="t" r="r" b="b"/>
              <a:pathLst>
                <a:path w="603884" h="607060">
                  <a:moveTo>
                    <a:pt x="502920" y="0"/>
                  </a:moveTo>
                  <a:lnTo>
                    <a:pt x="100583" y="0"/>
                  </a:lnTo>
                  <a:lnTo>
                    <a:pt x="61454" y="7911"/>
                  </a:lnTo>
                  <a:lnTo>
                    <a:pt x="29479" y="29479"/>
                  </a:lnTo>
                  <a:lnTo>
                    <a:pt x="7911" y="61454"/>
                  </a:lnTo>
                  <a:lnTo>
                    <a:pt x="0" y="100584"/>
                  </a:lnTo>
                  <a:lnTo>
                    <a:pt x="0" y="505968"/>
                  </a:lnTo>
                  <a:lnTo>
                    <a:pt x="7911" y="545097"/>
                  </a:lnTo>
                  <a:lnTo>
                    <a:pt x="29479" y="577072"/>
                  </a:lnTo>
                  <a:lnTo>
                    <a:pt x="61454" y="598640"/>
                  </a:lnTo>
                  <a:lnTo>
                    <a:pt x="100583" y="606551"/>
                  </a:lnTo>
                  <a:lnTo>
                    <a:pt x="502920" y="606551"/>
                  </a:lnTo>
                  <a:lnTo>
                    <a:pt x="542049" y="598640"/>
                  </a:lnTo>
                  <a:lnTo>
                    <a:pt x="574024" y="577072"/>
                  </a:lnTo>
                  <a:lnTo>
                    <a:pt x="595592" y="545097"/>
                  </a:lnTo>
                  <a:lnTo>
                    <a:pt x="603503" y="505968"/>
                  </a:lnTo>
                  <a:lnTo>
                    <a:pt x="603503" y="100584"/>
                  </a:lnTo>
                  <a:lnTo>
                    <a:pt x="595592" y="61454"/>
                  </a:lnTo>
                  <a:lnTo>
                    <a:pt x="574024" y="29479"/>
                  </a:lnTo>
                  <a:lnTo>
                    <a:pt x="542049" y="7911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939F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10748771" y="2756916"/>
              <a:ext cx="603885" cy="607060"/>
            </a:xfrm>
            <a:custGeom>
              <a:avLst/>
              <a:gdLst/>
              <a:ahLst/>
              <a:cxnLst/>
              <a:rect l="l" t="t" r="r" b="b"/>
              <a:pathLst>
                <a:path w="603884" h="607060">
                  <a:moveTo>
                    <a:pt x="502920" y="0"/>
                  </a:moveTo>
                  <a:lnTo>
                    <a:pt x="542049" y="7911"/>
                  </a:lnTo>
                  <a:lnTo>
                    <a:pt x="574024" y="29479"/>
                  </a:lnTo>
                  <a:lnTo>
                    <a:pt x="595592" y="61454"/>
                  </a:lnTo>
                  <a:lnTo>
                    <a:pt x="603503" y="100584"/>
                  </a:lnTo>
                  <a:lnTo>
                    <a:pt x="603503" y="505968"/>
                  </a:lnTo>
                  <a:lnTo>
                    <a:pt x="595592" y="545097"/>
                  </a:lnTo>
                  <a:lnTo>
                    <a:pt x="574024" y="577072"/>
                  </a:lnTo>
                  <a:lnTo>
                    <a:pt x="542049" y="598640"/>
                  </a:lnTo>
                  <a:lnTo>
                    <a:pt x="502920" y="606551"/>
                  </a:lnTo>
                  <a:lnTo>
                    <a:pt x="100583" y="606551"/>
                  </a:lnTo>
                  <a:lnTo>
                    <a:pt x="61454" y="598640"/>
                  </a:lnTo>
                  <a:lnTo>
                    <a:pt x="29479" y="577072"/>
                  </a:lnTo>
                  <a:lnTo>
                    <a:pt x="7911" y="545097"/>
                  </a:lnTo>
                  <a:lnTo>
                    <a:pt x="0" y="505968"/>
                  </a:lnTo>
                  <a:lnTo>
                    <a:pt x="0" y="100584"/>
                  </a:lnTo>
                  <a:lnTo>
                    <a:pt x="7911" y="61454"/>
                  </a:lnTo>
                  <a:lnTo>
                    <a:pt x="29479" y="29479"/>
                  </a:lnTo>
                  <a:lnTo>
                    <a:pt x="61454" y="7911"/>
                  </a:lnTo>
                  <a:lnTo>
                    <a:pt x="100583" y="0"/>
                  </a:lnTo>
                  <a:lnTo>
                    <a:pt x="502920" y="0"/>
                  </a:lnTo>
                  <a:close/>
                </a:path>
              </a:pathLst>
            </a:custGeom>
            <a:ln w="1079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0966450" y="2933827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06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CD917F50-3C18-240F-650E-2FD93C8471B5}"/>
              </a:ext>
            </a:extLst>
          </p:cNvPr>
          <p:cNvSpPr txBox="1"/>
          <p:nvPr/>
        </p:nvSpPr>
        <p:spPr>
          <a:xfrm>
            <a:off x="1675384" y="5475749"/>
            <a:ext cx="8339086" cy="685444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401251" marR="408765" algn="ctr" defTabSz="554218" eaLnBrk="1" fontAlgn="auto" hangingPunct="1">
              <a:lnSpc>
                <a:spcPts val="1982"/>
              </a:lnSpc>
              <a:spcBef>
                <a:spcPts val="99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Covering the most demanding applications where corrosion, high temperatures and high-pressure resistance are key</a:t>
            </a:r>
          </a:p>
        </p:txBody>
      </p:sp>
      <p:sp>
        <p:nvSpPr>
          <p:cNvPr id="17" name="Rectángulo 17">
            <a:extLst>
              <a:ext uri="{FF2B5EF4-FFF2-40B4-BE49-F238E27FC236}">
                <a16:creationId xmlns:a16="http://schemas.microsoft.com/office/drawing/2014/main" id="{CAEB600B-8077-4D4C-5C3F-3247A107CDCD}"/>
              </a:ext>
            </a:extLst>
          </p:cNvPr>
          <p:cNvSpPr/>
          <p:nvPr/>
        </p:nvSpPr>
        <p:spPr>
          <a:xfrm>
            <a:off x="534688" y="3971944"/>
            <a:ext cx="1712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4273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000000"/>
                </a:solidFill>
                <a:latin typeface="Lato" panose="020F0502020204030203" pitchFamily="34" charset="0"/>
              </a:rPr>
              <a:t>Global Upstream supplier</a:t>
            </a:r>
          </a:p>
          <a:p>
            <a:pPr marL="171450" indent="-171450">
              <a:buClr>
                <a:srgbClr val="F94273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000000"/>
                </a:solidFill>
                <a:latin typeface="Lato" panose="020F0502020204030203" pitchFamily="34" charset="0"/>
              </a:rPr>
              <a:t>Market leader in critical applications: Umbilical and CRA OCTG Tubes</a:t>
            </a:r>
          </a:p>
        </p:txBody>
      </p:sp>
      <p:sp>
        <p:nvSpPr>
          <p:cNvPr id="18" name="Rectángulo 21">
            <a:extLst>
              <a:ext uri="{FF2B5EF4-FFF2-40B4-BE49-F238E27FC236}">
                <a16:creationId xmlns:a16="http://schemas.microsoft.com/office/drawing/2014/main" id="{578FC85D-06EF-95F7-9775-3FEAA8908398}"/>
              </a:ext>
            </a:extLst>
          </p:cNvPr>
          <p:cNvSpPr/>
          <p:nvPr/>
        </p:nvSpPr>
        <p:spPr>
          <a:xfrm>
            <a:off x="2456369" y="3971944"/>
            <a:ext cx="172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4273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000000"/>
                </a:solidFill>
                <a:latin typeface="Lato" panose="020F0502020204030203" pitchFamily="34" charset="0"/>
              </a:rPr>
              <a:t>Present in the most demanding components </a:t>
            </a:r>
          </a:p>
          <a:p>
            <a:pPr marL="171450" indent="-171450">
              <a:buClr>
                <a:srgbClr val="F94273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000000"/>
                </a:solidFill>
                <a:latin typeface="Lato" panose="020F0502020204030203" pitchFamily="34" charset="0"/>
              </a:rPr>
              <a:t>Benchmark for EDF / Full package solution</a:t>
            </a:r>
          </a:p>
          <a:p>
            <a:pPr marL="171450" indent="-171450">
              <a:buClr>
                <a:srgbClr val="F94273"/>
              </a:buClr>
              <a:buFont typeface="Wingdings" panose="05000000000000000000" pitchFamily="2" charset="2"/>
              <a:buChar char="§"/>
            </a:pPr>
            <a:endParaRPr lang="en-US" sz="1200">
              <a:solidFill>
                <a:srgbClr val="000000"/>
              </a:solidFill>
              <a:latin typeface="Lato" panose="020F0502020204030203" pitchFamily="34" charset="0"/>
            </a:endParaRPr>
          </a:p>
        </p:txBody>
      </p:sp>
      <p:sp>
        <p:nvSpPr>
          <p:cNvPr id="19" name="Rectángulo 22">
            <a:extLst>
              <a:ext uri="{FF2B5EF4-FFF2-40B4-BE49-F238E27FC236}">
                <a16:creationId xmlns:a16="http://schemas.microsoft.com/office/drawing/2014/main" id="{EC67387F-090C-4860-5DF5-5DA563C36035}"/>
              </a:ext>
            </a:extLst>
          </p:cNvPr>
          <p:cNvSpPr/>
          <p:nvPr/>
        </p:nvSpPr>
        <p:spPr>
          <a:xfrm>
            <a:off x="4352543" y="3971944"/>
            <a:ext cx="1704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4273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000000"/>
                </a:solidFill>
                <a:latin typeface="Lato" panose="020F0502020204030203" pitchFamily="34" charset="0"/>
              </a:rPr>
              <a:t>Delivering solutions to reduce OPEX</a:t>
            </a:r>
          </a:p>
          <a:p>
            <a:pPr marL="171450" indent="-171450">
              <a:buClr>
                <a:srgbClr val="F94273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000000"/>
                </a:solidFill>
                <a:latin typeface="Lato" panose="020F0502020204030203" pitchFamily="34" charset="0"/>
              </a:rPr>
              <a:t>High Nickel components for the critical processes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2BE080A-8835-3D07-C5E4-0820557AC903}"/>
              </a:ext>
            </a:extLst>
          </p:cNvPr>
          <p:cNvSpPr/>
          <p:nvPr/>
        </p:nvSpPr>
        <p:spPr>
          <a:xfrm>
            <a:off x="6290353" y="3990259"/>
            <a:ext cx="17046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4273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000000"/>
                </a:solidFill>
                <a:latin typeface="Lato" panose="020F0502020204030203" pitchFamily="34" charset="0"/>
              </a:rPr>
              <a:t>Frame agreement contracts with main stakeholders</a:t>
            </a:r>
          </a:p>
          <a:p>
            <a:pPr marL="171450" indent="-171450">
              <a:buClr>
                <a:srgbClr val="F94273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000000"/>
                </a:solidFill>
                <a:latin typeface="Lato" panose="020F0502020204030203" pitchFamily="34" charset="0"/>
              </a:rPr>
              <a:t>State of the art facilities  meeting customer’s requirements</a:t>
            </a:r>
          </a:p>
        </p:txBody>
      </p:sp>
      <p:sp>
        <p:nvSpPr>
          <p:cNvPr id="21" name="Rectángulo 18">
            <a:extLst>
              <a:ext uri="{FF2B5EF4-FFF2-40B4-BE49-F238E27FC236}">
                <a16:creationId xmlns:a16="http://schemas.microsoft.com/office/drawing/2014/main" id="{76F5D0C6-6F50-CE8E-BB92-DB6718A07C34}"/>
              </a:ext>
            </a:extLst>
          </p:cNvPr>
          <p:cNvSpPr/>
          <p:nvPr/>
        </p:nvSpPr>
        <p:spPr>
          <a:xfrm>
            <a:off x="8238731" y="3980189"/>
            <a:ext cx="17046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4273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000000"/>
                </a:solidFill>
                <a:latin typeface="Lato" panose="020F0502020204030203" pitchFamily="34" charset="0"/>
              </a:rPr>
              <a:t>Market leader in High Nickel Alloy Heat-Exchangers</a:t>
            </a:r>
          </a:p>
          <a:p>
            <a:pPr marL="171450" indent="-171450">
              <a:buClr>
                <a:srgbClr val="F94273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000000"/>
                </a:solidFill>
                <a:latin typeface="Lato" panose="020F0502020204030203" pitchFamily="34" charset="0"/>
              </a:rPr>
              <a:t>Added Value services and cost manufacturing improvements</a:t>
            </a:r>
          </a:p>
        </p:txBody>
      </p:sp>
      <p:sp>
        <p:nvSpPr>
          <p:cNvPr id="63" name="Rectángulo 20">
            <a:extLst>
              <a:ext uri="{FF2B5EF4-FFF2-40B4-BE49-F238E27FC236}">
                <a16:creationId xmlns:a16="http://schemas.microsoft.com/office/drawing/2014/main" id="{59776660-DD92-CFB8-FF4F-781833105291}"/>
              </a:ext>
            </a:extLst>
          </p:cNvPr>
          <p:cNvSpPr/>
          <p:nvPr/>
        </p:nvSpPr>
        <p:spPr>
          <a:xfrm>
            <a:off x="10167539" y="3971944"/>
            <a:ext cx="1705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4273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000000"/>
                </a:solidFill>
                <a:latin typeface="Lato" panose="020F0502020204030203" pitchFamily="34" charset="0"/>
              </a:rPr>
              <a:t>Innovative solutions for main applications: CCS, H2</a:t>
            </a:r>
          </a:p>
          <a:p>
            <a:pPr marL="171450" indent="-171450">
              <a:buClr>
                <a:srgbClr val="F94273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000000"/>
                </a:solidFill>
                <a:latin typeface="Lato" panose="020F0502020204030203" pitchFamily="34" charset="0"/>
              </a:rPr>
              <a:t>Joint Collaboration with research and technological centers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Personalizados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94273"/>
      </a:accent1>
      <a:accent2>
        <a:srgbClr val="283565"/>
      </a:accent2>
      <a:accent3>
        <a:srgbClr val="2057A7"/>
      </a:accent3>
      <a:accent4>
        <a:srgbClr val="DA7E34"/>
      </a:accent4>
      <a:accent5>
        <a:srgbClr val="02747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 smtClean="0">
            <a:latin typeface="Lato Light" panose="020F030202020403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rporate Image PB" ma:contentTypeID="0x010100761D1C675ED396458DF10A56BAA0F3A900E25BDD140923564EB658C034FB51AA6C" ma:contentTypeVersion="3" ma:contentTypeDescription="" ma:contentTypeScope="" ma:versionID="efeda30c76ad276fb2ded5f53b1ac070">
  <xsd:schema xmlns:xsd="http://www.w3.org/2001/XMLSchema" xmlns:xs="http://www.w3.org/2001/XMLSchema" xmlns:p="http://schemas.microsoft.com/office/2006/metadata/properties" xmlns:ns2="aa612be8-b7c7-4ce2-96de-28916f3c58c1" targetNamespace="http://schemas.microsoft.com/office/2006/metadata/properties" ma:root="true" ma:fieldsID="8296dbe5b8eae1b5316c98d68fdbd72e" ns2:_="">
    <xsd:import namespace="aa612be8-b7c7-4ce2-96de-28916f3c58c1"/>
    <xsd:element name="properties">
      <xsd:complexType>
        <xsd:sequence>
          <xsd:element name="documentManagement">
            <xsd:complexType>
              <xsd:all>
                <xsd:element ref="ns2:Tipo_x0020_Corporate_x0020_Imag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12be8-b7c7-4ce2-96de-28916f3c58c1" elementFormDefault="qualified">
    <xsd:import namespace="http://schemas.microsoft.com/office/2006/documentManagement/types"/>
    <xsd:import namespace="http://schemas.microsoft.com/office/infopath/2007/PartnerControls"/>
    <xsd:element name="Tipo_x0020_Corporate_x0020_Image" ma:index="8" ma:displayName="Tipo Corporate Image" ma:default="Brand Image Handbook" ma:format="Dropdown" ma:indexed="true" ma:internalName="Tipo_x0020_Corporate_x0020_Image" ma:readOnly="false">
      <xsd:simpleType>
        <xsd:restriction base="dms:Choice">
          <xsd:enumeration value="Brand Image Handbook"/>
          <xsd:enumeration value="Fonts"/>
          <xsd:enumeration value="Templates"/>
          <xsd:enumeration value="Colors"/>
          <xsd:enumeration value="Logos"/>
          <xsd:enumeration value="Post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po_x0020_Corporate_x0020_Image xmlns="aa612be8-b7c7-4ce2-96de-28916f3c58c1">Templates</Tipo_x0020_Corporate_x0020_Image>
  </documentManagement>
</p:properties>
</file>

<file path=customXml/itemProps1.xml><?xml version="1.0" encoding="utf-8"?>
<ds:datastoreItem xmlns:ds="http://schemas.openxmlformats.org/officeDocument/2006/customXml" ds:itemID="{1BA28DBE-ACAD-4AC9-B601-6DE63AE76D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612be8-b7c7-4ce2-96de-28916f3c58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CC1100-3165-486A-9D4A-F0836C09F5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4C9883-1EC3-414A-A997-8D9100BE6B22}">
  <ds:schemaRefs>
    <ds:schemaRef ds:uri="http://purl.org/dc/elements/1.1/"/>
    <ds:schemaRef ds:uri="http://schemas.microsoft.com/office/2006/metadata/properties"/>
    <ds:schemaRef ds:uri="http://purl.org/dc/terms/"/>
    <ds:schemaRef ds:uri="aa612be8-b7c7-4ce2-96de-28916f3c58c1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72f46fc9-b57d-4030-936a-1f3c4e6b7779}" enabled="0" method="" siteId="{72f46fc9-b57d-4030-936a-1f3c4e6b77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11308</TotalTime>
  <Words>6078</Words>
  <Application>Microsoft Macintosh PowerPoint</Application>
  <PresentationFormat>Widescreen</PresentationFormat>
  <Paragraphs>1361</Paragraphs>
  <Slides>53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70" baseType="lpstr">
      <vt:lpstr>Arial</vt:lpstr>
      <vt:lpstr>Calibri</vt:lpstr>
      <vt:lpstr>Calibri Light</vt:lpstr>
      <vt:lpstr>Courier New</vt:lpstr>
      <vt:lpstr>Inherit</vt:lpstr>
      <vt:lpstr>Inherit</vt:lpstr>
      <vt:lpstr>Lato</vt:lpstr>
      <vt:lpstr>Lato Black</vt:lpstr>
      <vt:lpstr>Lato Light</vt:lpstr>
      <vt:lpstr>Open Sans</vt:lpstr>
      <vt:lpstr>Tahoma</vt:lpstr>
      <vt:lpstr>Wingdings</vt:lpstr>
      <vt:lpstr>Tema de Office</vt:lpstr>
      <vt:lpstr>Document</vt:lpstr>
      <vt:lpstr>Acrobat Document</vt:lpstr>
      <vt:lpstr>Worksheet</vt:lpstr>
      <vt:lpstr>Diapositiva de think-cell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OF STAINLESS STEEL</vt:lpstr>
      <vt:lpstr>PowerPoint Presentation</vt:lpstr>
      <vt:lpstr>PowerPoint Presentation</vt:lpstr>
      <vt:lpstr>PowerPoint Presentation</vt:lpstr>
      <vt:lpstr>CORROSION &amp; MATERIAL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PETROCHEMICALS/SPECIALITY CHEMICALS/ACID – FREQUENT GRADES    </vt:lpstr>
      <vt:lpstr>TUBACEX PRODUCT PORTFOLIO FOR HEAT EXCHANGER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TUBACEX TUBES &amp; PIPES PVT LTD (TTP)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Martín Ruesgas</dc:creator>
  <cp:lastModifiedBy>Nair Shabareesh</cp:lastModifiedBy>
  <cp:revision>165</cp:revision>
  <dcterms:created xsi:type="dcterms:W3CDTF">2023-09-05T10:52:46Z</dcterms:created>
  <dcterms:modified xsi:type="dcterms:W3CDTF">2026-05-14T05:18:02Z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0x010100761D1C675ED396458DF10A56BAA0F3A900E25BDD140923564EB658C034FB51AA6C</vt:lpwstr>
  </property>
  <property fmtid="{D5CDD505-2E9C-101B-9397-08002B2CF9AE}" pid="3" name="MediaServiceImageTags">
    <vt:lpwstr/>
  </property>
</Properties>
</file>